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21"/>
  </p:notesMasterIdLst>
  <p:handoutMasterIdLst>
    <p:handoutMasterId r:id="rId22"/>
  </p:handoutMasterIdLst>
  <p:sldIdLst>
    <p:sldId id="2147471623" r:id="rId6"/>
    <p:sldId id="2147471637" r:id="rId7"/>
    <p:sldId id="2147471641" r:id="rId8"/>
    <p:sldId id="2147471635" r:id="rId9"/>
    <p:sldId id="2147471639" r:id="rId10"/>
    <p:sldId id="2147471640" r:id="rId11"/>
    <p:sldId id="2147471638" r:id="rId12"/>
    <p:sldId id="2147471629" r:id="rId13"/>
    <p:sldId id="2147471630" r:id="rId14"/>
    <p:sldId id="2147471632" r:id="rId15"/>
    <p:sldId id="2147471627" r:id="rId16"/>
    <p:sldId id="2147471626" r:id="rId17"/>
    <p:sldId id="2147471621" r:id="rId18"/>
    <p:sldId id="2147471620" r:id="rId19"/>
    <p:sldId id="2147471636" r:id="rId20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71637"/>
            <p14:sldId id="2147471641"/>
            <p14:sldId id="2147471635"/>
            <p14:sldId id="2147471639"/>
            <p14:sldId id="2147471640"/>
            <p14:sldId id="2147471638"/>
            <p14:sldId id="2147471629"/>
          </p14:sldIdLst>
        </p14:section>
        <p14:section name="Appendix" id="{975782CB-9832-478C-8AFA-278DDB482AD1}">
          <p14:sldIdLst>
            <p14:sldId id="2147471630"/>
            <p14:sldId id="2147471632"/>
            <p14:sldId id="2147471627"/>
            <p14:sldId id="2147471626"/>
            <p14:sldId id="2147471621"/>
            <p14:sldId id="2147471620"/>
            <p14:sldId id="21474716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38"/>
  </p:normalViewPr>
  <p:slideViewPr>
    <p:cSldViewPr snapToGrid="0">
      <p:cViewPr varScale="1">
        <p:scale>
          <a:sx n="83" d="100"/>
          <a:sy n="83" d="100"/>
        </p:scale>
        <p:origin x="638" y="67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90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58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1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tiff"/><Relationship Id="rId5" Type="http://schemas.openxmlformats.org/officeDocument/2006/relationships/image" Target="../media/image8.tiff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/>
              <a:t>CIAM 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 smtClean="0"/>
              <a:t>01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smtClean="0"/>
              <a:t>November </a:t>
            </a:r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/>
              <a:t>Project Status &amp; Milestones – Data Engineering Track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85315"/>
              </p:ext>
            </p:extLst>
          </p:nvPr>
        </p:nvGraphicFramePr>
        <p:xfrm>
          <a:off x="746988" y="886693"/>
          <a:ext cx="10951236" cy="5250057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Engineering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</a:t>
                      </a:r>
                      <a:r>
                        <a:rPr lang="en-US" sz="1400" b="1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Level</a:t>
                      </a:r>
                      <a:endParaRPr lang="en-US" sz="1400" b="1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</a:t>
                      </a:r>
                      <a:r>
                        <a:rPr lang="en-US" sz="1400" b="1" kern="1200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Week</a:t>
                      </a:r>
                      <a:endParaRPr lang="en-US" sz="1400" b="1" kern="1200">
                        <a:solidFill>
                          <a:schemeClr val="accent1">
                            <a:lumMod val="50000"/>
                          </a:schemeClr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1 – Create Fact Tables in Athena [Test/Sample]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9th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 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Correct Filtering of Data &amp; </a:t>
                      </a:r>
                    </a:p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Field Level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Data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Transaction Fact Octa Table &amp; Transaction Fact Adobe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Upload Fact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Tables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in S3 - CIAM_DATAMODEL [Test files]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Upload Fact Tables to S3 Bucket Storage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September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Data Transformation &amp; Validation using AWS Quicksights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Validation and Transformation of Activity Fact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Ongoing</a:t>
                      </a:r>
                      <a:endParaRPr lang="en-US" sz="1200" baseline="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Create Partition &amp; Load - External Table in AWS</a:t>
                      </a:r>
                      <a:r>
                        <a:rPr lang="en-US" sz="1200" b="1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Athena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Loading Incremental Data into the External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Access may take upto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2-3 weeks may delay these activities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Complete data update in all Fact Tables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25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October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Create Data ETL Pipeline in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AWS Glue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 IAM Role for AWS Glue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November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Dependency on Previous Tasks,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AWS Glue Access may delay the Timelines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AWS Glue Crawler for Data Schema &amp; Metadata Tables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29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November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&amp;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Pipeline Testing &amp; Production Deployment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2458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1036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0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4322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1303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5228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3132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70931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997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2901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7166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/>
              <a:t>Project Status &amp; Milestones – BI &amp; Reporting Track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6" name="Table 4">
            <a:extLst>
              <a:ext uri="{FF2B5EF4-FFF2-40B4-BE49-F238E27FC236}">
                <a16:creationId xmlns:a16="http://schemas.microsoft.com/office/drawing/2014/main" id="{53EA420E-C862-42CC-AD0A-0CD5E908B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59622"/>
              </p:ext>
            </p:extLst>
          </p:nvPr>
        </p:nvGraphicFramePr>
        <p:xfrm>
          <a:off x="746988" y="886693"/>
          <a:ext cx="10951236" cy="5250057"/>
        </p:xfrm>
        <a:graphic>
          <a:graphicData uri="http://schemas.openxmlformats.org/drawingml/2006/table">
            <a:tbl>
              <a:tblPr firstRow="1" bandRow="1"/>
              <a:tblGrid>
                <a:gridCol w="330653">
                  <a:extLst>
                    <a:ext uri="{9D8B030D-6E8A-4147-A177-3AD203B41FA5}">
                      <a16:colId xmlns:a16="http://schemas.microsoft.com/office/drawing/2014/main" val="591996495"/>
                    </a:ext>
                  </a:extLst>
                </a:gridCol>
                <a:gridCol w="4353341">
                  <a:extLst>
                    <a:ext uri="{9D8B030D-6E8A-4147-A177-3AD203B41FA5}">
                      <a16:colId xmlns:a16="http://schemas.microsoft.com/office/drawing/2014/main" val="1871347559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1440275523"/>
                    </a:ext>
                  </a:extLst>
                </a:gridCol>
                <a:gridCol w="1265382">
                  <a:extLst>
                    <a:ext uri="{9D8B030D-6E8A-4147-A177-3AD203B41FA5}">
                      <a16:colId xmlns:a16="http://schemas.microsoft.com/office/drawing/2014/main" val="643326090"/>
                    </a:ext>
                  </a:extLst>
                </a:gridCol>
                <a:gridCol w="1394691">
                  <a:extLst>
                    <a:ext uri="{9D8B030D-6E8A-4147-A177-3AD203B41FA5}">
                      <a16:colId xmlns:a16="http://schemas.microsoft.com/office/drawing/2014/main" val="927228342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4023779838"/>
                    </a:ext>
                  </a:extLst>
                </a:gridCol>
              </a:tblGrid>
              <a:tr h="403124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BI &amp; Reporting Track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Progress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Risk Level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Complete Week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457189" rtl="0" eaLnBrk="1" latinLnBrk="0" hangingPunct="1"/>
                      <a:r>
                        <a:rPr lang="en-US" sz="1400" b="1" kern="120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Dependencies &amp; Challenges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54875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1 –Wire Frame/Mock up Design for the Problem Statement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noProof="1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92670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Design Mock up Wireframe for Business Agreement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16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Design Validation &amp; Agreement on the Final Wireframe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6401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Iterative on the Agreed Design and Functionality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23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September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082998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Activity 2 – </a:t>
                      </a: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Map/validate Columns to the Data Model (Fact Tables)</a:t>
                      </a:r>
                      <a:endParaRPr lang="da-DK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485023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Upload Account Fact Table &amp; Profile Fact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Data Mapping/Validation to Design Wireframe &amp; Transformation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Assessment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436198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1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Transaction Fact Octa Table &amp; Transaction Fact Adobe Table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18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October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457189" rtl="0" eaLnBrk="1" latinLnBrk="0" hangingPunct="1"/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37463"/>
                  </a:ext>
                </a:extLst>
              </a:tr>
              <a:tr h="372841">
                <a:tc gridSpan="2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1">
                          <a:solidFill>
                            <a:schemeClr val="tx1"/>
                          </a:solidFill>
                        </a:rPr>
                        <a:t>Demo &amp; Iterate on the Agreed Design with Actual Data on Tableau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103034"/>
                  </a:ext>
                </a:extLst>
              </a:tr>
              <a:tr h="372841"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Integrate with Data Ingestion through ETL Pieplines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Tableau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ETL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Implementation &amp; Completion by the Data Team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33924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22859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457189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685783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914377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142971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1371566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1600160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1828754" algn="l" defTabSz="457189" rtl="0" eaLnBrk="1" latinLnBrk="0" hangingPunct="1">
                        <a:defRPr sz="9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Data Tarnsformation &amp; Design/Report Validation</a:t>
                      </a:r>
                      <a:endParaRPr kumimoji="0" lang="en-US" sz="12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15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November</a:t>
                      </a:r>
                      <a:endParaRPr lang="en-US" sz="1200" noProof="1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396125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Development &amp;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Getting Ready for Production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575882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Creation of Profile &amp; Activity Dashboards</a:t>
                      </a:r>
                      <a:endParaRPr kumimoji="0" lang="da-DK" sz="12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November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Previous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Tasks and </a:t>
                      </a:r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Validation</a:t>
                      </a:r>
                      <a:r>
                        <a:rPr lang="en-US" sz="1200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 &amp; Sign off by the Business Teams</a:t>
                      </a:r>
                      <a:endParaRPr lang="en-US" sz="1200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521403"/>
                  </a:ext>
                </a:extLst>
              </a:tr>
              <a:tr h="3728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200" b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Testing of the Dashboards by Dev Team &amp; Production SMEs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WE 29</a:t>
                      </a:r>
                      <a:r>
                        <a:rPr lang="en-US" sz="1200" baseline="30000" noProof="1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US" sz="1200" baseline="0" noProof="1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noProof="1">
                          <a:solidFill>
                            <a:schemeClr val="tx1"/>
                          </a:solidFill>
                        </a:rPr>
                        <a:t>November</a:t>
                      </a:r>
                      <a:endParaRPr lang="en-US" sz="1200" noProof="1"/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149753"/>
                  </a:ext>
                </a:extLst>
              </a:tr>
              <a:tr h="372841">
                <a:tc gridSpan="2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Dashboards </a:t>
                      </a:r>
                      <a:r>
                        <a:rPr lang="en-US" sz="1200" b="1" kern="1200" baseline="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Production Deployment &amp; Training</a:t>
                      </a:r>
                      <a:endParaRPr lang="en-US" sz="1200" b="1" kern="1200" noProof="1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a-DK" sz="1800" b="0" u="none" strike="noStrike" kern="1200" cap="none" spc="0" normalizeH="0" baseline="0" noProof="1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uLnTx/>
                        <a:uFillTx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noProof="1"/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 6</a:t>
                      </a:r>
                      <a:r>
                        <a:rPr kumimoji="0" lang="en-US" sz="1200" b="0" i="0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200" b="0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December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noProof="1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TBD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02842"/>
                  </a:ext>
                </a:extLst>
              </a:tr>
            </a:tbl>
          </a:graphicData>
        </a:graphic>
      </p:graphicFrame>
      <p:sp>
        <p:nvSpPr>
          <p:cNvPr id="51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2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171534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54" name="Rectangle: Rounded Corners 16">
            <a:extLst>
              <a:ext uri="{FF2B5EF4-FFF2-40B4-BE49-F238E27FC236}">
                <a16:creationId xmlns:a16="http://schemas.microsoft.com/office/drawing/2014/main" id="{12E7BE95-014E-4823-A0B4-D90A77AC48FF}"/>
              </a:ext>
            </a:extLst>
          </p:cNvPr>
          <p:cNvSpPr/>
          <p:nvPr/>
        </p:nvSpPr>
        <p:spPr>
          <a:xfrm>
            <a:off x="5461131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  <p:sp>
        <p:nvSpPr>
          <p:cNvPr id="55" name="Rectangle: Rounded Corners 17">
            <a:extLst>
              <a:ext uri="{FF2B5EF4-FFF2-40B4-BE49-F238E27FC236}">
                <a16:creationId xmlns:a16="http://schemas.microsoft.com/office/drawing/2014/main" id="{608725C6-779D-4773-9EF4-9F76B0CD497E}"/>
              </a:ext>
            </a:extLst>
          </p:cNvPr>
          <p:cNvSpPr/>
          <p:nvPr/>
        </p:nvSpPr>
        <p:spPr>
          <a:xfrm>
            <a:off x="6729192" y="20943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61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283399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63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WIP</a:t>
            </a:r>
          </a:p>
        </p:txBody>
      </p:sp>
      <p:sp>
        <p:nvSpPr>
          <p:cNvPr id="64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3203796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Low</a:t>
            </a:r>
          </a:p>
        </p:txBody>
      </p:sp>
      <p:sp>
        <p:nvSpPr>
          <p:cNvPr id="75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1744790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6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2112967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7" name="Graphic 5" descr="Checkmark">
            <a:extLst>
              <a:ext uri="{FF2B5EF4-FFF2-40B4-BE49-F238E27FC236}">
                <a16:creationId xmlns:a16="http://schemas.microsoft.com/office/drawing/2014/main" id="{74CEBFA9-E10A-4A01-BC2D-62A7E277129D}"/>
              </a:ext>
            </a:extLst>
          </p:cNvPr>
          <p:cNvSpPr/>
          <p:nvPr/>
        </p:nvSpPr>
        <p:spPr>
          <a:xfrm>
            <a:off x="425583" y="2896776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326495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3"/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5" name="Rectangle: Rounded Corners 10">
            <a:extLst>
              <a:ext uri="{FF2B5EF4-FFF2-40B4-BE49-F238E27FC236}">
                <a16:creationId xmlns:a16="http://schemas.microsoft.com/office/drawing/2014/main" id="{D764091E-C2D2-468A-A73B-DB60B887EA62}"/>
              </a:ext>
            </a:extLst>
          </p:cNvPr>
          <p:cNvSpPr/>
          <p:nvPr/>
        </p:nvSpPr>
        <p:spPr>
          <a:xfrm>
            <a:off x="5461131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6" name="Rectangle: Rounded Corners 11">
            <a:extLst>
              <a:ext uri="{FF2B5EF4-FFF2-40B4-BE49-F238E27FC236}">
                <a16:creationId xmlns:a16="http://schemas.microsoft.com/office/drawing/2014/main" id="{DBDAD6C8-EA4D-41DE-809E-7E5698F64AB8}"/>
              </a:ext>
            </a:extLst>
          </p:cNvPr>
          <p:cNvSpPr/>
          <p:nvPr/>
        </p:nvSpPr>
        <p:spPr>
          <a:xfrm>
            <a:off x="6729192" y="3943050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88" name="Rectangle: Rounded Corners 13">
            <a:extLst>
              <a:ext uri="{FF2B5EF4-FFF2-40B4-BE49-F238E27FC236}">
                <a16:creationId xmlns:a16="http://schemas.microsoft.com/office/drawing/2014/main" id="{E415017B-CFE6-4C23-8D29-5128C86E4DB7}"/>
              </a:ext>
            </a:extLst>
          </p:cNvPr>
          <p:cNvSpPr/>
          <p:nvPr/>
        </p:nvSpPr>
        <p:spPr>
          <a:xfrm>
            <a:off x="5461131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89" name="Rectangle: Rounded Corners 14">
            <a:extLst>
              <a:ext uri="{FF2B5EF4-FFF2-40B4-BE49-F238E27FC236}">
                <a16:creationId xmlns:a16="http://schemas.microsoft.com/office/drawing/2014/main" id="{C9A2C356-86EB-4E0D-AC31-2CF89823DAD6}"/>
              </a:ext>
            </a:extLst>
          </p:cNvPr>
          <p:cNvSpPr/>
          <p:nvPr/>
        </p:nvSpPr>
        <p:spPr>
          <a:xfrm>
            <a:off x="6729192" y="4322089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94" name="Rectangle: Rounded Corners 19">
            <a:extLst>
              <a:ext uri="{FF2B5EF4-FFF2-40B4-BE49-F238E27FC236}">
                <a16:creationId xmlns:a16="http://schemas.microsoft.com/office/drawing/2014/main" id="{C2430B2B-A561-4A66-9DAD-308D29EB770F}"/>
              </a:ext>
            </a:extLst>
          </p:cNvPr>
          <p:cNvSpPr/>
          <p:nvPr/>
        </p:nvSpPr>
        <p:spPr>
          <a:xfrm>
            <a:off x="5461131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5" name="Rectangle: Rounded Corners 20">
            <a:extLst>
              <a:ext uri="{FF2B5EF4-FFF2-40B4-BE49-F238E27FC236}">
                <a16:creationId xmlns:a16="http://schemas.microsoft.com/office/drawing/2014/main" id="{69B9705E-76FE-48B8-AE75-BC63F5A0D96A}"/>
              </a:ext>
            </a:extLst>
          </p:cNvPr>
          <p:cNvSpPr/>
          <p:nvPr/>
        </p:nvSpPr>
        <p:spPr>
          <a:xfrm>
            <a:off x="6729192" y="5061695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</a:p>
        </p:txBody>
      </p:sp>
      <p:sp>
        <p:nvSpPr>
          <p:cNvPr id="97" name="Rectangle: Rounded Corners 22">
            <a:extLst>
              <a:ext uri="{FF2B5EF4-FFF2-40B4-BE49-F238E27FC236}">
                <a16:creationId xmlns:a16="http://schemas.microsoft.com/office/drawing/2014/main" id="{F8E14D53-84FD-40DB-9DD1-400E377FA728}"/>
              </a:ext>
            </a:extLst>
          </p:cNvPr>
          <p:cNvSpPr/>
          <p:nvPr/>
        </p:nvSpPr>
        <p:spPr>
          <a:xfrm>
            <a:off x="5461131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98" name="Rectangle: Rounded Corners 23">
            <a:extLst>
              <a:ext uri="{FF2B5EF4-FFF2-40B4-BE49-F238E27FC236}">
                <a16:creationId xmlns:a16="http://schemas.microsoft.com/office/drawing/2014/main" id="{497144BE-473B-4BEB-A7D8-4E3C55F21E44}"/>
              </a:ext>
            </a:extLst>
          </p:cNvPr>
          <p:cNvSpPr/>
          <p:nvPr/>
        </p:nvSpPr>
        <p:spPr>
          <a:xfrm>
            <a:off x="6729192" y="5440734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High</a:t>
            </a:r>
          </a:p>
        </p:txBody>
      </p:sp>
      <p:sp>
        <p:nvSpPr>
          <p:cNvPr id="100" name="Rectangle: Rounded Corners 25">
            <a:extLst>
              <a:ext uri="{FF2B5EF4-FFF2-40B4-BE49-F238E27FC236}">
                <a16:creationId xmlns:a16="http://schemas.microsoft.com/office/drawing/2014/main" id="{F28709C4-A97F-4361-AB00-061E6CDF0F22}"/>
              </a:ext>
            </a:extLst>
          </p:cNvPr>
          <p:cNvSpPr/>
          <p:nvPr/>
        </p:nvSpPr>
        <p:spPr>
          <a:xfrm>
            <a:off x="5461131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C1301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>
                <a:solidFill>
                  <a:prstClr val="white"/>
                </a:solidFill>
              </a:rPr>
              <a:t>Not started</a:t>
            </a:r>
          </a:p>
        </p:txBody>
      </p:sp>
      <p:sp>
        <p:nvSpPr>
          <p:cNvPr id="101" name="Rectangle: Rounded Corners 26">
            <a:extLst>
              <a:ext uri="{FF2B5EF4-FFF2-40B4-BE49-F238E27FC236}">
                <a16:creationId xmlns:a16="http://schemas.microsoft.com/office/drawing/2014/main" id="{E413E375-01D2-421D-A856-FF87114076FA}"/>
              </a:ext>
            </a:extLst>
          </p:cNvPr>
          <p:cNvSpPr/>
          <p:nvPr/>
        </p:nvSpPr>
        <p:spPr>
          <a:xfrm>
            <a:off x="6729192" y="5819778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F793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sz="1200" kern="0">
                <a:solidFill>
                  <a:prstClr val="black">
                    <a:lumMod val="85000"/>
                    <a:lumOff val="15000"/>
                  </a:prstClr>
                </a:solidFill>
              </a:rPr>
              <a:t>Medium</a:t>
            </a:r>
          </a:p>
        </p:txBody>
      </p:sp>
      <p:sp>
        <p:nvSpPr>
          <p:cNvPr id="102" name="Graphic 3" descr="Checkmark">
            <a:extLst>
              <a:ext uri="{FF2B5EF4-FFF2-40B4-BE49-F238E27FC236}">
                <a16:creationId xmlns:a16="http://schemas.microsoft.com/office/drawing/2014/main" id="{D63D3523-A25B-4BE7-8B9A-5A45C7D5D402}"/>
              </a:ext>
            </a:extLst>
          </p:cNvPr>
          <p:cNvSpPr/>
          <p:nvPr/>
        </p:nvSpPr>
        <p:spPr>
          <a:xfrm>
            <a:off x="425583" y="3949415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3" name="Graphic 4" descr="Checkmark">
            <a:extLst>
              <a:ext uri="{FF2B5EF4-FFF2-40B4-BE49-F238E27FC236}">
                <a16:creationId xmlns:a16="http://schemas.microsoft.com/office/drawing/2014/main" id="{E4C028EE-A963-4398-81E5-E802D2DA5A35}"/>
              </a:ext>
            </a:extLst>
          </p:cNvPr>
          <p:cNvSpPr/>
          <p:nvPr/>
        </p:nvSpPr>
        <p:spPr>
          <a:xfrm>
            <a:off x="425583" y="4317592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5" name="Graphic 6" descr="Checkmark">
            <a:extLst>
              <a:ext uri="{FF2B5EF4-FFF2-40B4-BE49-F238E27FC236}">
                <a16:creationId xmlns:a16="http://schemas.microsoft.com/office/drawing/2014/main" id="{A642DABA-EFF8-4058-996A-20E7D9C33DB1}"/>
              </a:ext>
            </a:extLst>
          </p:cNvPr>
          <p:cNvSpPr/>
          <p:nvPr/>
        </p:nvSpPr>
        <p:spPr>
          <a:xfrm>
            <a:off x="425583" y="5137071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6" name="Graphic 7" descr="Checkmark">
            <a:extLst>
              <a:ext uri="{FF2B5EF4-FFF2-40B4-BE49-F238E27FC236}">
                <a16:creationId xmlns:a16="http://schemas.microsoft.com/office/drawing/2014/main" id="{D0FB9DBC-BC27-4AB4-8F85-F92EF099072D}"/>
              </a:ext>
            </a:extLst>
          </p:cNvPr>
          <p:cNvSpPr/>
          <p:nvPr/>
        </p:nvSpPr>
        <p:spPr>
          <a:xfrm>
            <a:off x="425583" y="5505248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Graphic 8" descr="Checkmark">
            <a:extLst>
              <a:ext uri="{FF2B5EF4-FFF2-40B4-BE49-F238E27FC236}">
                <a16:creationId xmlns:a16="http://schemas.microsoft.com/office/drawing/2014/main" id="{9441916A-F2E6-4E26-9340-83E49F1C76FD}"/>
              </a:ext>
            </a:extLst>
          </p:cNvPr>
          <p:cNvSpPr/>
          <p:nvPr/>
        </p:nvSpPr>
        <p:spPr>
          <a:xfrm>
            <a:off x="425583" y="5873423"/>
            <a:ext cx="254933" cy="196364"/>
          </a:xfrm>
          <a:custGeom>
            <a:avLst/>
            <a:gdLst>
              <a:gd name="connsiteX0" fmla="*/ 228620 w 250586"/>
              <a:gd name="connsiteY0" fmla="*/ 0 h 176007"/>
              <a:gd name="connsiteX1" fmla="*/ 89767 w 250586"/>
              <a:gd name="connsiteY1" fmla="*/ 131260 h 176007"/>
              <a:gd name="connsiteX2" fmla="*/ 23052 w 250586"/>
              <a:gd name="connsiteY2" fmla="*/ 62918 h 176007"/>
              <a:gd name="connsiteX3" fmla="*/ 0 w 250586"/>
              <a:gd name="connsiteY3" fmla="*/ 84885 h 176007"/>
              <a:gd name="connsiteX4" fmla="*/ 88682 w 250586"/>
              <a:gd name="connsiteY4" fmla="*/ 176007 h 176007"/>
              <a:gd name="connsiteX5" fmla="*/ 112005 w 250586"/>
              <a:gd name="connsiteY5" fmla="*/ 154312 h 176007"/>
              <a:gd name="connsiteX6" fmla="*/ 250587 w 250586"/>
              <a:gd name="connsiteY6" fmla="*/ 22781 h 17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586" h="176007">
                <a:moveTo>
                  <a:pt x="228620" y="0"/>
                </a:moveTo>
                <a:lnTo>
                  <a:pt x="89767" y="131260"/>
                </a:lnTo>
                <a:lnTo>
                  <a:pt x="23052" y="62918"/>
                </a:lnTo>
                <a:lnTo>
                  <a:pt x="0" y="84885"/>
                </a:lnTo>
                <a:lnTo>
                  <a:pt x="88682" y="176007"/>
                </a:lnTo>
                <a:lnTo>
                  <a:pt x="112005" y="154312"/>
                </a:lnTo>
                <a:lnTo>
                  <a:pt x="250587" y="2278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267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B8BB5FC-C808-858B-7D25-9CB77D41EB14}"/>
              </a:ext>
            </a:extLst>
          </p:cNvPr>
          <p:cNvSpPr/>
          <p:nvPr/>
        </p:nvSpPr>
        <p:spPr>
          <a:xfrm>
            <a:off x="5461130" y="2824752"/>
            <a:ext cx="1201589" cy="290462"/>
          </a:xfrm>
          <a:prstGeom prst="roundRect">
            <a:avLst>
              <a:gd name="adj" fmla="val 50000"/>
            </a:avLst>
          </a:prstGeom>
          <a:solidFill>
            <a:srgbClr val="A2B96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prstClr val="black">
                    <a:lumMod val="85000"/>
                    <a:lumOff val="15000"/>
                  </a:prstClr>
                </a:solidFill>
              </a:rPr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504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COX - CIAM Data </a:t>
            </a:r>
            <a:r>
              <a:rPr lang="en-US" dirty="0" err="1"/>
              <a:t>Engg</a:t>
            </a:r>
            <a:r>
              <a:rPr lang="en-US" dirty="0"/>
              <a:t> and BI Reporting  -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" name="Rectangle 111"/>
          <p:cNvSpPr/>
          <p:nvPr/>
        </p:nvSpPr>
        <p:spPr bwMode="auto">
          <a:xfrm>
            <a:off x="1089515" y="2939600"/>
            <a:ext cx="5447899" cy="2919609"/>
          </a:xfrm>
          <a:prstGeom prst="rect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noFill/>
          </a:ln>
        </p:spPr>
        <p:txBody>
          <a:bodyPr vert="horz" wrap="square" lIns="42863" tIns="21431" rIns="42863" bIns="21431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113" name="Rectangle 112"/>
          <p:cNvSpPr/>
          <p:nvPr/>
        </p:nvSpPr>
        <p:spPr bwMode="auto">
          <a:xfrm>
            <a:off x="0" y="1100860"/>
            <a:ext cx="3769078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Project Vision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/>
              </a:rPr>
              <a:t>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Enable</a:t>
            </a:r>
            <a:r>
              <a:rPr kumimoji="0" lang="en-US" sz="1100" i="0" u="none" strike="noStrike" kern="1200" cap="none" spc="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 Customer Authentication &amp; Track  Activity 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3884024" y="1100860"/>
            <a:ext cx="3944982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Data Integration &amp; Transformation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Create Data Staging</a:t>
            </a:r>
            <a:r>
              <a:rPr kumimoji="0" lang="en-US" sz="1100" i="0" u="none" strike="noStrike" kern="1200" cap="none" spc="0" normalizeH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Layer From Multiple Data Sources</a:t>
            </a:r>
            <a:endParaRPr kumimoji="0" lang="en-US" sz="11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0" y="826958"/>
            <a:ext cx="12192001" cy="20880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/>
              </a:rPr>
              <a:t>ENGAGEMENT OVERVIEW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374470" y="1473898"/>
            <a:ext cx="3241490" cy="11053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</a:rPr>
              <a:t>Every customer is enabled to authenticate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900" dirty="0">
                <a:solidFill>
                  <a:prstClr val="black"/>
                </a:solidFill>
              </a:rPr>
              <a:t>Every customer is able to authenticate</a:t>
            </a:r>
            <a:endParaRPr lang="en-US" sz="900" dirty="0">
              <a:solidFill>
                <a:prstClr val="black"/>
              </a:solidFill>
              <a:ea typeface="Calibri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Enable View into customer activity &amp; transactions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058194" y="1473898"/>
            <a:ext cx="3628863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Access enabled for the AWS DB/Athena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&amp; Align on the Data Framework and Models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Integrate Data Queries from Multiple Data Tales 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Data and business logic validation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ETL Process for the staging layer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310504" y="1473898"/>
            <a:ext cx="357843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Access enabled for the AWS DB/Athena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&amp; Align on the BI Framework and Wireframes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Integrate BI with the Data Staging Layer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Validate Data Transformation based on Business Logic </a:t>
            </a:r>
          </a:p>
          <a:p>
            <a:pPr marL="285750" marR="0" indent="-28575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dirty="0">
                <a:solidFill>
                  <a:prstClr val="black"/>
                </a:solidFill>
              </a:rPr>
              <a:t>Design Tableau based Dashboards for Business 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1215957" y="3050012"/>
            <a:ext cx="2507484" cy="396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99000">
                <a:srgbClr val="FC931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MODELS/FRAMEWORK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3910570" y="3044366"/>
            <a:ext cx="2468399" cy="396000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99000">
                <a:srgbClr val="FC9318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IN" sz="900" b="1">
                <a:solidFill>
                  <a:prstClr val="white"/>
                </a:solidFill>
                <a:latin typeface="Arial"/>
              </a:rPr>
              <a:t>BI DASHBOARDS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1215957" y="3560307"/>
            <a:ext cx="2507484" cy="1274033"/>
          </a:xfrm>
          <a:prstGeom prst="rect">
            <a:avLst/>
          </a:prstGeom>
          <a:solidFill>
            <a:schemeClr val="bg1"/>
          </a:solidFill>
          <a:ln>
            <a:solidFill>
              <a:srgbClr val="949494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Account &amp; </a:t>
            </a:r>
            <a:r>
              <a:rPr lang="en-US" sz="1050" b="1" noProof="0" dirty="0">
                <a:solidFill>
                  <a:prstClr val="black"/>
                </a:solidFill>
              </a:rPr>
              <a:t>P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rofile –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50" b="1" dirty="0">
                <a:solidFill>
                  <a:srgbClr val="00B050"/>
                </a:solidFill>
              </a:rPr>
              <a:t>Extraction of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Fact</a:t>
            </a:r>
            <a:r>
              <a:rPr kumimoji="0" lang="en-US" sz="105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Tables – Completed 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Athena query preparation for Metrics  - WIP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C9318"/>
              </a:solidFill>
              <a:effectLst/>
              <a:uLnTx/>
              <a:uFillTx/>
            </a:endParaRPr>
          </a:p>
          <a:p>
            <a:pPr defTabSz="914400">
              <a:defRPr/>
            </a:pPr>
            <a:r>
              <a:rPr lang="en-US" sz="1050" b="1" dirty="0" err="1">
                <a:solidFill>
                  <a:prstClr val="black"/>
                </a:solidFill>
              </a:rPr>
              <a:t>Octa</a:t>
            </a:r>
            <a:r>
              <a:rPr lang="en-US" sz="1050" b="1" dirty="0">
                <a:solidFill>
                  <a:prstClr val="black"/>
                </a:solidFill>
              </a:rPr>
              <a:t>/Adobe Activity Fact Tables –</a:t>
            </a:r>
          </a:p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B050"/>
                </a:solidFill>
              </a:rPr>
              <a:t>Extraction of Fact Tables – Completed </a:t>
            </a:r>
          </a:p>
          <a:p>
            <a:pPr marL="171450" lvl="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Cox Validation of Fact Tables – Ongoing 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3910569" y="3560308"/>
            <a:ext cx="2468400" cy="1274032"/>
          </a:xfrm>
          <a:prstGeom prst="rect">
            <a:avLst/>
          </a:prstGeom>
          <a:solidFill>
            <a:schemeClr val="bg1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B050"/>
                </a:solidFill>
              </a:rPr>
              <a:t>Account &amp; Profile Fact Tables Wireframe – Completed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Account &amp; Profile Fact Tables Dashboard – WIP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FC9318"/>
                </a:solidFill>
              </a:rPr>
              <a:t>Octa/Adobe Activity Fact Tables Dashboards – WIP</a:t>
            </a:r>
          </a:p>
        </p:txBody>
      </p:sp>
      <p:sp>
        <p:nvSpPr>
          <p:cNvPr id="125" name="Rectangle 124"/>
          <p:cNvSpPr/>
          <p:nvPr/>
        </p:nvSpPr>
        <p:spPr bwMode="auto">
          <a:xfrm>
            <a:off x="-2230" y="2687645"/>
            <a:ext cx="12194230" cy="207715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1218987"/>
            <a:r>
              <a:rPr lang="en-US" sz="10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CURRENT </a:t>
            </a:r>
            <a:r>
              <a:rPr lang="en-US" sz="1000" b="1" kern="0">
                <a:solidFill>
                  <a:srgbClr val="FFFFFF"/>
                </a:solidFill>
                <a:latin typeface="Arial"/>
                <a:cs typeface="Arial" pitchFamily="34" charset="0"/>
              </a:rPr>
              <a:t>PROGRESS (As </a:t>
            </a:r>
            <a:r>
              <a:rPr lang="en-US" sz="1000" b="1" kern="0" dirty="0">
                <a:solidFill>
                  <a:srgbClr val="FFFFFF"/>
                </a:solidFill>
                <a:latin typeface="Arial"/>
                <a:cs typeface="Arial" pitchFamily="34" charset="0"/>
              </a:rPr>
              <a:t>Per Original </a:t>
            </a:r>
            <a:r>
              <a:rPr lang="en-US" sz="1000" b="1" kern="0">
                <a:solidFill>
                  <a:srgbClr val="FFFFFF"/>
                </a:solidFill>
                <a:latin typeface="Arial"/>
                <a:cs typeface="Arial" pitchFamily="34" charset="0"/>
              </a:rPr>
              <a:t>Planned Timeline)</a:t>
            </a:r>
            <a:endParaRPr lang="en-US" sz="1000" b="1" kern="0" dirty="0">
              <a:solidFill>
                <a:srgbClr val="FFFFFF"/>
              </a:solidFill>
              <a:latin typeface="Arial"/>
              <a:cs typeface="Arial" pitchFamily="34" charset="0"/>
            </a:endParaRPr>
          </a:p>
        </p:txBody>
      </p:sp>
      <p:cxnSp>
        <p:nvCxnSpPr>
          <p:cNvPr id="126" name="Straight Arrow Connector 125"/>
          <p:cNvCxnSpPr/>
          <p:nvPr/>
        </p:nvCxnSpPr>
        <p:spPr>
          <a:xfrm flipV="1">
            <a:off x="1084528" y="6168176"/>
            <a:ext cx="10804406" cy="23618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4572106" y="6060501"/>
            <a:ext cx="3225562" cy="253916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1050" b="1">
                <a:solidFill>
                  <a:schemeClr val="bg1"/>
                </a:solidFill>
              </a:rPr>
              <a:t>Ongoing Data &amp; Business Logic Enhancements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943952" y="1100860"/>
            <a:ext cx="3944982" cy="352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Tableau Based BI Dashboards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</a:rPr>
              <a:t>Create BI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</a:rPr>
              <a:t>Dashboards</a:t>
            </a:r>
            <a:endParaRPr kumimoji="0" lang="en-US" sz="11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215957" y="4933827"/>
            <a:ext cx="250748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Limited access to Cox S3 data tables </a:t>
            </a:r>
            <a:r>
              <a:rPr lang="en-US" sz="1050" dirty="0"/>
              <a:t>making data validation a longer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b="1" dirty="0"/>
              <a:t>Changes to the Lookup Rules post validation </a:t>
            </a:r>
            <a:r>
              <a:rPr lang="en-US" sz="1050" dirty="0"/>
              <a:t>leads to iterations on fact tables increasing the timelines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037408" y="3611605"/>
            <a:ext cx="4285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– WIP ( Manual approach to connect S3 but session disconnect in 8 Hrs.)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AWS complete data set access for </a:t>
            </a:r>
            <a:r>
              <a:rPr lang="en-US" sz="1050" dirty="0" err="1"/>
              <a:t>eClerx</a:t>
            </a:r>
            <a:r>
              <a:rPr lang="en-US" sz="1050" dirty="0"/>
              <a:t> Team – Pending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Excel operation limitation in Cox environment – Delay in data validation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0" y="5203486"/>
            <a:ext cx="1091745" cy="46166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Project Risk </a:t>
            </a:r>
          </a:p>
          <a:p>
            <a:pPr lvl="0"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&amp; Challenges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98878-807B-3BB4-B908-3BB6844C68C9}"/>
              </a:ext>
            </a:extLst>
          </p:cNvPr>
          <p:cNvSpPr/>
          <p:nvPr/>
        </p:nvSpPr>
        <p:spPr bwMode="auto">
          <a:xfrm>
            <a:off x="8494119" y="3343315"/>
            <a:ext cx="1281722" cy="201168"/>
          </a:xfrm>
          <a:prstGeom prst="rect">
            <a:avLst/>
          </a:prstGeom>
          <a:solidFill>
            <a:srgbClr val="FFC000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050" b="1" dirty="0">
              <a:solidFill>
                <a:srgbClr val="00B050"/>
              </a:solidFill>
              <a:highlight>
                <a:srgbClr val="FFE181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8C53C-351A-8846-BEE1-50736BD3C06B}"/>
              </a:ext>
            </a:extLst>
          </p:cNvPr>
          <p:cNvSpPr txBox="1"/>
          <p:nvPr/>
        </p:nvSpPr>
        <p:spPr>
          <a:xfrm>
            <a:off x="6910242" y="3305400"/>
            <a:ext cx="158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Overall Project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663FB-53EA-9158-DFD0-827763CBFFF7}"/>
              </a:ext>
            </a:extLst>
          </p:cNvPr>
          <p:cNvSpPr txBox="1"/>
          <p:nvPr/>
        </p:nvSpPr>
        <p:spPr>
          <a:xfrm>
            <a:off x="3912980" y="4944015"/>
            <a:ext cx="246598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-  Manual approach to connect S3 but session disconnect in 8 Hrs.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Dependency on the fact tables  validation &amp; completion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2AACF5-1CDA-8281-A209-98294E8636C4}"/>
              </a:ext>
            </a:extLst>
          </p:cNvPr>
          <p:cNvSpPr/>
          <p:nvPr/>
        </p:nvSpPr>
        <p:spPr>
          <a:xfrm>
            <a:off x="6944475" y="3207509"/>
            <a:ext cx="4377943" cy="137777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8418-FC00-588A-B8ED-32E40361E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Project 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0984D-D3AA-13FD-FC57-19FF607410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80433-0019-7C2D-7F84-C5C9D3674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298889"/>
              </p:ext>
            </p:extLst>
          </p:nvPr>
        </p:nvGraphicFramePr>
        <p:xfrm>
          <a:off x="493716" y="1197361"/>
          <a:ext cx="11204502" cy="4593838"/>
        </p:xfrm>
        <a:graphic>
          <a:graphicData uri="http://schemas.openxmlformats.org/drawingml/2006/table">
            <a:tbl>
              <a:tblPr/>
              <a:tblGrid>
                <a:gridCol w="481251">
                  <a:extLst>
                    <a:ext uri="{9D8B030D-6E8A-4147-A177-3AD203B41FA5}">
                      <a16:colId xmlns:a16="http://schemas.microsoft.com/office/drawing/2014/main" val="4108293276"/>
                    </a:ext>
                  </a:extLst>
                </a:gridCol>
                <a:gridCol w="2221160">
                  <a:extLst>
                    <a:ext uri="{9D8B030D-6E8A-4147-A177-3AD203B41FA5}">
                      <a16:colId xmlns:a16="http://schemas.microsoft.com/office/drawing/2014/main" val="417668421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3318513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913583138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006227253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025531580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1058536724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6313718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68144077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76844791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3573427869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78155856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4241153102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2248260595"/>
                    </a:ext>
                  </a:extLst>
                </a:gridCol>
                <a:gridCol w="654007">
                  <a:extLst>
                    <a:ext uri="{9D8B030D-6E8A-4147-A177-3AD203B41FA5}">
                      <a16:colId xmlns:a16="http://schemas.microsoft.com/office/drawing/2014/main" val="645137517"/>
                    </a:ext>
                  </a:extLst>
                </a:gridCol>
              </a:tblGrid>
              <a:tr h="25645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Activities</a:t>
                      </a:r>
                    </a:p>
                  </a:txBody>
                  <a:tcPr marL="7054" marR="7054" marT="705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12-Aug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19-Aug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26-Aug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9-Sep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16-Sep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23-Sep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30-Sep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7-Oct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14-Oct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21-Oct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28-Oct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4-Nov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153568"/>
                  </a:ext>
                </a:extLst>
              </a:tr>
              <a:tr h="501755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Engineering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Individual Accesses &amp; Azure AVD set up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82289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Discovery &amp; Requirement Gathering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5603590"/>
                  </a:ext>
                </a:extLst>
              </a:tr>
              <a:tr h="5017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Accesses and Environment Setup (AWS)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7450501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Build Data Framework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20801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Validation 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48124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Data Transformation Flow (ETL)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134915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Scheduling and Automation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0560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Monitoring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6237700"/>
                  </a:ext>
                </a:extLst>
              </a:tr>
              <a:tr h="256452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Visualization</a:t>
                      </a:r>
                    </a:p>
                  </a:txBody>
                  <a:tcPr marL="7054" marR="7054" marT="7054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Business Goals &amp; Data Sample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668559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Design Templates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923450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02459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Development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754438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Validation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37192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Stakeholder Review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20346"/>
                  </a:ext>
                </a:extLst>
              </a:tr>
              <a:tr h="2564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Deployment &amp; Support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054" marR="7054" marT="705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539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2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20BF-6937-C158-87D5-D8164B0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43" y="226849"/>
            <a:ext cx="11204448" cy="533240"/>
          </a:xfrm>
        </p:spPr>
        <p:txBody>
          <a:bodyPr/>
          <a:lstStyle/>
          <a:p>
            <a:r>
              <a:rPr lang="en-US"/>
              <a:t>CIAM - Functions, Initiatives and Metrics Mapping (Original)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4C498-091A-4E65-B4EA-2097B0A0A2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ECDD9-19E3-3387-942B-D6B5A0ABC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34ABF21-CF21-7747-FE27-5A295126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39" y="928810"/>
            <a:ext cx="10022389" cy="50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 dirty="0"/>
              <a:t>Summary of the CIAM BI Reporting  Metrics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3AF2B-E45E-EB74-8DD1-507590A72316}"/>
              </a:ext>
            </a:extLst>
          </p:cNvPr>
          <p:cNvSpPr/>
          <p:nvPr/>
        </p:nvSpPr>
        <p:spPr>
          <a:xfrm>
            <a:off x="2604303" y="1215342"/>
            <a:ext cx="5474825" cy="6366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Metrics on Dashboard – </a:t>
            </a:r>
            <a:r>
              <a:rPr lang="en-US" sz="2000" b="1" dirty="0"/>
              <a:t>67 </a:t>
            </a:r>
          </a:p>
          <a:p>
            <a:pPr algn="ctr"/>
            <a:r>
              <a:rPr lang="en-US" dirty="0"/>
              <a:t>(14 Metrics WIP)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CC46B1-710A-21A8-CB29-FACF59A1AC52}"/>
              </a:ext>
            </a:extLst>
          </p:cNvPr>
          <p:cNvSpPr/>
          <p:nvPr/>
        </p:nvSpPr>
        <p:spPr>
          <a:xfrm>
            <a:off x="2604303" y="2048719"/>
            <a:ext cx="2002421" cy="6366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Tab  </a:t>
            </a:r>
          </a:p>
          <a:p>
            <a:pPr algn="ctr"/>
            <a:r>
              <a:rPr lang="en-US" dirty="0"/>
              <a:t>Total Metris - </a:t>
            </a:r>
            <a:r>
              <a:rPr lang="en-US" sz="2000" b="1" dirty="0"/>
              <a:t>48</a:t>
            </a:r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44A52A-52FC-2520-0106-9FC697CF3E58}"/>
              </a:ext>
            </a:extLst>
          </p:cNvPr>
          <p:cNvSpPr/>
          <p:nvPr/>
        </p:nvSpPr>
        <p:spPr>
          <a:xfrm>
            <a:off x="5851161" y="2048718"/>
            <a:ext cx="2227967" cy="6366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Tab</a:t>
            </a:r>
          </a:p>
          <a:p>
            <a:pPr algn="ctr"/>
            <a:r>
              <a:rPr lang="en-US" dirty="0"/>
              <a:t>Total Metrics - </a:t>
            </a:r>
            <a:r>
              <a:rPr lang="en-US" sz="2000" b="1" dirty="0"/>
              <a:t>19</a:t>
            </a:r>
            <a:endParaRPr lang="en-US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F23BF1-D533-125C-FA23-5B50E35AF197}"/>
              </a:ext>
            </a:extLst>
          </p:cNvPr>
          <p:cNvCxnSpPr>
            <a:cxnSpLocks/>
          </p:cNvCxnSpPr>
          <p:nvPr/>
        </p:nvCxnSpPr>
        <p:spPr>
          <a:xfrm>
            <a:off x="3518704" y="2766349"/>
            <a:ext cx="0" cy="370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85458B2-D7B2-7253-6D5F-7B254E45D9FA}"/>
              </a:ext>
            </a:extLst>
          </p:cNvPr>
          <p:cNvGrpSpPr/>
          <p:nvPr/>
        </p:nvGrpSpPr>
        <p:grpSpPr>
          <a:xfrm>
            <a:off x="1225304" y="3217761"/>
            <a:ext cx="4417939" cy="1562582"/>
            <a:chOff x="489727" y="3194613"/>
            <a:chExt cx="4417939" cy="15625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B1BBF-FADA-7B34-C305-5B3E5E80FF7A}"/>
                </a:ext>
              </a:extLst>
            </p:cNvPr>
            <p:cNvSpPr/>
            <p:nvPr/>
          </p:nvSpPr>
          <p:spPr>
            <a:xfrm>
              <a:off x="700268" y="3414543"/>
              <a:ext cx="1915613" cy="37490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Customer - </a:t>
              </a:r>
              <a:r>
                <a:rPr lang="en-US" sz="2000" b="1" dirty="0"/>
                <a:t>17</a:t>
              </a:r>
              <a:endParaRPr lang="en-US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9887-D4A5-6A44-B0ED-4A70A7251F30}"/>
                </a:ext>
              </a:extLst>
            </p:cNvPr>
            <p:cNvSpPr/>
            <p:nvPr/>
          </p:nvSpPr>
          <p:spPr>
            <a:xfrm>
              <a:off x="700268" y="3977859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Profile -</a:t>
              </a:r>
              <a:r>
                <a:rPr lang="en-US" sz="2000" b="1" dirty="0"/>
                <a:t>11</a:t>
              </a:r>
              <a:endParaRPr lang="en-US" b="1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71CF98-909B-75A0-A951-E8656E672823}"/>
                </a:ext>
              </a:extLst>
            </p:cNvPr>
            <p:cNvSpPr/>
            <p:nvPr/>
          </p:nvSpPr>
          <p:spPr>
            <a:xfrm>
              <a:off x="2748986" y="3391385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Contact - </a:t>
              </a:r>
              <a:r>
                <a:rPr lang="en-US" sz="2000" b="1" dirty="0"/>
                <a:t>6</a:t>
              </a:r>
              <a:endParaRPr lang="en-US" b="1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F0A220-8516-2F83-596A-7C021C113854}"/>
                </a:ext>
              </a:extLst>
            </p:cNvPr>
            <p:cNvSpPr/>
            <p:nvPr/>
          </p:nvSpPr>
          <p:spPr>
            <a:xfrm>
              <a:off x="489727" y="3194613"/>
              <a:ext cx="4417939" cy="15625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734EEE-5B31-7848-E1A4-73C699E84989}"/>
                </a:ext>
              </a:extLst>
            </p:cNvPr>
            <p:cNvSpPr/>
            <p:nvPr/>
          </p:nvSpPr>
          <p:spPr>
            <a:xfrm>
              <a:off x="2748986" y="4022214"/>
              <a:ext cx="1915613" cy="3703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Activity - </a:t>
              </a:r>
              <a:r>
                <a:rPr lang="en-US" sz="2000" b="1" dirty="0"/>
                <a:t>14</a:t>
              </a:r>
              <a:endParaRPr lang="en-US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C9F4C13-DABB-3D9D-92EE-2D8EF664AD28}"/>
              </a:ext>
            </a:extLst>
          </p:cNvPr>
          <p:cNvSpPr txBox="1"/>
          <p:nvPr/>
        </p:nvSpPr>
        <p:spPr>
          <a:xfrm>
            <a:off x="1106955" y="2882096"/>
            <a:ext cx="1707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latin typeface="+mj-lt"/>
              </a:rPr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164240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CIAM </a:t>
            </a: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STATUS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734594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70756" y="2878695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421688"/>
            <a:ext cx="12161520" cy="24188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9385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50335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195925"/>
              </p:ext>
            </p:extLst>
          </p:nvPr>
        </p:nvGraphicFramePr>
        <p:xfrm>
          <a:off x="5070756" y="3166650"/>
          <a:ext cx="7121236" cy="1221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515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080649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508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metrics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 available now and creation of calculated field views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914759"/>
                  </a:ext>
                </a:extLst>
              </a:tr>
              <a:tr h="48124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1006769"/>
            <a:ext cx="7770169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received the access for the complete data and in the process of data and aggregated metrics validation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Original the target date for data validation was 30</a:t>
            </a:r>
            <a:r>
              <a:rPr lang="en-US" sz="105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October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2024 but currently team is facing delays due to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Aggregation queries failing in Athena due to high volumes of data 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smtClean="0">
                <a:latin typeface="Arial" panose="020B0604020202020204" pitchFamily="34" charset="0"/>
                <a:cs typeface="Arial" panose="020B0604020202020204" pitchFamily="34" charset="0"/>
              </a:rPr>
              <a:t>Mobile app data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tables are missing and Cox team is helping us get access to the same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is continuing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with enhancing the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dashboards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basis the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actual data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tables 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Target 08th November 2024)</a:t>
            </a:r>
            <a:endParaRPr lang="en-US" sz="105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Challenge is that the calculated fields and custom queries slowing down the dashboard refresh time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Team is working with the option to create calculated fields view at source level only to reduce refresh time</a:t>
            </a:r>
          </a:p>
          <a:p>
            <a:pPr marL="1257277" lvl="2" indent="-342900">
              <a:buFont typeface="Courier New" panose="02070309020205020404" pitchFamily="49" charset="0"/>
              <a:buChar char="o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Refining visuals iteratively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basis the business feedback and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new data availability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validation with the Praveen for all the identified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metrics/additional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KPIs to be included as part of the model (Ongoing)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9210273" y="358052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9210273" y="406474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206499"/>
              </p:ext>
            </p:extLst>
          </p:nvPr>
        </p:nvGraphicFramePr>
        <p:xfrm>
          <a:off x="8062271" y="1265707"/>
          <a:ext cx="4119418" cy="149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789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7431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CIAM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Dashboard: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 building an integrated data staging layer &amp; Tableau dashboards with integration to AWS S3 with Snowflake &amp; Adobe as the source of the data to drive and integrated data layer for better BI &amp; Insights, 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 to create Customer and Customer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views in Tableau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77802"/>
              </p:ext>
            </p:extLst>
          </p:nvPr>
        </p:nvGraphicFramePr>
        <p:xfrm>
          <a:off x="13853" y="4719196"/>
          <a:ext cx="12163910" cy="1494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29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126836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27643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366981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4650127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053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ETL Glue Jobs Configuration,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Testing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 Deployment environment for enabling the continuous data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ingestion and integration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testing out the AWS glue crawlers and job scheduling basis the current access to identify/mitigate any challenges early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and validation of the complete data set, any data issues may delay the timelines as the access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 delayed and in progress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iteratively validating the new data and data refresh to ensure the data integrity and values are in line with business understanding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validation and alignment to the business logic/metrics leading to iterative development/changes of the BI dashboard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10/07/2024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Collaborating with Praveen/Cox Teams to get the business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 and vision for continuous improvements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2842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285715" y="513788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285715" y="5555918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7285715" y="594146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CB &amp; HEALTH SCORE STATUS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 01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836194"/>
            <a:ext cx="7772401" cy="27213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58975" y="3035629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1244" y="4781897"/>
            <a:ext cx="1216152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014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4941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02724"/>
              </p:ext>
            </p:extLst>
          </p:nvPr>
        </p:nvGraphicFramePr>
        <p:xfrm>
          <a:off x="5058974" y="3318651"/>
          <a:ext cx="7121237" cy="1364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0874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628073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951346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560944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1929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207085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Populating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validation of the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 metrics into the sub metric </a:t>
                      </a: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and calculated columns for 7 days/30 days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</a:t>
                      </a:r>
                      <a:endParaRPr lang="en-US" sz="105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82092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 the OMNI Db table and add a new metric and validate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300547"/>
                  </a:ext>
                </a:extLst>
              </a:tr>
              <a:tr h="282092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Values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US" sz="1050" baseline="30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883678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2231" y="1120922"/>
            <a:ext cx="76591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created the ETL Glue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jobs to automate the data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transformation basis the requirement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Tableau dashboard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to reduce the load on visualization layer and make it more robust to changes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Data team has created below data model for Health Scorecard Dashboard with 4 Tables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08th 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HC_Mapping_Master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– Mapping IDs for each metric and OS Type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HC_Source_Data_Actual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– Complete – Actual data from source tables with the raw values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HC_Source_Data_Calc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– WIP – Calculated metrics &amp; sub metrics data (Sub Metrics calculation are WIP)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HC_DB_Metrics_Cal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WIP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Calculated metrics for 7 days/30 days metrics (Calculation Validation is WIP)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BI Team is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updating the Tableau Dashboard visuals are being updated to the new table views with calculated fields with validation of all the metrics on Tableau 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(Target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16th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November 2024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Trend charts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and yesterday column in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Tableau are done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going through data validation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54881"/>
              </p:ext>
            </p:extLst>
          </p:nvPr>
        </p:nvGraphicFramePr>
        <p:xfrm>
          <a:off x="7770170" y="1265708"/>
          <a:ext cx="4407592" cy="1684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407592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19067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3388">
                <a:tc>
                  <a:txBody>
                    <a:bodyPr/>
                    <a:lstStyle/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</a:t>
                      </a:r>
                      <a:r>
                        <a:rPr lang="en-US" sz="1100" b="1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score dashboard: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 on building an integrated data staging layer &amp; Tableau dashboards with integration to AWS S3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is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source of the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data.</a:t>
                      </a:r>
                      <a:r>
                        <a:rPr lang="en-US" sz="11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procedures.</a:t>
                      </a:r>
                    </a:p>
                    <a:p>
                      <a:endParaRPr 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1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 Dashboard: </a:t>
                      </a:r>
                      <a:r>
                        <a:rPr lang="en-US" sz="11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support to create a query for new metrics for dashboard. (Profile and Adoption). And create a table in Athena for </a:t>
                      </a:r>
                      <a:r>
                        <a:rPr lang="en-US" sz="11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visualization through Tableau</a:t>
                      </a:r>
                      <a:endParaRPr lang="en-US" sz="11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458010"/>
              </p:ext>
            </p:extLst>
          </p:nvPr>
        </p:nvGraphicFramePr>
        <p:xfrm>
          <a:off x="21244" y="5068588"/>
          <a:ext cx="12163910" cy="115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5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431637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620027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551709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3502972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58594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Health score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HC_DB_Metrics_Cal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table, getting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few columns as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working on reviewing the transformation code in Glue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reviewing the code in Python on Glue to fix the issues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while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fetching the data for 2 years and 2 months source query was exhausted. </a:t>
                      </a: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Tried to create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partitioned table but 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unable to complete the same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Planning to create a separate tables for 2 years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for profile and adoption section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</a:tbl>
          </a:graphicData>
        </a:graphic>
      </p:graphicFrame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858367" y="5533650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858367" y="5951683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9299246" y="36825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9290010" y="4082151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9290010" y="4439990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5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COX - CIAM Project Status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Rectangle 114"/>
          <p:cNvSpPr/>
          <p:nvPr/>
        </p:nvSpPr>
        <p:spPr bwMode="auto">
          <a:xfrm>
            <a:off x="-2230" y="826958"/>
            <a:ext cx="12192001" cy="319004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/>
              </a:rPr>
              <a:t>ENGAGEMENT STATUS OVERVIEW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20834-F799-4E11-B6F2-BFF177DAD956}"/>
              </a:ext>
            </a:extLst>
          </p:cNvPr>
          <p:cNvSpPr/>
          <p:nvPr/>
        </p:nvSpPr>
        <p:spPr bwMode="auto">
          <a:xfrm>
            <a:off x="92029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F2997-AAAE-48A4-BBA0-330FB9FE241E}"/>
              </a:ext>
            </a:extLst>
          </p:cNvPr>
          <p:cNvSpPr txBox="1"/>
          <p:nvPr/>
        </p:nvSpPr>
        <p:spPr>
          <a:xfrm>
            <a:off x="1102396" y="1567687"/>
            <a:ext cx="164748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lvl="1" algn="ctr" defTabSz="755650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Engineering Milestones Status 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7EF51B-49CD-4558-B35F-067ADB2F6F28}"/>
              </a:ext>
            </a:extLst>
          </p:cNvPr>
          <p:cNvSpPr/>
          <p:nvPr/>
        </p:nvSpPr>
        <p:spPr bwMode="auto">
          <a:xfrm>
            <a:off x="1511886" y="2680172"/>
            <a:ext cx="828504" cy="8166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68CAF48-FD3B-4533-8A79-940B17A7CE76}"/>
              </a:ext>
            </a:extLst>
          </p:cNvPr>
          <p:cNvSpPr/>
          <p:nvPr/>
        </p:nvSpPr>
        <p:spPr bwMode="auto">
          <a:xfrm>
            <a:off x="9682595" y="3691716"/>
            <a:ext cx="1781536" cy="761905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DB5669-E066-40F8-A103-FBF186AFACDC}"/>
              </a:ext>
            </a:extLst>
          </p:cNvPr>
          <p:cNvSpPr/>
          <p:nvPr/>
        </p:nvSpPr>
        <p:spPr bwMode="auto">
          <a:xfrm>
            <a:off x="10436239" y="3536469"/>
            <a:ext cx="274249" cy="274249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63CAF9-C3CE-4292-9DAC-01FFFB0CF180}"/>
              </a:ext>
            </a:extLst>
          </p:cNvPr>
          <p:cNvSpPr txBox="1"/>
          <p:nvPr/>
        </p:nvSpPr>
        <p:spPr>
          <a:xfrm>
            <a:off x="9682595" y="3945120"/>
            <a:ext cx="201562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 Testing &amp;   Production Go Live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207D89E-7EF0-4573-8E8A-25CDBF971F24}"/>
              </a:ext>
            </a:extLst>
          </p:cNvPr>
          <p:cNvSpPr/>
          <p:nvPr/>
        </p:nvSpPr>
        <p:spPr bwMode="auto">
          <a:xfrm>
            <a:off x="7702422" y="2680172"/>
            <a:ext cx="828504" cy="816608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3DBADE3-E65D-42DD-873B-A9F30A16B0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5134" y="2827472"/>
            <a:ext cx="522008" cy="52200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20EF7F7-089C-486F-898E-45CC6AEF77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8274" y="2832961"/>
            <a:ext cx="509025" cy="49092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D5ADBD3-2FDF-4075-9E3B-38EB7A3F5CE4}"/>
              </a:ext>
            </a:extLst>
          </p:cNvPr>
          <p:cNvSpPr/>
          <p:nvPr/>
        </p:nvSpPr>
        <p:spPr bwMode="auto">
          <a:xfrm>
            <a:off x="920298" y="2222900"/>
            <a:ext cx="2011680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STAGING LAYER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9A5F5F-5D64-4ED1-98B0-42D9C9EB9E4B}"/>
              </a:ext>
            </a:extLst>
          </p:cNvPr>
          <p:cNvSpPr/>
          <p:nvPr/>
        </p:nvSpPr>
        <p:spPr bwMode="auto">
          <a:xfrm>
            <a:off x="754969" y="3724065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Data Staging Goals &amp; Discovery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3914220" y="4089958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Designing Wireframes/Mockups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3914220" y="4818094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Design basis the Fact Tables Data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3914220" y="4454026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Stakeholder Validation &amp; Review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BA1D39-8422-4A7A-93A8-91726B3E3023}"/>
              </a:ext>
            </a:extLst>
          </p:cNvPr>
          <p:cNvSpPr/>
          <p:nvPr/>
        </p:nvSpPr>
        <p:spPr bwMode="auto">
          <a:xfrm>
            <a:off x="752742" y="4088474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Create Profile/Account Fact Tables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7A01EE-AFC1-4106-9D03-33BC8513FE22}"/>
              </a:ext>
            </a:extLst>
          </p:cNvPr>
          <p:cNvSpPr/>
          <p:nvPr/>
        </p:nvSpPr>
        <p:spPr bwMode="auto">
          <a:xfrm>
            <a:off x="752742" y="4817292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Uploading Fact Tables to Sandbox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3E0EB47-BB35-45C5-A463-25258F905CF0}"/>
              </a:ext>
            </a:extLst>
          </p:cNvPr>
          <p:cNvSpPr/>
          <p:nvPr/>
        </p:nvSpPr>
        <p:spPr bwMode="auto">
          <a:xfrm>
            <a:off x="752742" y="4452883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Create Transaction Fact Tables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3983330" y="2222900"/>
            <a:ext cx="2030697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BIZ. 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INTELLIGENCE LAYER</a:t>
            </a:r>
            <a:endParaRPr kumimoji="0" lang="en-US" sz="1200" b="1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9AFE39-5F4A-41BE-8107-52CD291EB204}"/>
              </a:ext>
            </a:extLst>
          </p:cNvPr>
          <p:cNvSpPr/>
          <p:nvPr/>
        </p:nvSpPr>
        <p:spPr bwMode="auto">
          <a:xfrm>
            <a:off x="399283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7DAAC1-5D18-40B6-9F41-D118DEED8921}"/>
              </a:ext>
            </a:extLst>
          </p:cNvPr>
          <p:cNvSpPr txBox="1"/>
          <p:nvPr/>
        </p:nvSpPr>
        <p:spPr>
          <a:xfrm>
            <a:off x="3992838" y="1567687"/>
            <a:ext cx="20116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Dashboards Designing Milestones Status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2138732-0BE5-4F0D-A3D5-87156BF838EC}"/>
              </a:ext>
            </a:extLst>
          </p:cNvPr>
          <p:cNvSpPr/>
          <p:nvPr/>
        </p:nvSpPr>
        <p:spPr bwMode="auto">
          <a:xfrm>
            <a:off x="4584426" y="2680172"/>
            <a:ext cx="828504" cy="81660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" dist="889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9CF8F4D9-29AB-43B7-9A32-CB373B143E5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4249" y="2738385"/>
            <a:ext cx="688859" cy="700183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008BE3DF-77FD-4042-B29F-CEDA90518213}"/>
              </a:ext>
            </a:extLst>
          </p:cNvPr>
          <p:cNvSpPr/>
          <p:nvPr/>
        </p:nvSpPr>
        <p:spPr bwMode="auto">
          <a:xfrm>
            <a:off x="3919410" y="3725890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Integrated Market Database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CBA1D39-8422-4A7A-93A8-91726B3E3023}"/>
              </a:ext>
            </a:extLst>
          </p:cNvPr>
          <p:cNvSpPr/>
          <p:nvPr/>
        </p:nvSpPr>
        <p:spPr bwMode="auto">
          <a:xfrm>
            <a:off x="752742" y="5181701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Review/Validation of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Data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47A01EE-AFC1-4106-9D03-33BC8513FE22}"/>
              </a:ext>
            </a:extLst>
          </p:cNvPr>
          <p:cNvSpPr/>
          <p:nvPr/>
        </p:nvSpPr>
        <p:spPr bwMode="auto">
          <a:xfrm>
            <a:off x="752742" y="5910518"/>
            <a:ext cx="237744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Ingesting Larger dataset into Tables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0EB47-BB35-45C5-A463-25258F905CF0}"/>
              </a:ext>
            </a:extLst>
          </p:cNvPr>
          <p:cNvSpPr/>
          <p:nvPr/>
        </p:nvSpPr>
        <p:spPr bwMode="auto">
          <a:xfrm>
            <a:off x="752742" y="5546110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Create ETL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Pipelines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Data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3914220" y="5182162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Validation of Data Metrics/Attributes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3914220" y="5910296"/>
            <a:ext cx="237744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 with </a:t>
            </a: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Data ETL</a:t>
            </a:r>
            <a:endParaRPr lang="en-US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3914220" y="5546230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Integration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Data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7002434" y="4822439"/>
            <a:ext cx="2377440" cy="27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Tableau Connectivity to Sandbox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A43CF98-3B7B-4ACB-A109-0164B45F3BAF}"/>
              </a:ext>
            </a:extLst>
          </p:cNvPr>
          <p:cNvSpPr/>
          <p:nvPr/>
        </p:nvSpPr>
        <p:spPr bwMode="auto">
          <a:xfrm>
            <a:off x="7002434" y="5181701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Data Access &amp; Validation Completion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4DF7C44-ECBA-4A02-82DD-B5626FCA5286}"/>
              </a:ext>
            </a:extLst>
          </p:cNvPr>
          <p:cNvSpPr/>
          <p:nvPr/>
        </p:nvSpPr>
        <p:spPr bwMode="auto">
          <a:xfrm>
            <a:off x="7002434" y="5545772"/>
            <a:ext cx="2377440" cy="274320"/>
          </a:xfrm>
          <a:prstGeom prst="rect">
            <a:avLst/>
          </a:prstGeom>
          <a:solidFill>
            <a:srgbClr val="FFCC99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Access to the </a:t>
            </a:r>
            <a:r>
              <a:rPr lang="en-US" sz="105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Complete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Data set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3F35F14-8770-42DB-BFDF-061CC7B32C2C}"/>
              </a:ext>
            </a:extLst>
          </p:cNvPr>
          <p:cNvSpPr/>
          <p:nvPr/>
        </p:nvSpPr>
        <p:spPr bwMode="auto">
          <a:xfrm>
            <a:off x="7002434" y="5906783"/>
            <a:ext cx="2377440" cy="274320"/>
          </a:xfrm>
          <a:prstGeom prst="rect">
            <a:avLst/>
          </a:prstGeom>
          <a:solidFill>
            <a:srgbClr val="C00000"/>
          </a:solidFill>
          <a:ln w="3175"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685777"/>
            <a:r>
              <a:rPr lang="en-US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to the AWS Glue ETL Service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9682595" y="4623992"/>
            <a:ext cx="1898583" cy="710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Original ETA – 04</a:t>
            </a:r>
            <a:r>
              <a:rPr lang="en-US" sz="1200" b="1" baseline="30000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1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ov’24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defTabSz="914126">
              <a:defRPr/>
            </a:pP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Tentative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 –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en-US" sz="1200" b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Dec’24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C95E6FF-53FF-4B16-BDF7-723AD9D02E07}"/>
              </a:ext>
            </a:extLst>
          </p:cNvPr>
          <p:cNvSpPr/>
          <p:nvPr/>
        </p:nvSpPr>
        <p:spPr bwMode="auto">
          <a:xfrm>
            <a:off x="7094251" y="2222900"/>
            <a:ext cx="2030697" cy="383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COX SUPPORT REQUIRED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19AFE39-5F4A-41BE-8107-52CD291EB204}"/>
              </a:ext>
            </a:extLst>
          </p:cNvPr>
          <p:cNvSpPr/>
          <p:nvPr/>
        </p:nvSpPr>
        <p:spPr bwMode="auto">
          <a:xfrm>
            <a:off x="7113268" y="1425614"/>
            <a:ext cx="2011680" cy="708878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87DAAC1-5D18-40B6-9F41-D118DEED8921}"/>
              </a:ext>
            </a:extLst>
          </p:cNvPr>
          <p:cNvSpPr txBox="1"/>
          <p:nvPr/>
        </p:nvSpPr>
        <p:spPr>
          <a:xfrm>
            <a:off x="7113268" y="1567687"/>
            <a:ext cx="201168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High Risk Challenges           and Constraints</a:t>
            </a:r>
            <a:endParaRPr kumimoji="0" lang="en-US" sz="12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C0749-3099-91A0-0A81-DB9B0D5D6900}"/>
              </a:ext>
            </a:extLst>
          </p:cNvPr>
          <p:cNvSpPr txBox="1"/>
          <p:nvPr/>
        </p:nvSpPr>
        <p:spPr>
          <a:xfrm>
            <a:off x="9390569" y="1891049"/>
            <a:ext cx="23782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Tableau Access &amp; S3 connectivity – WIP ( Manual approach to connect S3 but session disconnect in 8 Hrs.)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050" dirty="0"/>
              <a:t>Excel operation limitation in Cox environment – Delay in data validation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EF92A3-7A56-6B9A-E8EE-1DAC0305E319}"/>
              </a:ext>
            </a:extLst>
          </p:cNvPr>
          <p:cNvSpPr/>
          <p:nvPr/>
        </p:nvSpPr>
        <p:spPr bwMode="auto">
          <a:xfrm>
            <a:off x="9687469" y="1649276"/>
            <a:ext cx="939144" cy="208543"/>
          </a:xfrm>
          <a:prstGeom prst="rect">
            <a:avLst/>
          </a:prstGeom>
          <a:solidFill>
            <a:srgbClr val="FFC000"/>
          </a:solidFill>
          <a:ln>
            <a:solidFill>
              <a:srgbClr val="0D4368"/>
            </a:solidFill>
          </a:ln>
        </p:spPr>
        <p:txBody>
          <a:bodyPr vert="horz" wrap="square" lIns="42863" tIns="21431" rIns="42863" bIns="21431" numCol="1" rtlCol="0" anchor="ctr" anchorCtr="0" compatLnSpc="1">
            <a:prstTxWarp prst="textNoShape">
              <a:avLst/>
            </a:prstTxWarp>
          </a:bodyPr>
          <a:lstStyle/>
          <a:p>
            <a:pPr defTabSz="914400">
              <a:defRPr/>
            </a:pPr>
            <a:endParaRPr lang="en-US" sz="1050" b="1" dirty="0">
              <a:solidFill>
                <a:srgbClr val="00B050"/>
              </a:solidFill>
              <a:highlight>
                <a:srgbClr val="FFE181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5E6B7-39EA-F122-1F4D-49892BCCBB54}"/>
              </a:ext>
            </a:extLst>
          </p:cNvPr>
          <p:cNvSpPr txBox="1"/>
          <p:nvPr/>
        </p:nvSpPr>
        <p:spPr>
          <a:xfrm>
            <a:off x="9390569" y="1375153"/>
            <a:ext cx="1583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Overall Project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7B9FBE-C925-9D4B-8F89-B42745540966}"/>
              </a:ext>
            </a:extLst>
          </p:cNvPr>
          <p:cNvSpPr/>
          <p:nvPr/>
        </p:nvSpPr>
        <p:spPr>
          <a:xfrm>
            <a:off x="9395067" y="1341632"/>
            <a:ext cx="2303157" cy="200784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8FE24-2496-85C7-0C08-83E0DF1C7FDB}"/>
              </a:ext>
            </a:extLst>
          </p:cNvPr>
          <p:cNvSpPr/>
          <p:nvPr/>
        </p:nvSpPr>
        <p:spPr bwMode="auto">
          <a:xfrm>
            <a:off x="9679816" y="3665511"/>
            <a:ext cx="1781536" cy="761905"/>
          </a:xfrm>
          <a:prstGeom prst="rect">
            <a:avLst/>
          </a:prstGeom>
          <a:gradFill>
            <a:gsLst>
              <a:gs pos="21000">
                <a:schemeClr val="bg1">
                  <a:lumMod val="95000"/>
                </a:schemeClr>
              </a:gs>
              <a:gs pos="99000">
                <a:schemeClr val="bg1"/>
              </a:gs>
            </a:gsLst>
            <a:lin ang="16200000" scaled="0"/>
          </a:gradFill>
          <a:ln w="3175">
            <a:solidFill>
              <a:schemeClr val="bg1">
                <a:lumMod val="85000"/>
              </a:schemeClr>
            </a:solidFill>
          </a:ln>
          <a:effectLst>
            <a:outerShdw blurRad="38100" dist="76200" dir="2700000" algn="tl" rotWithShape="0">
              <a:prstClr val="black">
                <a:alpha val="18000"/>
              </a:prstClr>
            </a:outerShdw>
          </a:effectLst>
        </p:spPr>
        <p:txBody>
          <a:bodyPr vert="horz" wrap="square" lIns="42852" tIns="21425" rIns="42852" bIns="21425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633CFA-85AC-A5D4-7EA3-7AB3FDB3F87A}"/>
              </a:ext>
            </a:extLst>
          </p:cNvPr>
          <p:cNvSpPr/>
          <p:nvPr/>
        </p:nvSpPr>
        <p:spPr bwMode="auto">
          <a:xfrm>
            <a:off x="10433460" y="3510264"/>
            <a:ext cx="274249" cy="274249"/>
          </a:xfrm>
          <a:prstGeom prst="ellipse">
            <a:avLst/>
          </a:prstGeom>
          <a:gradFill>
            <a:gsLst>
              <a:gs pos="27000">
                <a:srgbClr val="FC9926"/>
              </a:gs>
              <a:gs pos="99000">
                <a:srgbClr val="FCCE2E"/>
              </a:gs>
            </a:gsLst>
            <a:lin ang="16200000" scaled="0"/>
          </a:gradFill>
          <a:ln>
            <a:noFill/>
          </a:ln>
          <a:effectLst>
            <a:outerShdw blurRad="25400" dist="635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 pitchFamily="34" charset="0"/>
              </a:rPr>
              <a:t>3</a:t>
            </a: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06E78-C902-3B0E-F9EF-05ED3D181A0D}"/>
              </a:ext>
            </a:extLst>
          </p:cNvPr>
          <p:cNvSpPr txBox="1"/>
          <p:nvPr/>
        </p:nvSpPr>
        <p:spPr>
          <a:xfrm>
            <a:off x="9679816" y="3918915"/>
            <a:ext cx="2015629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0" marR="0" lvl="1" indent="0" algn="ctr" defTabSz="7556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Solution Testing &amp;   Production Go Live</a:t>
            </a:r>
            <a:endParaRPr kumimoji="0" lang="en-US" sz="11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3A4AA0-FE84-812A-EB4F-04C79269CF27}"/>
              </a:ext>
            </a:extLst>
          </p:cNvPr>
          <p:cNvSpPr/>
          <p:nvPr/>
        </p:nvSpPr>
        <p:spPr bwMode="auto">
          <a:xfrm>
            <a:off x="9679816" y="4597787"/>
            <a:ext cx="2303157" cy="103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42852" tIns="21425" rIns="42852" bIns="21425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Original ETA – 04</a:t>
            </a:r>
            <a:r>
              <a:rPr lang="en-US" sz="1200" b="1" baseline="30000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200" b="1" noProof="0" dirty="0">
                <a:solidFill>
                  <a:srgbClr val="FC931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FC9318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ov’24</a:t>
            </a:r>
          </a:p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 defTabSz="914126">
              <a:defRPr/>
            </a:pP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Tentative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en-US" sz="1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 –</a:t>
            </a:r>
            <a:r>
              <a:rPr kumimoji="0" lang="en-US" sz="1200" b="1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  <a:r>
              <a:rPr kumimoji="0" lang="en-US" sz="1200" b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Dec’24</a:t>
            </a:r>
          </a:p>
        </p:txBody>
      </p:sp>
    </p:spTree>
    <p:extLst>
      <p:ext uri="{BB962C8B-B14F-4D97-AF65-F5344CB8AC3E}">
        <p14:creationId xmlns:p14="http://schemas.microsoft.com/office/powerpoint/2010/main" val="300628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CIAM – Profile Dashboard snapshot (WIP)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894CF68-0210-2AF7-35DD-B9BFE525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8" y="656562"/>
            <a:ext cx="11046599" cy="554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CIAM – Activity Dashboard snapshot (WIP)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B432B7-1A96-ABFB-B243-62FA76D6C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5" r="1453" b="3169"/>
          <a:stretch/>
        </p:blipFill>
        <p:spPr bwMode="auto">
          <a:xfrm>
            <a:off x="233916" y="762043"/>
            <a:ext cx="11355572" cy="561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48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8"/>
            <a:ext cx="11204448" cy="463610"/>
          </a:xfrm>
        </p:spPr>
        <p:txBody>
          <a:bodyPr/>
          <a:lstStyle/>
          <a:p>
            <a:r>
              <a:rPr lang="en-US" dirty="0"/>
              <a:t>Health Score Card – Dashboard snapshot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1CAB3119-1030-FAF6-ECBB-7FA8AC16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1" y="779118"/>
            <a:ext cx="11204448" cy="5299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3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525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14225"/>
          </a:xfrm>
        </p:spPr>
        <p:txBody>
          <a:bodyPr/>
          <a:lstStyle/>
          <a:p>
            <a:r>
              <a:rPr lang="en-US"/>
              <a:t>Summary of the CIAM Data Model for BI Reporting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981902"/>
            <a:ext cx="1187767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4" ma:contentTypeDescription="Create a new document." ma:contentTypeScope="" ma:versionID="9cfdc94af1956de2f6875649e5cc6aff">
  <xsd:schema xmlns:xsd="http://www.w3.org/2001/XMLSchema" xmlns:xs="http://www.w3.org/2001/XMLSchema" xmlns:p="http://schemas.microsoft.com/office/2006/metadata/properties" xmlns:ns2="80b69f1d-ead9-4f3d-aa02-a5292de2edf1" targetNamespace="http://schemas.microsoft.com/office/2006/metadata/properties" ma:root="true" ma:fieldsID="028f7d4cddf4fba99f194a4e642f5fa6" ns2:_="">
    <xsd:import namespace="80b69f1d-ead9-4f3d-aa02-a5292de2ed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C13AF2-E39A-4FD2-B967-9FAE27A81BE6}">
  <ds:schemaRefs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80b69f1d-ead9-4f3d-aa02-a5292de2edf1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7B93A5-87F7-4E2E-A4AB-6C75B982D9F4}">
  <ds:schemaRefs>
    <ds:schemaRef ds:uri="80b69f1d-ead9-4f3d-aa02-a5292de2e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1293</TotalTime>
  <Words>2207</Words>
  <Application>Microsoft Office PowerPoint</Application>
  <PresentationFormat>Widescreen</PresentationFormat>
  <Paragraphs>564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Aptos Narrow</vt:lpstr>
      <vt:lpstr>Arial</vt:lpstr>
      <vt:lpstr>Calibri</vt:lpstr>
      <vt:lpstr>Calibri Light</vt:lpstr>
      <vt:lpstr>Courier New</vt:lpstr>
      <vt:lpstr>Proxima Nova</vt:lpstr>
      <vt:lpstr>Proxima Nova Black</vt:lpstr>
      <vt:lpstr>Proxima Nova Light</vt:lpstr>
      <vt:lpstr>Segoe UI</vt:lpstr>
      <vt:lpstr>Wingdings</vt:lpstr>
      <vt:lpstr>Cox Communications 2019 Template (16x9)</vt:lpstr>
      <vt:lpstr>2_Cox Communications 2019 Template (16x9)</vt:lpstr>
      <vt:lpstr>think-cell Slide</vt:lpstr>
      <vt:lpstr>CIAM Project Updates</vt:lpstr>
      <vt:lpstr>CIAM DASHBOARD STATUS WE NOV 01ST, 2024 </vt:lpstr>
      <vt:lpstr>CB &amp; HEALTH SCORE STATUS WE NOV 01ST, 2024 </vt:lpstr>
      <vt:lpstr>COX - CIAM Project Status </vt:lpstr>
      <vt:lpstr>CIAM – Profile Dashboard snapshot (WIP)</vt:lpstr>
      <vt:lpstr>CIAM – Activity Dashboard snapshot (WIP)</vt:lpstr>
      <vt:lpstr>Health Score Card – Dashboard snapshot</vt:lpstr>
      <vt:lpstr>Thank You</vt:lpstr>
      <vt:lpstr>Summary of the CIAM Data Model for BI Reporting</vt:lpstr>
      <vt:lpstr>Project Status &amp; Milestones – Data Engineering Track</vt:lpstr>
      <vt:lpstr>Project Status &amp; Milestones – BI &amp; Reporting Track</vt:lpstr>
      <vt:lpstr>COX - CIAM Data Engg and BI Reporting  - Overview</vt:lpstr>
      <vt:lpstr>Original Project Plan</vt:lpstr>
      <vt:lpstr>CIAM - Functions, Initiatives and Metrics Mapping (Original)</vt:lpstr>
      <vt:lpstr>Summary of the CIAM BI Reporting 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91</cp:revision>
  <cp:lastPrinted>2023-03-15T15:20:58Z</cp:lastPrinted>
  <dcterms:created xsi:type="dcterms:W3CDTF">2016-12-14T14:35:04Z</dcterms:created>
  <dcterms:modified xsi:type="dcterms:W3CDTF">2024-11-01T14:08:18Z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