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20"/>
  </p:notesMasterIdLst>
  <p:handoutMasterIdLst>
    <p:handoutMasterId r:id="rId21"/>
  </p:handoutMasterIdLst>
  <p:sldIdLst>
    <p:sldId id="2147471623" r:id="rId6"/>
    <p:sldId id="2147471637" r:id="rId7"/>
    <p:sldId id="2147471635" r:id="rId8"/>
    <p:sldId id="2147471639" r:id="rId9"/>
    <p:sldId id="2147471640" r:id="rId10"/>
    <p:sldId id="2147471638" r:id="rId11"/>
    <p:sldId id="2147471629" r:id="rId12"/>
    <p:sldId id="2147471630" r:id="rId13"/>
    <p:sldId id="2147471632" r:id="rId14"/>
    <p:sldId id="2147471627" r:id="rId15"/>
    <p:sldId id="2147471626" r:id="rId16"/>
    <p:sldId id="2147471621" r:id="rId17"/>
    <p:sldId id="2147471620" r:id="rId18"/>
    <p:sldId id="2147471636" r:id="rId19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 Updates" id="{35269195-3FC2-8746-9907-2531F9FA2975}">
          <p14:sldIdLst>
            <p14:sldId id="2147471623"/>
            <p14:sldId id="2147471637"/>
            <p14:sldId id="2147471635"/>
            <p14:sldId id="2147471639"/>
            <p14:sldId id="2147471640"/>
            <p14:sldId id="2147471638"/>
            <p14:sldId id="2147471629"/>
          </p14:sldIdLst>
        </p14:section>
        <p14:section name="Appendix" id="{975782CB-9832-478C-8AFA-278DDB482AD1}">
          <p14:sldIdLst>
            <p14:sldId id="2147471630"/>
            <p14:sldId id="2147471632"/>
            <p14:sldId id="2147471627"/>
            <p14:sldId id="2147471626"/>
            <p14:sldId id="2147471621"/>
            <p14:sldId id="2147471620"/>
            <p14:sldId id="2147471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09AE0"/>
    <a:srgbClr val="FFFFFF"/>
    <a:srgbClr val="FAFAFA"/>
    <a:srgbClr val="00A846"/>
    <a:srgbClr val="3DC353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38"/>
  </p:normalViewPr>
  <p:slideViewPr>
    <p:cSldViewPr snapToGrid="0">
      <p:cViewPr>
        <p:scale>
          <a:sx n="60" d="100"/>
          <a:sy n="60" d="100"/>
        </p:scale>
        <p:origin x="868" y="168"/>
      </p:cViewPr>
      <p:guideLst>
        <p:guide orient="horz" pos="2160"/>
        <p:guide pos="384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7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47" imgH="348" progId="TCLayout.ActiveDocument.1">
                  <p:embed/>
                </p:oleObj>
              </mc:Choice>
              <mc:Fallback>
                <p:oleObj name="think-cell Slide" r:id="rId26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38" y="2466109"/>
            <a:ext cx="8315325" cy="969819"/>
          </a:xfrm>
        </p:spPr>
        <p:txBody>
          <a:bodyPr/>
          <a:lstStyle/>
          <a:p>
            <a:r>
              <a:rPr lang="en-US"/>
              <a:t>CIAM Project 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38" y="4858326"/>
            <a:ext cx="5518225" cy="450791"/>
          </a:xfrm>
        </p:spPr>
        <p:txBody>
          <a:bodyPr/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October 2024</a:t>
            </a:r>
          </a:p>
        </p:txBody>
      </p:sp>
    </p:spTree>
    <p:extLst>
      <p:ext uri="{BB962C8B-B14F-4D97-AF65-F5344CB8AC3E}">
        <p14:creationId xmlns:p14="http://schemas.microsoft.com/office/powerpoint/2010/main" val="12210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/>
              <a:t>Project Status &amp; Milestones – BI &amp; Reporting Track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53EA420E-C862-42CC-AD0A-0CD5E908B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59622"/>
              </p:ext>
            </p:extLst>
          </p:nvPr>
        </p:nvGraphicFramePr>
        <p:xfrm>
          <a:off x="746988" y="886693"/>
          <a:ext cx="10951236" cy="5250057"/>
        </p:xfrm>
        <a:graphic>
          <a:graphicData uri="http://schemas.openxmlformats.org/drawingml/2006/table">
            <a:tbl>
              <a:tblPr firstRow="1" bandRow="1"/>
              <a:tblGrid>
                <a:gridCol w="330653">
                  <a:extLst>
                    <a:ext uri="{9D8B030D-6E8A-4147-A177-3AD203B41FA5}">
                      <a16:colId xmlns:a16="http://schemas.microsoft.com/office/drawing/2014/main" val="591996495"/>
                    </a:ext>
                  </a:extLst>
                </a:gridCol>
                <a:gridCol w="4353341">
                  <a:extLst>
                    <a:ext uri="{9D8B030D-6E8A-4147-A177-3AD203B41FA5}">
                      <a16:colId xmlns:a16="http://schemas.microsoft.com/office/drawing/2014/main" val="1871347559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44027552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643326090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927228342"/>
                    </a:ext>
                  </a:extLst>
                </a:gridCol>
                <a:gridCol w="2332551">
                  <a:extLst>
                    <a:ext uri="{9D8B030D-6E8A-4147-A177-3AD203B41FA5}">
                      <a16:colId xmlns:a16="http://schemas.microsoft.com/office/drawing/2014/main" val="4023779838"/>
                    </a:ext>
                  </a:extLst>
                </a:gridCol>
              </a:tblGrid>
              <a:tr h="403124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BI &amp; Reporting Track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Risk Level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Complete Week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Dependencies &amp; Challenges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4875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Activity 1 –Wire Frame/Mock up Design for the Problem Statement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2670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Design Mock up Wireframe for Business Agreement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16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September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Design Validation &amp; Agreement on the Final Wireframe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6401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Iterative on the Agreed Design and Functionality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23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September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82998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Activity 2 – </a:t>
                      </a: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Map/validate Columns to the Data Model (Fact Tables)</a:t>
                      </a:r>
                      <a:endParaRPr lang="da-DK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502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Upload Account Fact Table &amp; Profile Fact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18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October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Data Mapping/Validation to Design Wireframe &amp; Transformation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Assessment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36198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Transaction Fact Octa Table &amp; Transaction Fact Adobe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18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October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457189" rtl="0" eaLnBrk="1" latinLnBrk="0" hangingPunct="1"/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37463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Demo &amp; Iterate on the Agreed Design with Actual Data on Tableau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03034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Integrate with Data Ingestion through ETL Pieplines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15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November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Tableau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ETL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Implementation &amp; Completion by the Data Team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3924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Data Tarnsformation &amp; Design/Report Validation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15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November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396125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Dashboards Development &amp;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Getting Ready for Production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75882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Creation of Profile &amp; Activity Dashboards</a:t>
                      </a:r>
                      <a:endParaRPr kumimoji="0" lang="da-DK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29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Previous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Tasks and </a:t>
                      </a:r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Validation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&amp; Sign off by the Business Teams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52140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Testing of the Dashboards by Dev Team &amp; Production SMEs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29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49753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Dashboards 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Production Deployment &amp; Training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6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December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02842"/>
                  </a:ext>
                </a:extLst>
              </a:tr>
            </a:tbl>
          </a:graphicData>
        </a:graphic>
      </p:graphicFrame>
      <p:sp>
        <p:nvSpPr>
          <p:cNvPr id="51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171534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2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171534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4" name="Rectangle: Rounded Corners 16">
            <a:extLst>
              <a:ext uri="{FF2B5EF4-FFF2-40B4-BE49-F238E27FC236}">
                <a16:creationId xmlns:a16="http://schemas.microsoft.com/office/drawing/2014/main" id="{12E7BE95-014E-4823-A0B4-D90A77AC48FF}"/>
              </a:ext>
            </a:extLst>
          </p:cNvPr>
          <p:cNvSpPr/>
          <p:nvPr/>
        </p:nvSpPr>
        <p:spPr>
          <a:xfrm>
            <a:off x="5461131" y="20943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5" name="Rectangle: Rounded Corners 17">
            <a:extLst>
              <a:ext uri="{FF2B5EF4-FFF2-40B4-BE49-F238E27FC236}">
                <a16:creationId xmlns:a16="http://schemas.microsoft.com/office/drawing/2014/main" id="{608725C6-779D-4773-9EF4-9F76B0CD497E}"/>
              </a:ext>
            </a:extLst>
          </p:cNvPr>
          <p:cNvSpPr/>
          <p:nvPr/>
        </p:nvSpPr>
        <p:spPr>
          <a:xfrm>
            <a:off x="6729192" y="20943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1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28339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</a:p>
        </p:txBody>
      </p:sp>
      <p:sp>
        <p:nvSpPr>
          <p:cNvPr id="63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320379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WIP</a:t>
            </a:r>
          </a:p>
        </p:txBody>
      </p:sp>
      <p:sp>
        <p:nvSpPr>
          <p:cNvPr id="64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320379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</a:p>
        </p:txBody>
      </p:sp>
      <p:sp>
        <p:nvSpPr>
          <p:cNvPr id="75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1744790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2112967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Graphic 5" descr="Checkmark">
            <a:extLst>
              <a:ext uri="{FF2B5EF4-FFF2-40B4-BE49-F238E27FC236}">
                <a16:creationId xmlns:a16="http://schemas.microsoft.com/office/drawing/2014/main" id="{74CEBFA9-E10A-4A01-BC2D-62A7E277129D}"/>
              </a:ext>
            </a:extLst>
          </p:cNvPr>
          <p:cNvSpPr/>
          <p:nvPr/>
        </p:nvSpPr>
        <p:spPr>
          <a:xfrm>
            <a:off x="425583" y="2896776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326495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D764091E-C2D2-468A-A73B-DB60B887EA62}"/>
              </a:ext>
            </a:extLst>
          </p:cNvPr>
          <p:cNvSpPr/>
          <p:nvPr/>
        </p:nvSpPr>
        <p:spPr>
          <a:xfrm>
            <a:off x="5461131" y="394305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6" name="Rectangle: Rounded Corners 11">
            <a:extLst>
              <a:ext uri="{FF2B5EF4-FFF2-40B4-BE49-F238E27FC236}">
                <a16:creationId xmlns:a16="http://schemas.microsoft.com/office/drawing/2014/main" id="{DBDAD6C8-EA4D-41DE-809E-7E5698F64AB8}"/>
              </a:ext>
            </a:extLst>
          </p:cNvPr>
          <p:cNvSpPr/>
          <p:nvPr/>
        </p:nvSpPr>
        <p:spPr>
          <a:xfrm>
            <a:off x="6729192" y="394305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88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4322089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9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4322089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94" name="Rectangle: Rounded Corners 19">
            <a:extLst>
              <a:ext uri="{FF2B5EF4-FFF2-40B4-BE49-F238E27FC236}">
                <a16:creationId xmlns:a16="http://schemas.microsoft.com/office/drawing/2014/main" id="{C2430B2B-A561-4A66-9DAD-308D29EB770F}"/>
              </a:ext>
            </a:extLst>
          </p:cNvPr>
          <p:cNvSpPr/>
          <p:nvPr/>
        </p:nvSpPr>
        <p:spPr>
          <a:xfrm>
            <a:off x="5461131" y="506169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5" name="Rectangle: Rounded Corners 20">
            <a:extLst>
              <a:ext uri="{FF2B5EF4-FFF2-40B4-BE49-F238E27FC236}">
                <a16:creationId xmlns:a16="http://schemas.microsoft.com/office/drawing/2014/main" id="{69B9705E-76FE-48B8-AE75-BC63F5A0D96A}"/>
              </a:ext>
            </a:extLst>
          </p:cNvPr>
          <p:cNvSpPr/>
          <p:nvPr/>
        </p:nvSpPr>
        <p:spPr>
          <a:xfrm>
            <a:off x="6729192" y="506169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</a:p>
        </p:txBody>
      </p:sp>
      <p:sp>
        <p:nvSpPr>
          <p:cNvPr id="97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544073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8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544073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100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5819778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101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5819778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Medium</a:t>
            </a:r>
          </a:p>
        </p:txBody>
      </p:sp>
      <p:sp>
        <p:nvSpPr>
          <p:cNvPr id="102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3949415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4317592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5137071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Graphic 7" descr="Checkmark">
            <a:extLst>
              <a:ext uri="{FF2B5EF4-FFF2-40B4-BE49-F238E27FC236}">
                <a16:creationId xmlns:a16="http://schemas.microsoft.com/office/drawing/2014/main" id="{D0FB9DBC-BC27-4AB4-8F85-F92EF099072D}"/>
              </a:ext>
            </a:extLst>
          </p:cNvPr>
          <p:cNvSpPr/>
          <p:nvPr/>
        </p:nvSpPr>
        <p:spPr>
          <a:xfrm>
            <a:off x="425583" y="5505248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Graphic 8" descr="Checkmark">
            <a:extLst>
              <a:ext uri="{FF2B5EF4-FFF2-40B4-BE49-F238E27FC236}">
                <a16:creationId xmlns:a16="http://schemas.microsoft.com/office/drawing/2014/main" id="{9441916A-F2E6-4E26-9340-83E49F1C76FD}"/>
              </a:ext>
            </a:extLst>
          </p:cNvPr>
          <p:cNvSpPr/>
          <p:nvPr/>
        </p:nvSpPr>
        <p:spPr>
          <a:xfrm>
            <a:off x="425583" y="587342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B8BB5FC-C808-858B-7D25-9CB77D41EB14}"/>
              </a:ext>
            </a:extLst>
          </p:cNvPr>
          <p:cNvSpPr/>
          <p:nvPr/>
        </p:nvSpPr>
        <p:spPr>
          <a:xfrm>
            <a:off x="5461130" y="282475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504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COX - CIAM Data </a:t>
            </a:r>
            <a:r>
              <a:rPr lang="en-US" dirty="0" err="1"/>
              <a:t>Engg</a:t>
            </a:r>
            <a:r>
              <a:rPr lang="en-US" dirty="0"/>
              <a:t> and BI Reporting  -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 bwMode="auto">
          <a:xfrm>
            <a:off x="1089515" y="2939600"/>
            <a:ext cx="5447899" cy="2919609"/>
          </a:xfrm>
          <a:prstGeom prst="rect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3" name="Rectangle 112"/>
          <p:cNvSpPr/>
          <p:nvPr/>
        </p:nvSpPr>
        <p:spPr bwMode="auto">
          <a:xfrm>
            <a:off x="0" y="1100860"/>
            <a:ext cx="3769078" cy="352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Project Vision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Enable</a:t>
            </a:r>
            <a:r>
              <a:rPr kumimoji="0" lang="en-US" sz="110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</a:rPr>
              <a:t> Customer Authentication &amp; Track  Activity 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884024" y="1100860"/>
            <a:ext cx="3944982" cy="352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Data Integration &amp; Transformation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Data Staging</a:t>
            </a:r>
            <a:r>
              <a:rPr kumimoji="0" lang="en-US" sz="1100" i="0" u="none" strike="noStrike" kern="1200" cap="none" spc="0" normalizeH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Layer From Multiple Data Sources</a:t>
            </a:r>
            <a:endParaRPr kumimoji="0" lang="en-US" sz="11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0" y="826958"/>
            <a:ext cx="12192001" cy="20880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/>
              </a:rPr>
              <a:t>ENGAGEMENT OVERVIEW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4470" y="1473898"/>
            <a:ext cx="3241490" cy="11053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</a:rPr>
              <a:t>Every customer is enabled to authenticate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</a:rPr>
              <a:t>Every customer is able to authenticate</a:t>
            </a:r>
            <a:endParaRPr lang="en-US" sz="900" dirty="0">
              <a:solidFill>
                <a:prstClr val="black"/>
              </a:solidFill>
              <a:ea typeface="Calibri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Enable View into customer activity &amp; transactions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58194" y="1473898"/>
            <a:ext cx="362886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Access enabled for the AWS DB/Athena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Design &amp; Align on the Data Framework and Models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Integrate Data Queries from Multiple Data Tales 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Data and business logic validation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Design ETL Process for the staging layer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10504" y="1473898"/>
            <a:ext cx="357843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Access enabled for the AWS DB/Athena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Design &amp; Align on the BI Framework and Wireframes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Integrate BI with the Data Staging Layer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Validate Data Transformation based on Business Logic 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Design Tableau based Dashboards for Business 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1215957" y="3050012"/>
            <a:ext cx="2507484" cy="396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99000">
                <a:srgbClr val="FC931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MODELS/FRAMEWORK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910570" y="3044366"/>
            <a:ext cx="2468399" cy="396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99000">
                <a:srgbClr val="FC931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IN" sz="900" b="1">
                <a:solidFill>
                  <a:prstClr val="white"/>
                </a:solidFill>
                <a:latin typeface="Arial"/>
              </a:rPr>
              <a:t>BI DASHBOARDS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1215957" y="3560307"/>
            <a:ext cx="2507484" cy="1274033"/>
          </a:xfrm>
          <a:prstGeom prst="rect">
            <a:avLst/>
          </a:prstGeom>
          <a:solidFill>
            <a:schemeClr val="bg1"/>
          </a:solidFill>
          <a:ln>
            <a:solidFill>
              <a:srgbClr val="949494"/>
            </a:solidFill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Account &amp; </a:t>
            </a:r>
            <a:r>
              <a:rPr lang="en-US" sz="1050" b="1" noProof="0" dirty="0">
                <a:solidFill>
                  <a:prstClr val="black"/>
                </a:solidFill>
              </a:rPr>
              <a:t>P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rofile –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="1" dirty="0">
                <a:solidFill>
                  <a:srgbClr val="00B050"/>
                </a:solidFill>
              </a:rPr>
              <a:t>Extraction of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Fact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Tables – Completed 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FC9318"/>
                </a:solidFill>
              </a:rPr>
              <a:t>Athena query preparation for Metrics  - WIP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C9318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sz="1050" b="1" dirty="0" err="1">
                <a:solidFill>
                  <a:prstClr val="black"/>
                </a:solidFill>
              </a:rPr>
              <a:t>Octa</a:t>
            </a:r>
            <a:r>
              <a:rPr lang="en-US" sz="1050" b="1" dirty="0">
                <a:solidFill>
                  <a:prstClr val="black"/>
                </a:solidFill>
              </a:rPr>
              <a:t>/Adobe Activity Fact Tables –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00B050"/>
                </a:solidFill>
              </a:rPr>
              <a:t>Extraction of Fact Tables – Completed 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FC9318"/>
                </a:solidFill>
              </a:rPr>
              <a:t>Cox Validation of Fact Tables – Ongoing 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910569" y="3560308"/>
            <a:ext cx="2468400" cy="1274032"/>
          </a:xfrm>
          <a:prstGeom prst="rect">
            <a:avLst/>
          </a:prstGeom>
          <a:solidFill>
            <a:schemeClr val="bg1"/>
          </a:solidFill>
          <a:ln>
            <a:solidFill>
              <a:srgbClr val="0D4368"/>
            </a:solidFill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00B050"/>
                </a:solidFill>
              </a:rPr>
              <a:t>Account &amp; Profile Fact Tables Wireframe – Completed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FC9318"/>
                </a:solidFill>
              </a:rPr>
              <a:t>Account &amp; Profile Fact Tables Dashboard – WIP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FC9318"/>
                </a:solidFill>
              </a:rPr>
              <a:t>Octa/Adobe Activity Fact Tables Dashboards – WIP</a:t>
            </a:r>
          </a:p>
        </p:txBody>
      </p:sp>
      <p:sp>
        <p:nvSpPr>
          <p:cNvPr id="125" name="Rectangle 124"/>
          <p:cNvSpPr/>
          <p:nvPr/>
        </p:nvSpPr>
        <p:spPr bwMode="auto">
          <a:xfrm>
            <a:off x="-2230" y="2687645"/>
            <a:ext cx="12194230" cy="20771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sz="1000" b="1" kern="0" dirty="0">
                <a:solidFill>
                  <a:srgbClr val="FFFFFF"/>
                </a:solidFill>
                <a:latin typeface="Arial"/>
                <a:cs typeface="Arial" pitchFamily="34" charset="0"/>
              </a:rPr>
              <a:t>CURRENT </a:t>
            </a:r>
            <a:r>
              <a:rPr lang="en-US" sz="1000" b="1" kern="0">
                <a:solidFill>
                  <a:srgbClr val="FFFFFF"/>
                </a:solidFill>
                <a:latin typeface="Arial"/>
                <a:cs typeface="Arial" pitchFamily="34" charset="0"/>
              </a:rPr>
              <a:t>PROGRESS (As </a:t>
            </a:r>
            <a:r>
              <a:rPr lang="en-US" sz="1000" b="1" kern="0" dirty="0">
                <a:solidFill>
                  <a:srgbClr val="FFFFFF"/>
                </a:solidFill>
                <a:latin typeface="Arial"/>
                <a:cs typeface="Arial" pitchFamily="34" charset="0"/>
              </a:rPr>
              <a:t>Per Original </a:t>
            </a:r>
            <a:r>
              <a:rPr lang="en-US" sz="1000" b="1" kern="0">
                <a:solidFill>
                  <a:srgbClr val="FFFFFF"/>
                </a:solidFill>
                <a:latin typeface="Arial"/>
                <a:cs typeface="Arial" pitchFamily="34" charset="0"/>
              </a:rPr>
              <a:t>Planned Timeline)</a:t>
            </a:r>
            <a:endParaRPr lang="en-US" sz="1000" b="1" kern="0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1084528" y="6168176"/>
            <a:ext cx="10804406" cy="23618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572106" y="6060501"/>
            <a:ext cx="3225562" cy="253916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050" b="1">
                <a:solidFill>
                  <a:schemeClr val="bg1"/>
                </a:solidFill>
              </a:rPr>
              <a:t>Ongoing Data &amp; Business Logic Enhancements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943952" y="1100860"/>
            <a:ext cx="3944982" cy="352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Tableau Based BI Dashboards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</a:rPr>
              <a:t>Create BI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Dashboards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15957" y="4933827"/>
            <a:ext cx="250748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Limited access to Cox S3 data tables </a:t>
            </a:r>
            <a:r>
              <a:rPr lang="en-US" sz="1050" dirty="0"/>
              <a:t>making data validation a longer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Changes to the Lookup Rules post validation </a:t>
            </a:r>
            <a:r>
              <a:rPr lang="en-US" sz="1050" dirty="0"/>
              <a:t>leads to iterations on fact tables increasing the timelines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37408" y="3611605"/>
            <a:ext cx="4285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Tableau Access &amp; S3 connectivity – WIP ( Manual approach to connect S3 but session disconnect in 8 Hrs.)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AWS complete data set access for </a:t>
            </a:r>
            <a:r>
              <a:rPr lang="en-US" sz="1050" dirty="0" err="1"/>
              <a:t>eClerx</a:t>
            </a:r>
            <a:r>
              <a:rPr lang="en-US" sz="1050" dirty="0"/>
              <a:t> Team – Pending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Excel operation limitation in Cox environment – Delay in data validation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0" y="5203486"/>
            <a:ext cx="1091745" cy="46166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Project Risk </a:t>
            </a:r>
          </a:p>
          <a:p>
            <a:pPr lvl="0"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&amp; Challenges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98878-807B-3BB4-B908-3BB6844C68C9}"/>
              </a:ext>
            </a:extLst>
          </p:cNvPr>
          <p:cNvSpPr/>
          <p:nvPr/>
        </p:nvSpPr>
        <p:spPr bwMode="auto">
          <a:xfrm>
            <a:off x="8494119" y="3343315"/>
            <a:ext cx="1281722" cy="201168"/>
          </a:xfrm>
          <a:prstGeom prst="rect">
            <a:avLst/>
          </a:prstGeom>
          <a:solidFill>
            <a:srgbClr val="FFC000"/>
          </a:solidFill>
          <a:ln>
            <a:solidFill>
              <a:srgbClr val="0D4368"/>
            </a:solidFill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050" b="1" dirty="0">
              <a:solidFill>
                <a:srgbClr val="00B050"/>
              </a:solidFill>
              <a:highlight>
                <a:srgbClr val="FFE181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8C53C-351A-8846-BEE1-50736BD3C06B}"/>
              </a:ext>
            </a:extLst>
          </p:cNvPr>
          <p:cNvSpPr txBox="1"/>
          <p:nvPr/>
        </p:nvSpPr>
        <p:spPr>
          <a:xfrm>
            <a:off x="6910242" y="3305400"/>
            <a:ext cx="158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Overall Project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663FB-53EA-9158-DFD0-827763CBFFF7}"/>
              </a:ext>
            </a:extLst>
          </p:cNvPr>
          <p:cNvSpPr txBox="1"/>
          <p:nvPr/>
        </p:nvSpPr>
        <p:spPr>
          <a:xfrm>
            <a:off x="3912980" y="4944015"/>
            <a:ext cx="246598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Tableau Access &amp; S3 connectivity -  Manual approach to connect S3 but session disconnect in 8 Hrs.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Dependency on the fact tables  validation &amp; completion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AACF5-1CDA-8281-A209-98294E8636C4}"/>
              </a:ext>
            </a:extLst>
          </p:cNvPr>
          <p:cNvSpPr/>
          <p:nvPr/>
        </p:nvSpPr>
        <p:spPr>
          <a:xfrm>
            <a:off x="6944475" y="3207509"/>
            <a:ext cx="4377943" cy="13777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8418-FC00-588A-B8ED-32E40361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Project 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0984D-D3AA-13FD-FC57-19FF60741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0433-0019-7C2D-7F84-C5C9D3674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98889"/>
              </p:ext>
            </p:extLst>
          </p:nvPr>
        </p:nvGraphicFramePr>
        <p:xfrm>
          <a:off x="493716" y="1197361"/>
          <a:ext cx="11204502" cy="4593838"/>
        </p:xfrm>
        <a:graphic>
          <a:graphicData uri="http://schemas.openxmlformats.org/drawingml/2006/table">
            <a:tbl>
              <a:tblPr/>
              <a:tblGrid>
                <a:gridCol w="481251">
                  <a:extLst>
                    <a:ext uri="{9D8B030D-6E8A-4147-A177-3AD203B41FA5}">
                      <a16:colId xmlns:a16="http://schemas.microsoft.com/office/drawing/2014/main" val="4108293276"/>
                    </a:ext>
                  </a:extLst>
                </a:gridCol>
                <a:gridCol w="2221160">
                  <a:extLst>
                    <a:ext uri="{9D8B030D-6E8A-4147-A177-3AD203B41FA5}">
                      <a16:colId xmlns:a16="http://schemas.microsoft.com/office/drawing/2014/main" val="4176684213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1033185134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913583138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006227253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4025531580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1058536724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563137189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681440772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768447915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573427869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781558562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4241153102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2248260595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645137517"/>
                    </a:ext>
                  </a:extLst>
                </a:gridCol>
              </a:tblGrid>
              <a:tr h="2564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Activities</a:t>
                      </a:r>
                    </a:p>
                  </a:txBody>
                  <a:tcPr marL="7054" marR="7054" marT="70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12-Aug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19-Aug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26-Aug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23-Sep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21-Oct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4-Nov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53568"/>
                  </a:ext>
                </a:extLst>
              </a:tr>
              <a:tr h="50175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Engineering</a:t>
                      </a:r>
                    </a:p>
                  </a:txBody>
                  <a:tcPr marL="7054" marR="7054" marT="705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Individual Accesses &amp; Azure AVD set up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822895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Discovery &amp; Requirement Gathering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603590"/>
                  </a:ext>
                </a:extLst>
              </a:tr>
              <a:tr h="5017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Accesses and Environment Setup (AWS)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450501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Build Data Framework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208016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Data Validation 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48124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Data Transformation Flow (ETL)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134915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Scheduling and Automation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5602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Monitoring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37700"/>
                  </a:ext>
                </a:extLst>
              </a:tr>
              <a:tr h="25645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Visualization</a:t>
                      </a:r>
                    </a:p>
                  </a:txBody>
                  <a:tcPr marL="7054" marR="7054" marT="705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Business Goals &amp; Data Sample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668559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Design Templates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923450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Stakeholder Review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24596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Development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754438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Validation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37192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Stakeholder Review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0346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Deployment &amp; Support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3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20BF-6937-C158-87D5-D8164B05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43" y="226849"/>
            <a:ext cx="11204448" cy="533240"/>
          </a:xfrm>
        </p:spPr>
        <p:txBody>
          <a:bodyPr/>
          <a:lstStyle/>
          <a:p>
            <a:r>
              <a:rPr lang="en-US"/>
              <a:t>CIAM - Functions, Initiatives and Metrics Mapping (Original)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4C498-091A-4E65-B4EA-2097B0A0A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ECDD9-19E3-3387-942B-D6B5A0ABC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34ABF21-CF21-7747-FE27-5A295126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9" y="928810"/>
            <a:ext cx="10022389" cy="50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14225"/>
          </a:xfrm>
        </p:spPr>
        <p:txBody>
          <a:bodyPr/>
          <a:lstStyle/>
          <a:p>
            <a:r>
              <a:rPr lang="en-US" dirty="0"/>
              <a:t>Summary of the CIAM BI Reporting  Metrics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3AF2B-E45E-EB74-8DD1-507590A72316}"/>
              </a:ext>
            </a:extLst>
          </p:cNvPr>
          <p:cNvSpPr/>
          <p:nvPr/>
        </p:nvSpPr>
        <p:spPr>
          <a:xfrm>
            <a:off x="2604303" y="1215342"/>
            <a:ext cx="5474825" cy="636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Metrics on Dashboard – </a:t>
            </a:r>
            <a:r>
              <a:rPr lang="en-US" sz="2000" b="1" dirty="0"/>
              <a:t>67 </a:t>
            </a:r>
          </a:p>
          <a:p>
            <a:pPr algn="ctr"/>
            <a:r>
              <a:rPr lang="en-US" dirty="0"/>
              <a:t>(14 Metrics WIP)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C46B1-710A-21A8-CB29-FACF59A1AC52}"/>
              </a:ext>
            </a:extLst>
          </p:cNvPr>
          <p:cNvSpPr/>
          <p:nvPr/>
        </p:nvSpPr>
        <p:spPr>
          <a:xfrm>
            <a:off x="2604303" y="2048719"/>
            <a:ext cx="2002421" cy="6366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Tab  </a:t>
            </a:r>
          </a:p>
          <a:p>
            <a:pPr algn="ctr"/>
            <a:r>
              <a:rPr lang="en-US" dirty="0"/>
              <a:t>Total Metris - </a:t>
            </a:r>
            <a:r>
              <a:rPr lang="en-US" sz="2000" b="1" dirty="0"/>
              <a:t>48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A52A-52FC-2520-0106-9FC697CF3E58}"/>
              </a:ext>
            </a:extLst>
          </p:cNvPr>
          <p:cNvSpPr/>
          <p:nvPr/>
        </p:nvSpPr>
        <p:spPr>
          <a:xfrm>
            <a:off x="5851161" y="2048718"/>
            <a:ext cx="2227967" cy="6366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Tab</a:t>
            </a:r>
          </a:p>
          <a:p>
            <a:pPr algn="ctr"/>
            <a:r>
              <a:rPr lang="en-US" dirty="0"/>
              <a:t>Total Metrics - </a:t>
            </a:r>
            <a:r>
              <a:rPr lang="en-US" sz="2000" b="1" dirty="0"/>
              <a:t>19</a:t>
            </a:r>
            <a:endParaRPr 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F23BF1-D533-125C-FA23-5B50E35AF197}"/>
              </a:ext>
            </a:extLst>
          </p:cNvPr>
          <p:cNvCxnSpPr>
            <a:cxnSpLocks/>
          </p:cNvCxnSpPr>
          <p:nvPr/>
        </p:nvCxnSpPr>
        <p:spPr>
          <a:xfrm>
            <a:off x="3518704" y="2766349"/>
            <a:ext cx="0" cy="370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5458B2-D7B2-7253-6D5F-7B254E45D9FA}"/>
              </a:ext>
            </a:extLst>
          </p:cNvPr>
          <p:cNvGrpSpPr/>
          <p:nvPr/>
        </p:nvGrpSpPr>
        <p:grpSpPr>
          <a:xfrm>
            <a:off x="1225304" y="3217761"/>
            <a:ext cx="4417939" cy="1562582"/>
            <a:chOff x="489727" y="3194613"/>
            <a:chExt cx="4417939" cy="15625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B1BBF-FADA-7B34-C305-5B3E5E80FF7A}"/>
                </a:ext>
              </a:extLst>
            </p:cNvPr>
            <p:cNvSpPr/>
            <p:nvPr/>
          </p:nvSpPr>
          <p:spPr>
            <a:xfrm>
              <a:off x="700268" y="3414543"/>
              <a:ext cx="1915613" cy="3749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- </a:t>
              </a:r>
              <a:r>
                <a:rPr lang="en-US" sz="2000" b="1" dirty="0"/>
                <a:t>17</a:t>
              </a:r>
              <a:endParaRPr lang="en-US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D99887-D4A5-6A44-B0ED-4A70A7251F30}"/>
                </a:ext>
              </a:extLst>
            </p:cNvPr>
            <p:cNvSpPr/>
            <p:nvPr/>
          </p:nvSpPr>
          <p:spPr>
            <a:xfrm>
              <a:off x="700268" y="3977859"/>
              <a:ext cx="1915613" cy="3703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-</a:t>
              </a:r>
              <a:r>
                <a:rPr lang="en-US" sz="2000" b="1" dirty="0"/>
                <a:t>11</a:t>
              </a:r>
              <a:endParaRPr lang="en-US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71CF98-909B-75A0-A951-E8656E672823}"/>
                </a:ext>
              </a:extLst>
            </p:cNvPr>
            <p:cNvSpPr/>
            <p:nvPr/>
          </p:nvSpPr>
          <p:spPr>
            <a:xfrm>
              <a:off x="2748986" y="3391385"/>
              <a:ext cx="1915613" cy="3703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 - </a:t>
              </a:r>
              <a:r>
                <a:rPr lang="en-US" sz="2000" b="1" dirty="0"/>
                <a:t>6</a:t>
              </a:r>
              <a:endParaRPr lang="en-US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F0A220-8516-2F83-596A-7C021C113854}"/>
                </a:ext>
              </a:extLst>
            </p:cNvPr>
            <p:cNvSpPr/>
            <p:nvPr/>
          </p:nvSpPr>
          <p:spPr>
            <a:xfrm>
              <a:off x="489727" y="3194613"/>
              <a:ext cx="4417939" cy="1562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734EEE-5B31-7848-E1A4-73C699E84989}"/>
                </a:ext>
              </a:extLst>
            </p:cNvPr>
            <p:cNvSpPr/>
            <p:nvPr/>
          </p:nvSpPr>
          <p:spPr>
            <a:xfrm>
              <a:off x="2748986" y="4022214"/>
              <a:ext cx="1915613" cy="3703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- </a:t>
              </a:r>
              <a:r>
                <a:rPr lang="en-US" sz="2000" b="1" dirty="0"/>
                <a:t>14</a:t>
              </a:r>
              <a:endParaRPr lang="en-US" b="1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C9F4C13-DABB-3D9D-92EE-2D8EF664AD28}"/>
              </a:ext>
            </a:extLst>
          </p:cNvPr>
          <p:cNvSpPr txBox="1"/>
          <p:nvPr/>
        </p:nvSpPr>
        <p:spPr>
          <a:xfrm>
            <a:off x="1106955" y="2882096"/>
            <a:ext cx="170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j-lt"/>
              </a:rPr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16424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CIAM PROJECT STATUS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OCTOBER 25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1048625"/>
            <a:ext cx="777240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Key Headlines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015340" y="2814043"/>
            <a:ext cx="7121237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Week Key Activities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6242" y="4384742"/>
            <a:ext cx="12161520" cy="241886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&amp; Issues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10618" y="691838"/>
          <a:ext cx="2281382" cy="22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0691">
                  <a:extLst>
                    <a:ext uri="{9D8B030D-6E8A-4147-A177-3AD203B41FA5}">
                      <a16:colId xmlns:a16="http://schemas.microsoft.com/office/drawing/2014/main" val="1579312854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4863911"/>
                    </a:ext>
                  </a:extLst>
                </a:gridCol>
              </a:tblGrid>
              <a:tr h="2146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09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10618" y="-6"/>
          <a:ext cx="22813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7">
                  <a:extLst>
                    <a:ext uri="{9D8B030D-6E8A-4147-A177-3AD203B41FA5}">
                      <a16:colId xmlns:a16="http://schemas.microsoft.com/office/drawing/2014/main" val="225705481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1541583"/>
                    </a:ext>
                  </a:extLst>
                </a:gridCol>
                <a:gridCol w="480292">
                  <a:extLst>
                    <a:ext uri="{9D8B030D-6E8A-4147-A177-3AD203B41FA5}">
                      <a16:colId xmlns:a16="http://schemas.microsoft.com/office/drawing/2014/main" val="521123419"/>
                    </a:ext>
                  </a:extLst>
                </a:gridCol>
              </a:tblGrid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Lagging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357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62980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 Health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Defined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563"/>
                  </a:ext>
                </a:extLst>
              </a:tr>
            </a:tbl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11880273" y="4617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11880273" y="270149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1880273" y="494123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36633"/>
              </p:ext>
            </p:extLst>
          </p:nvPr>
        </p:nvGraphicFramePr>
        <p:xfrm>
          <a:off x="5015340" y="3101998"/>
          <a:ext cx="7121236" cy="119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164">
                  <a:extLst>
                    <a:ext uri="{9D8B030D-6E8A-4147-A177-3AD203B41FA5}">
                      <a16:colId xmlns:a16="http://schemas.microsoft.com/office/drawing/2014/main" val="7898169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1477818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459345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</a:tblGrid>
              <a:tr h="2508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Key Activities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42575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&amp; Values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Validation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KPIs/Metrics on Tableau Dashboard, Finishing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Dashboards Design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Team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51349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of existing Metric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values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the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data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been made available now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October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1394688"/>
            <a:ext cx="77701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Successfully completed the review with the Matt Earnest &amp; Elliot Schwartz (23</a:t>
            </a: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Oct 2024)</a:t>
            </a: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Team had presented the in-progress dashboard and was well received by Matt &amp; Team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Data Team now have access to the complete data set made available &amp; is working on validating the access and data  (Target 30</a:t>
            </a: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October 2024)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BI Team have started with the Tableau dashboards a actual data tables and will be refining iteratively basis the business feedback and data availability (Target 08</a:t>
            </a: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November 2024)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Ongoing data validation with the Praveen for all the identified metrics and additional KPIs to be included as part of the model (Ongoing)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8763002" y="3504274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8763002" y="4049018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9394764" y="102741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9453" y="10201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94053"/>
              </p:ext>
            </p:extLst>
          </p:nvPr>
        </p:nvGraphicFramePr>
        <p:xfrm>
          <a:off x="8062271" y="1265707"/>
          <a:ext cx="4119418" cy="1496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9418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27899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Objective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21743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support on building an integrated data staging layer &amp; Tableau dashboards with integration to AWS S3 with Snowflake &amp; Adobe as the source of the data to drive and integrated data layer for better BI &amp; Insights, Auto extraction of information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design ETL procedures to create Customer and Customer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 views in Tableau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34377" y="97262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17907" y="947841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23674"/>
              </p:ext>
            </p:extLst>
          </p:nvPr>
        </p:nvGraphicFramePr>
        <p:xfrm>
          <a:off x="13853" y="4682250"/>
          <a:ext cx="1216391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65">
                  <a:extLst>
                    <a:ext uri="{9D8B030D-6E8A-4147-A177-3AD203B41FA5}">
                      <a16:colId xmlns:a16="http://schemas.microsoft.com/office/drawing/2014/main" val="3485745838"/>
                    </a:ext>
                  </a:extLst>
                </a:gridCol>
                <a:gridCol w="1431637">
                  <a:extLst>
                    <a:ext uri="{9D8B030D-6E8A-4147-A177-3AD203B41FA5}">
                      <a16:colId xmlns:a16="http://schemas.microsoft.com/office/drawing/2014/main" val="1933349237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873321475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73775240"/>
                    </a:ext>
                  </a:extLst>
                </a:gridCol>
                <a:gridCol w="4308381">
                  <a:extLst>
                    <a:ext uri="{9D8B030D-6E8A-4147-A177-3AD203B41FA5}">
                      <a16:colId xmlns:a16="http://schemas.microsoft.com/office/drawing/2014/main" val="216043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DATE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MITIGATION/UPDATES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to the ETL Testing &amp; Deployment environment for enabling the continuous data ingestion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09/23/2024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testing out the AWS glue crawlers and job scheduling basis the current access to identify/mitigate any challenges early  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quality and validation of the complete data set, any data issues may delay the timelines as the access has been granted recently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09/23/2024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iteratively validating the new data and data refresh to ensure the data integrity and values are in line with business understanding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Ongoing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validation and alignment to the business logic/metrics leading to iterative development/changes of the BI dashboard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10/07/2024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Collaborating with Praveen/Cox Teams to get the business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inputs and vision for continuous improvements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28420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7618224" y="5198391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7611135" y="5637874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071765B-C6D6-92A3-221A-9875D56950B8}"/>
              </a:ext>
            </a:extLst>
          </p:cNvPr>
          <p:cNvSpPr/>
          <p:nvPr/>
        </p:nvSpPr>
        <p:spPr>
          <a:xfrm>
            <a:off x="7621763" y="5988747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COX - CIAM Project Status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-2230" y="826958"/>
            <a:ext cx="12192001" cy="319004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/>
              </a:rPr>
              <a:t>ENGAGEMENT STATUS OVERVIEW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A20834-F799-4E11-B6F2-BFF177DAD956}"/>
              </a:ext>
            </a:extLst>
          </p:cNvPr>
          <p:cNvSpPr/>
          <p:nvPr/>
        </p:nvSpPr>
        <p:spPr bwMode="auto">
          <a:xfrm>
            <a:off x="920298" y="1425614"/>
            <a:ext cx="2011680" cy="708878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CF2997-AAAE-48A4-BBA0-330FB9FE241E}"/>
              </a:ext>
            </a:extLst>
          </p:cNvPr>
          <p:cNvSpPr txBox="1"/>
          <p:nvPr/>
        </p:nvSpPr>
        <p:spPr>
          <a:xfrm>
            <a:off x="1102396" y="1567687"/>
            <a:ext cx="16474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lvl="1" algn="ctr" defTabSz="755650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Engineering Milestones Status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7EF51B-49CD-4558-B35F-067ADB2F6F28}"/>
              </a:ext>
            </a:extLst>
          </p:cNvPr>
          <p:cNvSpPr/>
          <p:nvPr/>
        </p:nvSpPr>
        <p:spPr bwMode="auto">
          <a:xfrm>
            <a:off x="1511886" y="2680172"/>
            <a:ext cx="828504" cy="8166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"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CAF48-FD3B-4533-8A79-940B17A7CE76}"/>
              </a:ext>
            </a:extLst>
          </p:cNvPr>
          <p:cNvSpPr/>
          <p:nvPr/>
        </p:nvSpPr>
        <p:spPr bwMode="auto">
          <a:xfrm>
            <a:off x="9682595" y="3691716"/>
            <a:ext cx="1781536" cy="761905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DB5669-E066-40F8-A103-FBF186AFACDC}"/>
              </a:ext>
            </a:extLst>
          </p:cNvPr>
          <p:cNvSpPr/>
          <p:nvPr/>
        </p:nvSpPr>
        <p:spPr bwMode="auto">
          <a:xfrm>
            <a:off x="10436239" y="3536469"/>
            <a:ext cx="274249" cy="274249"/>
          </a:xfrm>
          <a:prstGeom prst="ellipse">
            <a:avLst/>
          </a:prstGeom>
          <a:gradFill>
            <a:gsLst>
              <a:gs pos="27000">
                <a:srgbClr val="FC9926"/>
              </a:gs>
              <a:gs pos="99000">
                <a:srgbClr val="FCCE2E"/>
              </a:gs>
            </a:gsLst>
            <a:lin ang="16200000" scaled="0"/>
          </a:gradFill>
          <a:ln>
            <a:noFill/>
          </a:ln>
          <a:effectLst>
            <a:outerShdw blurRad="25400" dist="635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</a:rPr>
              <a:t>3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63CAF9-C3CE-4292-9DAC-01FFFB0CF180}"/>
              </a:ext>
            </a:extLst>
          </p:cNvPr>
          <p:cNvSpPr txBox="1"/>
          <p:nvPr/>
        </p:nvSpPr>
        <p:spPr>
          <a:xfrm>
            <a:off x="9682595" y="3945120"/>
            <a:ext cx="201562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marR="0" lvl="1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Solution Testing &amp;   Production Go Live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207D89E-7EF0-4573-8E8A-25CDBF971F24}"/>
              </a:ext>
            </a:extLst>
          </p:cNvPr>
          <p:cNvSpPr/>
          <p:nvPr/>
        </p:nvSpPr>
        <p:spPr bwMode="auto">
          <a:xfrm>
            <a:off x="7702422" y="2680172"/>
            <a:ext cx="828504" cy="816608"/>
          </a:xfrm>
          <a:prstGeom prst="ellipse">
            <a:avLst/>
          </a:prstGeom>
          <a:gradFill>
            <a:gsLst>
              <a:gs pos="27000">
                <a:srgbClr val="FC9926"/>
              </a:gs>
              <a:gs pos="99000">
                <a:srgbClr val="FCCE2E"/>
              </a:gs>
            </a:gsLst>
            <a:lin ang="16200000" scaled="0"/>
          </a:gradFill>
          <a:ln>
            <a:noFill/>
          </a:ln>
          <a:effectLst>
            <a:outerShdw blurRad="25400"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DBADE3-E65D-42DD-873B-A9F30A16B0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134" y="2827472"/>
            <a:ext cx="522008" cy="5220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0EF7F7-089C-486F-898E-45CC6AEF77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274" y="2832961"/>
            <a:ext cx="509025" cy="49092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D5ADBD3-2FDF-4075-9E3B-38EB7A3F5CE4}"/>
              </a:ext>
            </a:extLst>
          </p:cNvPr>
          <p:cNvSpPr/>
          <p:nvPr/>
        </p:nvSpPr>
        <p:spPr bwMode="auto">
          <a:xfrm>
            <a:off x="920298" y="2222900"/>
            <a:ext cx="2011680" cy="38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STAGING LAYER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9A5F5F-5D64-4ED1-98B0-42D9C9EB9E4B}"/>
              </a:ext>
            </a:extLst>
          </p:cNvPr>
          <p:cNvSpPr/>
          <p:nvPr/>
        </p:nvSpPr>
        <p:spPr bwMode="auto">
          <a:xfrm>
            <a:off x="828858" y="3724065"/>
            <a:ext cx="219456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Data Staging Goals &amp; Discovery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43CF98-3B7B-4ACB-A109-0164B45F3BAF}"/>
              </a:ext>
            </a:extLst>
          </p:cNvPr>
          <p:cNvSpPr/>
          <p:nvPr/>
        </p:nvSpPr>
        <p:spPr bwMode="auto">
          <a:xfrm>
            <a:off x="3914220" y="4089958"/>
            <a:ext cx="219456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Designing Wireframes/Mockups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DF7C44-ECBA-4A02-82DD-B5626FCA5286}"/>
              </a:ext>
            </a:extLst>
          </p:cNvPr>
          <p:cNvSpPr/>
          <p:nvPr/>
        </p:nvSpPr>
        <p:spPr bwMode="auto">
          <a:xfrm>
            <a:off x="3914220" y="4818094"/>
            <a:ext cx="219456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Design basis the Fact Tables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F35F14-8770-42DB-BFDF-061CC7B32C2C}"/>
              </a:ext>
            </a:extLst>
          </p:cNvPr>
          <p:cNvSpPr/>
          <p:nvPr/>
        </p:nvSpPr>
        <p:spPr bwMode="auto">
          <a:xfrm>
            <a:off x="3914220" y="4454026"/>
            <a:ext cx="219456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Stakeholder Validation &amp; Review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BA1D39-8422-4A7A-93A8-91726B3E3023}"/>
              </a:ext>
            </a:extLst>
          </p:cNvPr>
          <p:cNvSpPr/>
          <p:nvPr/>
        </p:nvSpPr>
        <p:spPr bwMode="auto">
          <a:xfrm>
            <a:off x="826631" y="4088474"/>
            <a:ext cx="219456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Create Profile/Account Fact Tables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7A01EE-AFC1-4106-9D03-33BC8513FE22}"/>
              </a:ext>
            </a:extLst>
          </p:cNvPr>
          <p:cNvSpPr/>
          <p:nvPr/>
        </p:nvSpPr>
        <p:spPr bwMode="auto">
          <a:xfrm>
            <a:off x="826631" y="4817292"/>
            <a:ext cx="219456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Uploading Fact Tables to Sandbox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E0EB47-BB35-45C5-A463-25258F905CF0}"/>
              </a:ext>
            </a:extLst>
          </p:cNvPr>
          <p:cNvSpPr/>
          <p:nvPr/>
        </p:nvSpPr>
        <p:spPr bwMode="auto">
          <a:xfrm>
            <a:off x="826631" y="4452883"/>
            <a:ext cx="219456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Create Transaction Fact Tables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95E6FF-53FF-4B16-BDF7-723AD9D02E07}"/>
              </a:ext>
            </a:extLst>
          </p:cNvPr>
          <p:cNvSpPr/>
          <p:nvPr/>
        </p:nvSpPr>
        <p:spPr bwMode="auto">
          <a:xfrm>
            <a:off x="3983330" y="2222900"/>
            <a:ext cx="2030697" cy="38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BIZ. </a:t>
            </a:r>
            <a:r>
              <a:rPr kumimoji="0" lang="en-US" sz="1200" b="1" u="none" strike="noStrike" kern="1200" cap="none" spc="0" normalizeH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INTELLIGENCE LAYER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9AFE39-5F4A-41BE-8107-52CD291EB204}"/>
              </a:ext>
            </a:extLst>
          </p:cNvPr>
          <p:cNvSpPr/>
          <p:nvPr/>
        </p:nvSpPr>
        <p:spPr bwMode="auto">
          <a:xfrm>
            <a:off x="3992838" y="1425614"/>
            <a:ext cx="2011680" cy="708878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7DAAC1-5D18-40B6-9F41-D118DEED8921}"/>
              </a:ext>
            </a:extLst>
          </p:cNvPr>
          <p:cNvSpPr txBox="1"/>
          <p:nvPr/>
        </p:nvSpPr>
        <p:spPr>
          <a:xfrm>
            <a:off x="3992838" y="1567687"/>
            <a:ext cx="20116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marR="0" lvl="1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Dashboards Designing Milestones Status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2138732-0BE5-4F0D-A3D5-87156BF838EC}"/>
              </a:ext>
            </a:extLst>
          </p:cNvPr>
          <p:cNvSpPr/>
          <p:nvPr/>
        </p:nvSpPr>
        <p:spPr bwMode="auto">
          <a:xfrm>
            <a:off x="4584426" y="2680172"/>
            <a:ext cx="828504" cy="81660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5400"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CF8F4D9-29AB-43B7-9A32-CB373B143E5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249" y="2738385"/>
            <a:ext cx="688859" cy="70018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08BE3DF-77FD-4042-B29F-CEDA90518213}"/>
              </a:ext>
            </a:extLst>
          </p:cNvPr>
          <p:cNvSpPr/>
          <p:nvPr/>
        </p:nvSpPr>
        <p:spPr bwMode="auto">
          <a:xfrm>
            <a:off x="3919410" y="3725890"/>
            <a:ext cx="219456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Market Database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CBA1D39-8422-4A7A-93A8-91726B3E3023}"/>
              </a:ext>
            </a:extLst>
          </p:cNvPr>
          <p:cNvSpPr/>
          <p:nvPr/>
        </p:nvSpPr>
        <p:spPr bwMode="auto">
          <a:xfrm>
            <a:off x="826631" y="5181701"/>
            <a:ext cx="219456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Review/Validation of Fact Tables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47A01EE-AFC1-4106-9D03-33BC8513FE22}"/>
              </a:ext>
            </a:extLst>
          </p:cNvPr>
          <p:cNvSpPr/>
          <p:nvPr/>
        </p:nvSpPr>
        <p:spPr bwMode="auto">
          <a:xfrm>
            <a:off x="826631" y="5910518"/>
            <a:ext cx="2194560" cy="274320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Ingesting Larger dataset into Tables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E0EB47-BB35-45C5-A463-25258F905CF0}"/>
              </a:ext>
            </a:extLst>
          </p:cNvPr>
          <p:cNvSpPr/>
          <p:nvPr/>
        </p:nvSpPr>
        <p:spPr bwMode="auto">
          <a:xfrm>
            <a:off x="826631" y="5546110"/>
            <a:ext cx="2194560" cy="274320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ETL Pipelines for Fact Tables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A43CF98-3B7B-4ACB-A109-0164B45F3BAF}"/>
              </a:ext>
            </a:extLst>
          </p:cNvPr>
          <p:cNvSpPr/>
          <p:nvPr/>
        </p:nvSpPr>
        <p:spPr bwMode="auto">
          <a:xfrm>
            <a:off x="3914220" y="5182162"/>
            <a:ext cx="219456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Validation of Data Metrics/Attributes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4DF7C44-ECBA-4A02-82DD-B5626FCA5286}"/>
              </a:ext>
            </a:extLst>
          </p:cNvPr>
          <p:cNvSpPr/>
          <p:nvPr/>
        </p:nvSpPr>
        <p:spPr bwMode="auto">
          <a:xfrm>
            <a:off x="3914220" y="5910296"/>
            <a:ext cx="2194560" cy="274320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 with Larger Data ETL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F35F14-8770-42DB-BFDF-061CC7B32C2C}"/>
              </a:ext>
            </a:extLst>
          </p:cNvPr>
          <p:cNvSpPr/>
          <p:nvPr/>
        </p:nvSpPr>
        <p:spPr bwMode="auto">
          <a:xfrm>
            <a:off x="3914220" y="5546230"/>
            <a:ext cx="2194560" cy="274320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with the ETL pipelines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4DF7C44-ECBA-4A02-82DD-B5626FCA5286}"/>
              </a:ext>
            </a:extLst>
          </p:cNvPr>
          <p:cNvSpPr/>
          <p:nvPr/>
        </p:nvSpPr>
        <p:spPr bwMode="auto">
          <a:xfrm>
            <a:off x="7094251" y="4816269"/>
            <a:ext cx="219456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Tableau Connectivity to Sandbox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A43CF98-3B7B-4ACB-A109-0164B45F3BAF}"/>
              </a:ext>
            </a:extLst>
          </p:cNvPr>
          <p:cNvSpPr/>
          <p:nvPr/>
        </p:nvSpPr>
        <p:spPr bwMode="auto">
          <a:xfrm>
            <a:off x="7094251" y="5180337"/>
            <a:ext cx="219456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Data Access &amp; Validation Completion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4DF7C44-ECBA-4A02-82DD-B5626FCA5286}"/>
              </a:ext>
            </a:extLst>
          </p:cNvPr>
          <p:cNvSpPr/>
          <p:nvPr/>
        </p:nvSpPr>
        <p:spPr bwMode="auto">
          <a:xfrm>
            <a:off x="7120979" y="5568439"/>
            <a:ext cx="219456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Access to the Larger Data 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3F35F14-8770-42DB-BFDF-061CC7B32C2C}"/>
              </a:ext>
            </a:extLst>
          </p:cNvPr>
          <p:cNvSpPr/>
          <p:nvPr/>
        </p:nvSpPr>
        <p:spPr bwMode="auto">
          <a:xfrm>
            <a:off x="7113268" y="5971871"/>
            <a:ext cx="2194560" cy="274320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to the AWS Glue ETL Service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C95E6FF-53FF-4B16-BDF7-723AD9D02E07}"/>
              </a:ext>
            </a:extLst>
          </p:cNvPr>
          <p:cNvSpPr/>
          <p:nvPr/>
        </p:nvSpPr>
        <p:spPr bwMode="auto">
          <a:xfrm>
            <a:off x="9682595" y="4623992"/>
            <a:ext cx="1898583" cy="71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Original ETA – 04</a:t>
            </a:r>
            <a:r>
              <a:rPr lang="en-US" sz="1200" b="1" baseline="30000" noProof="0" dirty="0">
                <a:solidFill>
                  <a:srgbClr val="FC93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1" noProof="0" dirty="0">
                <a:solidFill>
                  <a:srgbClr val="FC93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ov’24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defTabSz="914126">
              <a:defRPr/>
            </a:pP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Tentative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 –</a:t>
            </a:r>
            <a:r>
              <a:rPr kumimoji="0" lang="en-US" sz="1200" b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en-US" sz="1200" b="1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Dec’24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C95E6FF-53FF-4B16-BDF7-723AD9D02E07}"/>
              </a:ext>
            </a:extLst>
          </p:cNvPr>
          <p:cNvSpPr/>
          <p:nvPr/>
        </p:nvSpPr>
        <p:spPr bwMode="auto">
          <a:xfrm>
            <a:off x="7094251" y="2222900"/>
            <a:ext cx="2030697" cy="38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COX SUPPORT REQUIRED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9AFE39-5F4A-41BE-8107-52CD291EB204}"/>
              </a:ext>
            </a:extLst>
          </p:cNvPr>
          <p:cNvSpPr/>
          <p:nvPr/>
        </p:nvSpPr>
        <p:spPr bwMode="auto">
          <a:xfrm>
            <a:off x="7113268" y="1425614"/>
            <a:ext cx="2011680" cy="708878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87DAAC1-5D18-40B6-9F41-D118DEED8921}"/>
              </a:ext>
            </a:extLst>
          </p:cNvPr>
          <p:cNvSpPr txBox="1"/>
          <p:nvPr/>
        </p:nvSpPr>
        <p:spPr>
          <a:xfrm>
            <a:off x="7113268" y="1567687"/>
            <a:ext cx="20116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marR="0" lvl="1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High Risk Challenges           and Constraints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C0749-3099-91A0-0A81-DB9B0D5D6900}"/>
              </a:ext>
            </a:extLst>
          </p:cNvPr>
          <p:cNvSpPr txBox="1"/>
          <p:nvPr/>
        </p:nvSpPr>
        <p:spPr>
          <a:xfrm>
            <a:off x="9390569" y="1891049"/>
            <a:ext cx="23782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Tableau Access &amp; S3 connectivity – WIP ( Manual approach to connect S3 but session disconnect in 8 Hrs.)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Excel operation limitation in Cox environment – Delay in data 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F92A3-7A56-6B9A-E8EE-1DAC0305E319}"/>
              </a:ext>
            </a:extLst>
          </p:cNvPr>
          <p:cNvSpPr/>
          <p:nvPr/>
        </p:nvSpPr>
        <p:spPr bwMode="auto">
          <a:xfrm>
            <a:off x="9687469" y="1649276"/>
            <a:ext cx="939144" cy="208543"/>
          </a:xfrm>
          <a:prstGeom prst="rect">
            <a:avLst/>
          </a:prstGeom>
          <a:solidFill>
            <a:srgbClr val="FFC000"/>
          </a:solidFill>
          <a:ln>
            <a:solidFill>
              <a:srgbClr val="0D4368"/>
            </a:solidFill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050" b="1" dirty="0">
              <a:solidFill>
                <a:srgbClr val="00B050"/>
              </a:solidFill>
              <a:highlight>
                <a:srgbClr val="FFE18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5E6B7-39EA-F122-1F4D-49892BCCBB54}"/>
              </a:ext>
            </a:extLst>
          </p:cNvPr>
          <p:cNvSpPr txBox="1"/>
          <p:nvPr/>
        </p:nvSpPr>
        <p:spPr>
          <a:xfrm>
            <a:off x="9390569" y="1375153"/>
            <a:ext cx="158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Overall Project 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B9FBE-C925-9D4B-8F89-B42745540966}"/>
              </a:ext>
            </a:extLst>
          </p:cNvPr>
          <p:cNvSpPr/>
          <p:nvPr/>
        </p:nvSpPr>
        <p:spPr>
          <a:xfrm>
            <a:off x="9395067" y="1341632"/>
            <a:ext cx="2303157" cy="20078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8FE24-2496-85C7-0C08-83E0DF1C7FDB}"/>
              </a:ext>
            </a:extLst>
          </p:cNvPr>
          <p:cNvSpPr/>
          <p:nvPr/>
        </p:nvSpPr>
        <p:spPr bwMode="auto">
          <a:xfrm>
            <a:off x="9679816" y="3665511"/>
            <a:ext cx="1781536" cy="761905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633CFA-85AC-A5D4-7EA3-7AB3FDB3F87A}"/>
              </a:ext>
            </a:extLst>
          </p:cNvPr>
          <p:cNvSpPr/>
          <p:nvPr/>
        </p:nvSpPr>
        <p:spPr bwMode="auto">
          <a:xfrm>
            <a:off x="10433460" y="3510264"/>
            <a:ext cx="274249" cy="274249"/>
          </a:xfrm>
          <a:prstGeom prst="ellipse">
            <a:avLst/>
          </a:prstGeom>
          <a:gradFill>
            <a:gsLst>
              <a:gs pos="27000">
                <a:srgbClr val="FC9926"/>
              </a:gs>
              <a:gs pos="99000">
                <a:srgbClr val="FCCE2E"/>
              </a:gs>
            </a:gsLst>
            <a:lin ang="16200000" scaled="0"/>
          </a:gradFill>
          <a:ln>
            <a:noFill/>
          </a:ln>
          <a:effectLst>
            <a:outerShdw blurRad="25400" dist="635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</a:rPr>
              <a:t>3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06E78-C902-3B0E-F9EF-05ED3D181A0D}"/>
              </a:ext>
            </a:extLst>
          </p:cNvPr>
          <p:cNvSpPr txBox="1"/>
          <p:nvPr/>
        </p:nvSpPr>
        <p:spPr>
          <a:xfrm>
            <a:off x="9679816" y="3918915"/>
            <a:ext cx="201562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marR="0" lvl="1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Solution Testing &amp;   Production Go Live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A4AA0-FE84-812A-EB4F-04C79269CF27}"/>
              </a:ext>
            </a:extLst>
          </p:cNvPr>
          <p:cNvSpPr/>
          <p:nvPr/>
        </p:nvSpPr>
        <p:spPr bwMode="auto">
          <a:xfrm>
            <a:off x="9679816" y="4597787"/>
            <a:ext cx="2303157" cy="103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Original ETA – 04</a:t>
            </a:r>
            <a:r>
              <a:rPr lang="en-US" sz="1200" b="1" baseline="30000" noProof="0" dirty="0">
                <a:solidFill>
                  <a:srgbClr val="FC93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1" noProof="0" dirty="0">
                <a:solidFill>
                  <a:srgbClr val="FC93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ov’24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defTabSz="914126">
              <a:defRPr/>
            </a:pP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Tentative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 –</a:t>
            </a:r>
            <a:r>
              <a:rPr kumimoji="0" lang="en-US" sz="1200" b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en-US" sz="1200" b="1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Dec’24</a:t>
            </a:r>
          </a:p>
        </p:txBody>
      </p:sp>
    </p:spTree>
    <p:extLst>
      <p:ext uri="{BB962C8B-B14F-4D97-AF65-F5344CB8AC3E}">
        <p14:creationId xmlns:p14="http://schemas.microsoft.com/office/powerpoint/2010/main" val="30062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CIAM – Profile Dashboard snapshot (WIP)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894CF68-0210-2AF7-35DD-B9BFE525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8" y="656562"/>
            <a:ext cx="11046599" cy="554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CIAM – Activity Dashboard snapshot (WIP)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B432B7-1A96-ABFB-B243-62FA76D6C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5" r="1453" b="3169"/>
          <a:stretch/>
        </p:blipFill>
        <p:spPr bwMode="auto">
          <a:xfrm>
            <a:off x="233916" y="762043"/>
            <a:ext cx="11355572" cy="56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Health Score Card – Dashboard snapshot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CAB3119-1030-FAF6-ECBB-7FA8AC16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1" y="779118"/>
            <a:ext cx="11204448" cy="529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3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25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14225"/>
          </a:xfrm>
        </p:spPr>
        <p:txBody>
          <a:bodyPr/>
          <a:lstStyle/>
          <a:p>
            <a:r>
              <a:rPr lang="en-US"/>
              <a:t>Summary of the CIAM Data Model for BI Reporting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81902"/>
            <a:ext cx="11877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/>
              <a:t>Project Status &amp; Milestones – Data Engineering Track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53EA420E-C862-42CC-AD0A-0CD5E908B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85315"/>
              </p:ext>
            </p:extLst>
          </p:nvPr>
        </p:nvGraphicFramePr>
        <p:xfrm>
          <a:off x="746988" y="886693"/>
          <a:ext cx="10951236" cy="5250057"/>
        </p:xfrm>
        <a:graphic>
          <a:graphicData uri="http://schemas.openxmlformats.org/drawingml/2006/table">
            <a:tbl>
              <a:tblPr firstRow="1" bandRow="1"/>
              <a:tblGrid>
                <a:gridCol w="330653">
                  <a:extLst>
                    <a:ext uri="{9D8B030D-6E8A-4147-A177-3AD203B41FA5}">
                      <a16:colId xmlns:a16="http://schemas.microsoft.com/office/drawing/2014/main" val="591996495"/>
                    </a:ext>
                  </a:extLst>
                </a:gridCol>
                <a:gridCol w="4353341">
                  <a:extLst>
                    <a:ext uri="{9D8B030D-6E8A-4147-A177-3AD203B41FA5}">
                      <a16:colId xmlns:a16="http://schemas.microsoft.com/office/drawing/2014/main" val="1871347559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44027552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643326090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927228342"/>
                    </a:ext>
                  </a:extLst>
                </a:gridCol>
                <a:gridCol w="2332551">
                  <a:extLst>
                    <a:ext uri="{9D8B030D-6E8A-4147-A177-3AD203B41FA5}">
                      <a16:colId xmlns:a16="http://schemas.microsoft.com/office/drawing/2014/main" val="4023779838"/>
                    </a:ext>
                  </a:extLst>
                </a:gridCol>
              </a:tblGrid>
              <a:tr h="403124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Engineering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Risk</a:t>
                      </a:r>
                      <a:r>
                        <a:rPr lang="en-US" sz="1400" b="1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Level</a:t>
                      </a:r>
                      <a:endParaRPr lang="en-US" sz="1400" b="1" kern="120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Complete</a:t>
                      </a:r>
                      <a:r>
                        <a:rPr lang="en-US" sz="1400" b="1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Week</a:t>
                      </a:r>
                      <a:endParaRPr lang="en-US" sz="1400" b="1" kern="120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Dependencies &amp; Challenges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4875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Activity 1 – Create Fact Tables in Athena [Test/Sample]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2670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Account Fact Table &amp; Profile Fact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9th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 September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Correct Filtering of Data &amp; </a:t>
                      </a:r>
                    </a:p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Field Level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6401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Transaction Fact Octa Table &amp; Transaction Fact Adobe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16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September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82998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Activity 2 – </a:t>
                      </a: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Upload Fact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Tables</a:t>
                      </a: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in S3 - CIAM_DATAMODEL [Test files]</a:t>
                      </a:r>
                      <a:endParaRPr lang="da-DK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502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Upload Fact Tables to S3 Bucket Storage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WE 23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September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Data Transformation &amp; Validation using AWS Quicksights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36198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Validation and Transformation of Activity Fact Tables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Ongoing</a:t>
                      </a:r>
                      <a:endParaRPr lang="en-US" sz="1200" baseline="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457189" rtl="0" eaLnBrk="1" latinLnBrk="0" hangingPunct="1"/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37463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Create Partition &amp; Load - External Table in AWS</a:t>
                      </a:r>
                      <a:r>
                        <a:rPr lang="en-US" sz="1200" b="1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Athena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03034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Loading Incremental Data into the External Tables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 25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October</a:t>
                      </a:r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Access may take upto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2-3 weeks may delay these 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3924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Complete data update in all Fact Tables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25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October</a:t>
                      </a:r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396125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Create Data ETL Pipeline in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AWS Glue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75882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IAM Role for AWS Glue</a:t>
                      </a:r>
                      <a:endParaRPr kumimoji="0" lang="da-DK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 29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November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Dependency on Previous Tasks,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AWS Glue Access may delay the Timelines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52140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AWS Glue Crawler for Data Schema &amp; Metadata Tables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29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November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49753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&amp;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Pipeline Testing &amp; Production Deployment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6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December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02842"/>
                  </a:ext>
                </a:extLst>
              </a:tr>
            </a:tbl>
          </a:graphicData>
        </a:graphic>
      </p:graphicFrame>
      <p:sp>
        <p:nvSpPr>
          <p:cNvPr id="51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172458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2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172458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4" name="Rectangle: Rounded Corners 16">
            <a:extLst>
              <a:ext uri="{FF2B5EF4-FFF2-40B4-BE49-F238E27FC236}">
                <a16:creationId xmlns:a16="http://schemas.microsoft.com/office/drawing/2014/main" id="{12E7BE95-014E-4823-A0B4-D90A77AC48FF}"/>
              </a:ext>
            </a:extLst>
          </p:cNvPr>
          <p:cNvSpPr/>
          <p:nvPr/>
        </p:nvSpPr>
        <p:spPr>
          <a:xfrm>
            <a:off x="5461131" y="21036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5" name="Rectangle: Rounded Corners 17">
            <a:extLst>
              <a:ext uri="{FF2B5EF4-FFF2-40B4-BE49-F238E27FC236}">
                <a16:creationId xmlns:a16="http://schemas.microsoft.com/office/drawing/2014/main" id="{608725C6-779D-4773-9EF4-9F76B0CD497E}"/>
              </a:ext>
            </a:extLst>
          </p:cNvPr>
          <p:cNvSpPr/>
          <p:nvPr/>
        </p:nvSpPr>
        <p:spPr>
          <a:xfrm>
            <a:off x="6729192" y="21036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0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28432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61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28432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</a:p>
        </p:txBody>
      </p:sp>
      <p:sp>
        <p:nvSpPr>
          <p:cNvPr id="63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321303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WIP</a:t>
            </a:r>
          </a:p>
        </p:txBody>
      </p:sp>
      <p:sp>
        <p:nvSpPr>
          <p:cNvPr id="64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321303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</a:p>
        </p:txBody>
      </p:sp>
      <p:sp>
        <p:nvSpPr>
          <p:cNvPr id="75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1744790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2112967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Graphic 5" descr="Checkmark">
            <a:extLst>
              <a:ext uri="{FF2B5EF4-FFF2-40B4-BE49-F238E27FC236}">
                <a16:creationId xmlns:a16="http://schemas.microsoft.com/office/drawing/2014/main" id="{74CEBFA9-E10A-4A01-BC2D-62A7E277129D}"/>
              </a:ext>
            </a:extLst>
          </p:cNvPr>
          <p:cNvSpPr/>
          <p:nvPr/>
        </p:nvSpPr>
        <p:spPr>
          <a:xfrm>
            <a:off x="425583" y="2896776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326495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D764091E-C2D2-468A-A73B-DB60B887EA62}"/>
              </a:ext>
            </a:extLst>
          </p:cNvPr>
          <p:cNvSpPr/>
          <p:nvPr/>
        </p:nvSpPr>
        <p:spPr>
          <a:xfrm>
            <a:off x="5461131" y="395228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6" name="Rectangle: Rounded Corners 11">
            <a:extLst>
              <a:ext uri="{FF2B5EF4-FFF2-40B4-BE49-F238E27FC236}">
                <a16:creationId xmlns:a16="http://schemas.microsoft.com/office/drawing/2014/main" id="{DBDAD6C8-EA4D-41DE-809E-7E5698F64AB8}"/>
              </a:ext>
            </a:extLst>
          </p:cNvPr>
          <p:cNvSpPr/>
          <p:nvPr/>
        </p:nvSpPr>
        <p:spPr>
          <a:xfrm>
            <a:off x="6729192" y="395228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88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433132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9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433132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94" name="Rectangle: Rounded Corners 19">
            <a:extLst>
              <a:ext uri="{FF2B5EF4-FFF2-40B4-BE49-F238E27FC236}">
                <a16:creationId xmlns:a16="http://schemas.microsoft.com/office/drawing/2014/main" id="{C2430B2B-A561-4A66-9DAD-308D29EB770F}"/>
              </a:ext>
            </a:extLst>
          </p:cNvPr>
          <p:cNvSpPr/>
          <p:nvPr/>
        </p:nvSpPr>
        <p:spPr>
          <a:xfrm>
            <a:off x="5461131" y="5070931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5" name="Rectangle: Rounded Corners 20">
            <a:extLst>
              <a:ext uri="{FF2B5EF4-FFF2-40B4-BE49-F238E27FC236}">
                <a16:creationId xmlns:a16="http://schemas.microsoft.com/office/drawing/2014/main" id="{69B9705E-76FE-48B8-AE75-BC63F5A0D96A}"/>
              </a:ext>
            </a:extLst>
          </p:cNvPr>
          <p:cNvSpPr/>
          <p:nvPr/>
        </p:nvSpPr>
        <p:spPr>
          <a:xfrm>
            <a:off x="6729192" y="5070931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</a:p>
        </p:txBody>
      </p:sp>
      <p:sp>
        <p:nvSpPr>
          <p:cNvPr id="97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544997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8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544997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100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582901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101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582901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Medium</a:t>
            </a:r>
          </a:p>
        </p:txBody>
      </p:sp>
      <p:sp>
        <p:nvSpPr>
          <p:cNvPr id="102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3949415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4317592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5137071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Graphic 7" descr="Checkmark">
            <a:extLst>
              <a:ext uri="{FF2B5EF4-FFF2-40B4-BE49-F238E27FC236}">
                <a16:creationId xmlns:a16="http://schemas.microsoft.com/office/drawing/2014/main" id="{D0FB9DBC-BC27-4AB4-8F85-F92EF099072D}"/>
              </a:ext>
            </a:extLst>
          </p:cNvPr>
          <p:cNvSpPr/>
          <p:nvPr/>
        </p:nvSpPr>
        <p:spPr>
          <a:xfrm>
            <a:off x="425583" y="5505248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Graphic 8" descr="Checkmark">
            <a:extLst>
              <a:ext uri="{FF2B5EF4-FFF2-40B4-BE49-F238E27FC236}">
                <a16:creationId xmlns:a16="http://schemas.microsoft.com/office/drawing/2014/main" id="{9441916A-F2E6-4E26-9340-83E49F1C76FD}"/>
              </a:ext>
            </a:extLst>
          </p:cNvPr>
          <p:cNvSpPr/>
          <p:nvPr/>
        </p:nvSpPr>
        <p:spPr>
          <a:xfrm>
            <a:off x="425583" y="587342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16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262C325E63C4996D03021E06489BC" ma:contentTypeVersion="4" ma:contentTypeDescription="Create a new document." ma:contentTypeScope="" ma:versionID="9cfdc94af1956de2f6875649e5cc6aff">
  <xsd:schema xmlns:xsd="http://www.w3.org/2001/XMLSchema" xmlns:xs="http://www.w3.org/2001/XMLSchema" xmlns:p="http://schemas.microsoft.com/office/2006/metadata/properties" xmlns:ns2="80b69f1d-ead9-4f3d-aa02-a5292de2edf1" targetNamespace="http://schemas.microsoft.com/office/2006/metadata/properties" ma:root="true" ma:fieldsID="028f7d4cddf4fba99f194a4e642f5fa6" ns2:_="">
    <xsd:import namespace="80b69f1d-ead9-4f3d-aa02-a5292de2ed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69f1d-ead9-4f3d-aa02-a5292de2e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7B93A5-87F7-4E2E-A4AB-6C75B982D9F4}">
  <ds:schemaRefs>
    <ds:schemaRef ds:uri="80b69f1d-ead9-4f3d-aa02-a5292de2ed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C13AF2-E39A-4FD2-B967-9FAE27A81BE6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80b69f1d-ead9-4f3d-aa02-a5292de2edf1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1757</Words>
  <Application>Microsoft Office PowerPoint</Application>
  <PresentationFormat>Widescreen</PresentationFormat>
  <Paragraphs>505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Aptos Narrow</vt:lpstr>
      <vt:lpstr>Arial</vt:lpstr>
      <vt:lpstr>Calibri</vt:lpstr>
      <vt:lpstr>Calibri Light</vt:lpstr>
      <vt:lpstr>Proxima Nova Black</vt:lpstr>
      <vt:lpstr>Proxima Nova Light</vt:lpstr>
      <vt:lpstr>Segoe UI</vt:lpstr>
      <vt:lpstr>Wingdings</vt:lpstr>
      <vt:lpstr>Cox Communications 2019 Template (16x9)</vt:lpstr>
      <vt:lpstr>2_Cox Communications 2019 Template (16x9)</vt:lpstr>
      <vt:lpstr>think-cell Slide</vt:lpstr>
      <vt:lpstr>CIAM Project Updates</vt:lpstr>
      <vt:lpstr>CIAM PROJECT STATUS WE OCTOBER 25TH, 2024 </vt:lpstr>
      <vt:lpstr>COX - CIAM Project Status </vt:lpstr>
      <vt:lpstr>CIAM – Profile Dashboard snapshot (WIP)</vt:lpstr>
      <vt:lpstr>CIAM – Activity Dashboard snapshot (WIP)</vt:lpstr>
      <vt:lpstr>Health Score Card – Dashboard snapshot</vt:lpstr>
      <vt:lpstr>Thank You</vt:lpstr>
      <vt:lpstr>Summary of the CIAM Data Model for BI Reporting</vt:lpstr>
      <vt:lpstr>Project Status &amp; Milestones – Data Engineering Track</vt:lpstr>
      <vt:lpstr>Project Status &amp; Milestones – BI &amp; Reporting Track</vt:lpstr>
      <vt:lpstr>COX - CIAM Data Engg and BI Reporting  - Overview</vt:lpstr>
      <vt:lpstr>Original Project Plan</vt:lpstr>
      <vt:lpstr>CIAM - Functions, Initiatives and Metrics Mapping (Original)</vt:lpstr>
      <vt:lpstr>Summary of the CIAM BI Reporting 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Vikas Tiwari03</cp:lastModifiedBy>
  <cp:revision>76</cp:revision>
  <cp:lastPrinted>2023-03-15T15:20:58Z</cp:lastPrinted>
  <dcterms:created xsi:type="dcterms:W3CDTF">2016-12-14T14:35:04Z</dcterms:created>
  <dcterms:modified xsi:type="dcterms:W3CDTF">2024-10-25T15:24:47Z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0x010100096262C325E63C4996D03021E06489BC</vt:lpwstr>
  </property>
</Properties>
</file>