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6256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7" Type="http://schemas.openxmlformats.org/officeDocument/2006/relationships/viewProps" Target="viewProps.xml"/><Relationship Id="rId16" Type="http://schemas.openxmlformats.org/officeDocument/2006/relationships/tableStyles" Target="tableStyles.xml"/><Relationship Id="rId15" Type="http://schemas.openxmlformats.org/officeDocument/2006/relationships/presProps" Target="presProps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3473398" y="4539900"/>
            <a:ext cx="10641330" cy="1952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49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STUDENT</a:t>
            </a:r>
            <a:r>
              <a:rPr sz="3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NAME:GOKUL.R</a:t>
            </a:r>
            <a:endParaRPr lang="Arial" altLang="Arial" sz="3000" dirty="0"/>
          </a:p>
          <a:p>
            <a:pPr marL="12700" algn="l" rtl="0" eaLnBrk="0">
              <a:lnSpc>
                <a:spcPct val="73000"/>
              </a:lnSpc>
              <a:spcBef>
                <a:spcPts val="822"/>
              </a:spcBef>
              <a:tabLst/>
            </a:pPr>
            <a:r>
              <a:rPr sz="36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REGISTER</a:t>
            </a:r>
            <a:r>
              <a:rPr sz="3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NO:312207221</a:t>
            </a:r>
            <a:endParaRPr lang="Arial" altLang="Arial" sz="3600" dirty="0"/>
          </a:p>
          <a:p>
            <a:pPr marL="12700" algn="l" rtl="0" eaLnBrk="0">
              <a:lnSpc>
                <a:spcPct val="87000"/>
              </a:lnSpc>
              <a:spcBef>
                <a:spcPts val="28"/>
              </a:spcBef>
              <a:tabLst/>
            </a:pPr>
            <a:r>
              <a:rPr sz="3700" kern="0" spc="-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DEPARTMENT:B.COM(COMPUTER APPLICATION)</a:t>
            </a:r>
            <a:endParaRPr lang="Arial" altLang="Arial" sz="3700" dirty="0"/>
          </a:p>
          <a:p>
            <a:pPr algn="r" rtl="0" eaLnBrk="0">
              <a:lnSpc>
                <a:spcPts val="4369"/>
              </a:lnSpc>
              <a:tabLst/>
            </a:pPr>
            <a:r>
              <a:rPr sz="36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COLLEGE:AGURCHAND</a:t>
            </a:r>
            <a:r>
              <a:rPr sz="36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MANMULL JAIN COLLEGE</a:t>
            </a:r>
            <a:endParaRPr lang="Arial" altLang="Arial" sz="36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4920" y="1225570"/>
            <a:ext cx="2444739" cy="1898660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3174938" y="185725"/>
            <a:ext cx="8510905" cy="528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0000"/>
              </a:lnSpc>
              <a:spcBef>
                <a:spcPts val="1"/>
              </a:spcBef>
              <a:tabLst/>
            </a:pPr>
            <a:r>
              <a:rPr sz="4100" b="1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41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b="1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Analysis</a:t>
            </a:r>
            <a:r>
              <a:rPr sz="41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b="1" kern="0" spc="-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41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b="1" kern="0" spc="-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endParaRPr lang="Arial" altLang="Arial" sz="41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10099" y="6889729"/>
            <a:ext cx="1073220" cy="9461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132" name="textbox 132"/>
          <p:cNvSpPr/>
          <p:nvPr/>
        </p:nvSpPr>
        <p:spPr>
          <a:xfrm>
            <a:off x="952581" y="1390629"/>
            <a:ext cx="9550400" cy="7739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589915" algn="l" rtl="0" eaLnBrk="0">
              <a:lnSpc>
                <a:spcPct val="77000"/>
              </a:lnSpc>
              <a:spcBef>
                <a:spcPts val="3"/>
              </a:spcBef>
              <a:tabLst>
                <a:tab pos="596265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3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 analysis</a:t>
            </a:r>
            <a:r>
              <a:rPr sz="23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3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Excel,several modeling</a:t>
            </a:r>
            <a:r>
              <a:rPr sz="23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techniques can</a:t>
            </a:r>
            <a:endParaRPr lang="Arial" altLang="Arial" sz="2300" dirty="0"/>
          </a:p>
          <a:p>
            <a:pPr marL="259715" algn="l" rtl="0" eaLnBrk="0">
              <a:lnSpc>
                <a:spcPct val="109000"/>
              </a:lnSpc>
              <a:spcBef>
                <a:spcPts val="181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</a:t>
            </a:r>
            <a:r>
              <a:rPr sz="23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23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gain</a:t>
            </a:r>
            <a:r>
              <a:rPr sz="23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23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driven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decisions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overview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23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modeling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pproaches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23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might</a:t>
            </a:r>
            <a:r>
              <a:rPr sz="23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use:</a:t>
            </a:r>
            <a:endParaRPr lang="Arial" altLang="Arial" sz="2300" dirty="0"/>
          </a:p>
          <a:p>
            <a:pPr marL="259715" algn="l" rtl="0" eaLnBrk="0">
              <a:lnSpc>
                <a:spcPct val="80000"/>
              </a:lnSpc>
              <a:spcBef>
                <a:spcPts val="322"/>
              </a:spcBef>
              <a:tabLst/>
            </a:pPr>
            <a:r>
              <a:rPr sz="23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1.Descriptive St</a:t>
            </a: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atistics</a:t>
            </a:r>
            <a:r>
              <a:rPr sz="23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 and</a:t>
            </a:r>
            <a:r>
              <a:rPr sz="23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Median Attendance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:Calculate</a:t>
            </a:r>
            <a:endParaRPr lang="Arial" altLang="Arial" sz="2300" dirty="0"/>
          </a:p>
          <a:p>
            <a:pPr marL="259715" algn="l" rtl="0" eaLnBrk="0">
              <a:lnSpc>
                <a:spcPts val="3051"/>
              </a:lnSpc>
              <a:tabLst/>
            </a:pP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average</a:t>
            </a:r>
            <a:r>
              <a:rPr sz="23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median</a:t>
            </a:r>
            <a:r>
              <a:rPr sz="23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3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times</a:t>
            </a:r>
            <a:r>
              <a:rPr sz="23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kern="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understand</a:t>
            </a:r>
            <a:r>
              <a:rPr sz="23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typi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</a:t>
            </a:r>
            <a:endParaRPr lang="Arial" altLang="Arial" sz="2300" dirty="0"/>
          </a:p>
          <a:p>
            <a:pPr marL="259715" algn="l" rtl="0" eaLnBrk="0">
              <a:lnSpc>
                <a:spcPct val="104000"/>
              </a:lnSpc>
              <a:spcBef>
                <a:spcPts val="45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Standard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Deviation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variability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 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times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AVERAGE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MEDIAN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STDEV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.P(),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STDEV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.S() </a:t>
            </a:r>
            <a:r>
              <a:rPr sz="23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2.Time Series Analysis Trend Analysis: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Analyze</a:t>
            </a:r>
            <a:r>
              <a:rPr sz="23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</a:t>
            </a:r>
            <a:r>
              <a:rPr sz="23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ndance</a:t>
            </a:r>
            <a:r>
              <a:rPr sz="2300" kern="0" spc="5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trends 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(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daily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weekly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monthly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Seasonality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endParaRPr lang="Arial" altLang="Arial" sz="2300" dirty="0"/>
          </a:p>
          <a:p>
            <a:pPr marL="259715" algn="l" rtl="0" eaLnBrk="0">
              <a:lnSpc>
                <a:spcPct val="105000"/>
              </a:lnSpc>
              <a:spcBef>
                <a:spcPts val="39"/>
              </a:spcBef>
              <a:tabLst/>
            </a:pP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recurring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trends</a:t>
            </a:r>
            <a:r>
              <a:rPr sz="23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related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specific</a:t>
            </a:r>
            <a:r>
              <a:rPr sz="23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days</a:t>
            </a:r>
            <a:r>
              <a:rPr sz="23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3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week</a:t>
            </a:r>
            <a:r>
              <a:rPr sz="23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3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times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year.Excel</a:t>
            </a:r>
            <a:r>
              <a:rPr sz="2300" kern="0" spc="6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Functions:Use</a:t>
            </a:r>
            <a:r>
              <a:rPr sz="2300" kern="0" spc="5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</a:t>
            </a:r>
            <a:r>
              <a:rPr sz="2300" kern="0" spc="5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charts</a:t>
            </a:r>
            <a:r>
              <a:rPr sz="2300" kern="0" spc="5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300" kern="0" spc="5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pivot</a:t>
            </a:r>
            <a:r>
              <a:rPr sz="2300" kern="0" spc="4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tables</a:t>
            </a:r>
            <a:r>
              <a:rPr sz="2300" kern="0" spc="4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visualize        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trends.</a:t>
            </a:r>
            <a:endParaRPr lang="Arial" altLang="Arial" sz="2300" dirty="0"/>
          </a:p>
          <a:p>
            <a:pPr marL="259715" algn="l" rtl="0" eaLnBrk="0">
              <a:lnSpc>
                <a:spcPts val="2917"/>
              </a:lnSpc>
              <a:tabLst/>
            </a:pP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3.Pivot Tabl</a:t>
            </a:r>
            <a:r>
              <a:rPr sz="23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 and Charts Attendance Summary: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  pivot</a:t>
            </a:r>
            <a:r>
              <a:rPr sz="23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tables</a:t>
            </a:r>
            <a:endParaRPr lang="Arial" altLang="Arial" sz="2300" dirty="0"/>
          </a:p>
          <a:p>
            <a:pPr marL="259715" algn="l" rtl="0" eaLnBrk="0">
              <a:lnSpc>
                <a:spcPct val="105000"/>
              </a:lnSpc>
              <a:spcBef>
                <a:spcPts val="6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kern="0" spc="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summarize</a:t>
            </a:r>
            <a:r>
              <a:rPr sz="2300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300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300" kern="0" spc="5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period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pivot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charts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visualize</a:t>
            </a:r>
            <a:endParaRPr lang="Arial" altLang="Arial" sz="2300" dirty="0"/>
          </a:p>
          <a:p>
            <a:pPr marL="259715" algn="l" rtl="0" eaLnBrk="0">
              <a:lnSpc>
                <a:spcPct val="101000"/>
              </a:lnSpc>
              <a:spcBef>
                <a:spcPts val="48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anomalies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PivotTable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  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PivotChart</a:t>
            </a:r>
            <a:endParaRPr lang="Arial" altLang="Arial" sz="2300" dirty="0"/>
          </a:p>
          <a:p>
            <a:pPr marL="259715" algn="l" rtl="0" eaLnBrk="0">
              <a:lnSpc>
                <a:spcPct val="109000"/>
              </a:lnSpc>
              <a:spcBef>
                <a:spcPts val="46"/>
              </a:spcBef>
              <a:tabLst/>
            </a:pP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4.Absenteeism Analysis Absence</a:t>
            </a:r>
            <a:r>
              <a:rPr sz="23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Rates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:Calculate 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 percentage 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3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days</a:t>
            </a:r>
            <a:r>
              <a:rPr sz="2300" kern="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300" kern="0" spc="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3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students</a:t>
            </a:r>
            <a:r>
              <a:rPr sz="2300" kern="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300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absent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Correlation</a:t>
            </a:r>
            <a:r>
              <a:rPr sz="23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3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Factors:Analyze</a:t>
            </a:r>
            <a:r>
              <a:rPr sz="23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correlations</a:t>
            </a:r>
            <a:r>
              <a:rPr sz="2300" kern="0" spc="6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sz="23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absenteeism</a:t>
            </a:r>
            <a:r>
              <a:rPr sz="23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3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factor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300" kern="0" spc="5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endParaRPr lang="Arial" altLang="Arial" sz="23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65281" y="1403329"/>
            <a:ext cx="584078" cy="696437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1034999" y="552491"/>
            <a:ext cx="3915409" cy="770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spcBef>
                <a:spcPts val="1"/>
              </a:spcBef>
              <a:tabLst/>
            </a:pPr>
            <a:r>
              <a:rPr sz="60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MODELLIN</a:t>
            </a:r>
            <a:endParaRPr lang="Arial" altLang="Arial" sz="6000" dirty="0"/>
          </a:p>
        </p:txBody>
      </p:sp>
      <p:sp>
        <p:nvSpPr>
          <p:cNvPr id="138" name="textbox 138"/>
          <p:cNvSpPr/>
          <p:nvPr/>
        </p:nvSpPr>
        <p:spPr>
          <a:xfrm>
            <a:off x="15100341" y="8675369"/>
            <a:ext cx="170179" cy="174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30" dirty="0">
                <a:solidFill>
                  <a:srgbClr val="0099DB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10</a:t>
            </a:r>
            <a:endParaRPr lang="SimHei" altLang="SimHei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476280" y="654629"/>
            <a:ext cx="12105640" cy="8502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4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3000"/>
              </a:lnSpc>
              <a:tabLst/>
            </a:pP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5.Work Hours </a:t>
            </a:r>
            <a:r>
              <a:rPr sz="24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Calculation Hours Worked: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Compute the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total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 worked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day,week,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month</a:t>
            </a:r>
            <a:r>
              <a:rPr sz="24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400" kern="0" spc="4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4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data.Overtime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Calculation:Identify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calculate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any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overtime</a:t>
            </a:r>
            <a:r>
              <a:rPr sz="24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scheduled</a:t>
            </a:r>
            <a:r>
              <a:rPr sz="24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</a:t>
            </a:r>
            <a:r>
              <a:rPr sz="2400" kern="0" spc="4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r>
              <a:rPr sz="2400" kern="0" spc="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Functions:DATEDIF),TEXT),SUM()</a:t>
            </a:r>
            <a:endParaRPr lang="Arial" altLang="Arial" sz="2400" dirty="0"/>
          </a:p>
          <a:p>
            <a:pPr marL="12700" algn="l" rtl="0" eaLnBrk="0">
              <a:lnSpc>
                <a:spcPct val="103000"/>
              </a:lnSpc>
              <a:spcBef>
                <a:spcPts val="58"/>
              </a:spcBef>
              <a:tabLst/>
            </a:pP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6.Anomaly Detection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Late Arrivals and Ea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rly</a:t>
            </a:r>
            <a:r>
              <a:rPr sz="24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artures:Identify</a:t>
            </a:r>
            <a:r>
              <a:rPr sz="24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4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lateness</a:t>
            </a:r>
            <a:r>
              <a:rPr sz="24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early</a:t>
            </a:r>
            <a:r>
              <a:rPr sz="2400" kern="0" spc="4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departures</a:t>
            </a:r>
            <a:r>
              <a:rPr sz="2400" kern="0" spc="5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400" kern="0" spc="4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conditional</a:t>
            </a:r>
            <a:r>
              <a:rPr sz="2400" kern="0" spc="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formatting</a:t>
            </a:r>
            <a:r>
              <a:rPr sz="24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4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formulas.Outliers:Detect</a:t>
            </a:r>
            <a:r>
              <a:rPr sz="24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outliers</a:t>
            </a:r>
            <a:r>
              <a:rPr sz="24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     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unusual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patterns.Excel</a:t>
            </a:r>
            <a:r>
              <a:rPr sz="24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Functions:IF(),CONDITIO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</a:t>
            </a:r>
            <a:r>
              <a:rPr sz="24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FORMATTING,Z-</a:t>
            </a:r>
            <a:endParaRPr lang="Arial" altLang="Arial" sz="2400" dirty="0"/>
          </a:p>
          <a:p>
            <a:pPr marL="12700" algn="l" rtl="0" eaLnBrk="0">
              <a:lnSpc>
                <a:spcPct val="73000"/>
              </a:lnSpc>
              <a:spcBef>
                <a:spcPts val="306"/>
              </a:spcBef>
              <a:tabLst/>
            </a:pPr>
            <a:r>
              <a:rPr sz="24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SCORE</a:t>
            </a:r>
            <a:endParaRPr lang="Arial" altLang="Arial" sz="2400" dirty="0"/>
          </a:p>
          <a:p>
            <a:pPr marL="12700" algn="l" rtl="0" eaLnBrk="0">
              <a:lnSpc>
                <a:spcPts val="3110"/>
              </a:lnSpc>
              <a:tabLst/>
            </a:pP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7.Forecasting Future Attendance Trends: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24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linear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regression to forecast future</a:t>
            </a:r>
            <a:endParaRPr lang="Arial" altLang="Arial" sz="2400" dirty="0"/>
          </a:p>
          <a:p>
            <a:pPr marL="12700" algn="l" rtl="0" eaLnBrk="0">
              <a:lnSpc>
                <a:spcPts val="2925"/>
              </a:lnSpc>
              <a:tabLst/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sed on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historical data.Excel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Functions:LINEST(),FORECAST.LINEAR()</a:t>
            </a:r>
            <a:endParaRPr lang="Arial" altLang="Arial" sz="2400" dirty="0"/>
          </a:p>
          <a:p>
            <a:pPr marL="12700" algn="l" rtl="0" eaLnBrk="0">
              <a:lnSpc>
                <a:spcPct val="106000"/>
              </a:lnSpc>
              <a:spcBef>
                <a:spcPts val="2"/>
              </a:spcBef>
              <a:tabLst/>
            </a:pP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8.Scenario Analysis What-If 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Scenarios:M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odel</a:t>
            </a: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scenarios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understand</a:t>
            </a:r>
            <a:r>
              <a:rPr sz="24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potential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impacts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policy</a:t>
            </a:r>
            <a:r>
              <a:rPr sz="24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changes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4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tendance.</a:t>
            </a:r>
            <a:endParaRPr lang="Arial" altLang="Arial" sz="2400" dirty="0"/>
          </a:p>
          <a:p>
            <a:pPr marL="107950" algn="l" rtl="0" eaLnBrk="0">
              <a:lnSpc>
                <a:spcPct val="82000"/>
              </a:lnSpc>
              <a:spcBef>
                <a:spcPts val="228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Functions:“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TABLE”,”GOAL SEEK”</a:t>
            </a:r>
            <a:endParaRPr lang="Arial" altLang="Arial" sz="2400" dirty="0"/>
          </a:p>
          <a:p>
            <a:pPr marL="12700" algn="l" rtl="0" eaLnBrk="0">
              <a:lnSpc>
                <a:spcPct val="75000"/>
              </a:lnSpc>
              <a:spcBef>
                <a:spcPts val="606"/>
              </a:spcBef>
              <a:tabLst/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   Implementation:</a:t>
            </a:r>
            <a:endParaRPr lang="Arial" altLang="Arial" sz="2400" dirty="0"/>
          </a:p>
          <a:p>
            <a:pPr marL="387350" indent="-374650" algn="l" rtl="0" eaLnBrk="0">
              <a:lnSpc>
                <a:spcPct val="100000"/>
              </a:lnSpc>
              <a:spcBef>
                <a:spcPts val="41"/>
              </a:spcBef>
              <a:tabLst/>
            </a:pP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1.Create a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 Table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:Organize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24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4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columns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4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Date,Time</a:t>
            </a:r>
            <a:r>
              <a:rPr sz="2400" kern="0" spc="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In,Time</a:t>
            </a:r>
            <a:r>
              <a:rPr sz="24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Out,        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400" kern="0" spc="6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ID,etc.</a:t>
            </a:r>
            <a:endParaRPr lang="Arial" altLang="Arial" sz="2400" dirty="0"/>
          </a:p>
          <a:p>
            <a:pPr marL="12700" algn="l" rtl="0" eaLnBrk="0">
              <a:lnSpc>
                <a:spcPts val="2950"/>
              </a:lnSpc>
              <a:tabLst/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2.Use Pivot Tables:</a:t>
            </a:r>
            <a:r>
              <a:rPr sz="2400" b="1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Summarize attendance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 employee o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department.</a:t>
            </a:r>
            <a:endParaRPr lang="Arial" altLang="Arial" sz="2400" dirty="0"/>
          </a:p>
          <a:p>
            <a:pPr marL="12700" algn="l" rtl="0" eaLnBrk="0">
              <a:lnSpc>
                <a:spcPts val="2925"/>
              </a:lnSpc>
              <a:tabLst/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3.Visualize</a:t>
            </a:r>
            <a:r>
              <a:rPr sz="24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Data: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 charts to visualize trends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patterns.</a:t>
            </a:r>
            <a:endParaRPr lang="Arial" altLang="Arial" sz="2400" dirty="0"/>
          </a:p>
          <a:p>
            <a:pPr marL="12700" algn="l" rtl="0" eaLnBrk="0">
              <a:lnSpc>
                <a:spcPts val="2961"/>
              </a:lnSpc>
              <a:tabLst/>
            </a:pP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4.Apply Formulas:</a:t>
            </a:r>
            <a:r>
              <a:rPr sz="2400" b="1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Calculate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</a:t>
            </a:r>
            <a:r>
              <a:rPr sz="24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worked,absenteeism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rates,and</a:t>
            </a:r>
            <a:r>
              <a:rPr sz="24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any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nomalies.</a:t>
            </a:r>
            <a:endParaRPr lang="Arial" altLang="Arial" sz="2400" dirty="0"/>
          </a:p>
          <a:p>
            <a:pPr marL="393700" indent="-381000" algn="l" rtl="0" eaLnBrk="0">
              <a:lnSpc>
                <a:spcPct val="100000"/>
              </a:lnSpc>
              <a:spcBef>
                <a:spcPts val="53"/>
              </a:spcBef>
              <a:tabLst/>
            </a:pP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5.Analyze and Interpret: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descriptive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statistics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derive</a:t>
            </a:r>
            <a:r>
              <a:rPr sz="24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  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24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recommendations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400" dirty="0"/>
          </a:p>
          <a:p>
            <a:pPr marL="12700" algn="l" rtl="0" eaLnBrk="0">
              <a:lnSpc>
                <a:spcPts val="2912"/>
              </a:lnSpc>
              <a:tabLst/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modeling techniques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enable you to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 a comprehensive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2400" dirty="0"/>
          </a:p>
          <a:p>
            <a:pPr marL="12700" algn="l" rtl="0" eaLnBrk="0">
              <a:lnSpc>
                <a:spcPct val="97000"/>
              </a:lnSpc>
              <a:spcBef>
                <a:spcPts val="45"/>
              </a:spcBef>
              <a:tabLst/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data,leading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24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nagement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decisions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improved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operational      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efficienc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3681" y="330190"/>
            <a:ext cx="12826958" cy="7835949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14255678" y="5277417"/>
            <a:ext cx="608965" cy="543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95"/>
              </a:lnSpc>
              <a:tabLst/>
            </a:pPr>
            <a:r>
              <a:rPr sz="800" kern="0" spc="20" dirty="0">
                <a:solidFill>
                  <a:srgbClr val="70939E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endParaRPr lang="Times New Roman" altLang="Times New Roman" sz="800" dirty="0"/>
          </a:p>
          <a:p>
            <a:pPr marL="12700" algn="l" rtl="0" eaLnBrk="0">
              <a:lnSpc>
                <a:spcPts val="1149"/>
              </a:lnSpc>
              <a:tabLst/>
            </a:pPr>
            <a:r>
              <a:rPr sz="800" kern="0" spc="-10" dirty="0">
                <a:solidFill>
                  <a:srgbClr val="70939E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LOW</a:t>
            </a:r>
            <a:endParaRPr lang="Times New Roman" altLang="Times New Roman" sz="800" dirty="0"/>
          </a:p>
          <a:p>
            <a:pPr marL="12700" algn="l" rtl="0" eaLnBrk="0">
              <a:lnSpc>
                <a:spcPct val="84000"/>
              </a:lnSpc>
              <a:spcBef>
                <a:spcPts val="585"/>
              </a:spcBef>
              <a:tabLst/>
            </a:pPr>
            <a:r>
              <a:rPr sz="800" kern="0" spc="10" dirty="0">
                <a:solidFill>
                  <a:srgbClr val="70939E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</a:t>
            </a:r>
            <a:endParaRPr lang="Arial" altLang="Arial" sz="800" dirty="0"/>
          </a:p>
          <a:p>
            <a:pPr marL="12700" algn="l" rtl="0" eaLnBrk="0">
              <a:lnSpc>
                <a:spcPct val="81000"/>
              </a:lnSpc>
              <a:spcBef>
                <a:spcPts val="161"/>
              </a:spcBef>
              <a:tabLst/>
            </a:pPr>
            <a:r>
              <a:rPr sz="800" kern="0" spc="20" dirty="0">
                <a:solidFill>
                  <a:srgbClr val="70939E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VERY HICH</a:t>
            </a:r>
            <a:endParaRPr lang="Times New Roman" altLang="Times New Roman" sz="800" dirty="0"/>
          </a:p>
        </p:txBody>
      </p:sp>
      <p:sp>
        <p:nvSpPr>
          <p:cNvPr id="148" name="textbox 148"/>
          <p:cNvSpPr/>
          <p:nvPr/>
        </p:nvSpPr>
        <p:spPr>
          <a:xfrm>
            <a:off x="15094002" y="8687267"/>
            <a:ext cx="160654" cy="169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3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1200" kern="0" spc="-40" dirty="0">
                <a:solidFill>
                  <a:srgbClr val="0099DB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12</a:t>
            </a:r>
            <a:endParaRPr lang="SimSun" altLang="SimSu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1073200" y="1923145"/>
            <a:ext cx="10156190" cy="5370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405"/>
              </a:lnSpc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attendance analysis reveals critical</a:t>
            </a:r>
            <a:r>
              <a:rPr sz="26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 employee</a:t>
            </a:r>
            <a:endParaRPr lang="Arial" altLang="Arial" sz="2600" dirty="0"/>
          </a:p>
          <a:p>
            <a:pPr marL="12700" algn="l" rtl="0" eaLnBrk="0">
              <a:lnSpc>
                <a:spcPct val="102000"/>
              </a:lnSpc>
              <a:spcBef>
                <a:spcPts val="79"/>
              </a:spcBef>
              <a:tabLst/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behaviors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highlighting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trends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anomalies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areas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examining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times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absenteeism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rates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punctuality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26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</a:t>
            </a:r>
            <a:r>
              <a:rPr sz="26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factors</a:t>
            </a:r>
            <a:r>
              <a:rPr sz="26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impacting</a:t>
            </a:r>
            <a:endParaRPr lang="Arial" altLang="Arial" sz="2600" dirty="0"/>
          </a:p>
          <a:p>
            <a:pPr marL="12700" algn="l" rtl="0" eaLnBrk="0">
              <a:lnSpc>
                <a:spcPct val="102000"/>
              </a:lnSpc>
              <a:spcBef>
                <a:spcPts val="11"/>
              </a:spcBef>
              <a:tabLst/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targeted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strategies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address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issues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findings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include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identifying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peak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absenteeism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periods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correlating</a:t>
            </a:r>
            <a:endParaRPr lang="Arial" altLang="Arial" sz="2600" dirty="0"/>
          </a:p>
          <a:p>
            <a:pPr marL="12700" algn="l" rtl="0" eaLnBrk="0">
              <a:lnSpc>
                <a:spcPct val="102000"/>
              </a:lnSpc>
              <a:spcBef>
                <a:spcPts val="36"/>
              </a:spcBef>
              <a:tabLst/>
            </a:pP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 with departmental</a:t>
            </a:r>
            <a:r>
              <a:rPr sz="26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nce,and</a:t>
            </a:r>
            <a:r>
              <a:rPr sz="26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pinpointing frequent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late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arrivals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Implementing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recommendations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flexible</a:t>
            </a:r>
            <a:endParaRPr lang="Arial" altLang="Arial" sz="2600" dirty="0"/>
          </a:p>
          <a:p>
            <a:pPr marL="12700" algn="l" rtl="0" eaLnBrk="0">
              <a:lnSpc>
                <a:spcPct val="104000"/>
              </a:lnSpc>
              <a:spcBef>
                <a:spcPts val="60"/>
              </a:spcBef>
              <a:tabLst/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scheduling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improved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practices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enhanced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communication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policies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significantly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enhance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overall attendance rates and operational efficiency.This an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alysis     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provides a robust foundation for informed decision-making</a:t>
            </a:r>
            <a:r>
              <a:rPr sz="2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       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endParaRPr lang="Arial" altLang="Arial" sz="2600" dirty="0"/>
          </a:p>
        </p:txBody>
      </p:sp>
      <p:sp>
        <p:nvSpPr>
          <p:cNvPr id="154" name="textbox 154"/>
          <p:cNvSpPr/>
          <p:nvPr/>
        </p:nvSpPr>
        <p:spPr>
          <a:xfrm>
            <a:off x="1003300" y="597615"/>
            <a:ext cx="3994784" cy="8420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2000"/>
              </a:lnSpc>
              <a:spcBef>
                <a:spcPts val="1"/>
              </a:spcBef>
              <a:tabLst/>
            </a:pPr>
            <a:r>
              <a:rPr sz="6500" b="1" kern="0" spc="-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6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1028659" y="1274722"/>
            <a:ext cx="10815319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51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 TITLE</a:t>
            </a:r>
            <a:endParaRPr lang="Arial" altLang="Arial" sz="51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400" dirty="0"/>
          </a:p>
          <a:p>
            <a:pPr algn="l" rtl="0" eaLnBrk="0">
              <a:lnSpc>
                <a:spcPct val="13009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2000"/>
              </a:lnSpc>
              <a:tabLst/>
            </a:pPr>
            <a:r>
              <a:rPr sz="5800" b="1" kern="0" spc="-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 A</a:t>
            </a:r>
            <a:r>
              <a:rPr sz="5800" b="1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ttendance Analysis</a:t>
            </a:r>
            <a:endParaRPr lang="Arial" altLang="Arial" sz="5800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924060" y="4083070"/>
            <a:ext cx="3333780" cy="31729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2216160" y="4307759"/>
            <a:ext cx="541019" cy="219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67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1600" b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Q11V</a:t>
            </a:r>
            <a:endParaRPr lang="Times New Roman" altLang="Times New Roman" sz="16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19500" y="4000500"/>
            <a:ext cx="203200" cy="44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82099" y="0"/>
            <a:ext cx="6667562" cy="9144000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3422680" y="2071667"/>
            <a:ext cx="5569584" cy="49479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737"/>
              </a:lnSpc>
              <a:tabLst/>
            </a:pP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1.Problem</a:t>
            </a:r>
            <a:r>
              <a:rPr sz="3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endParaRPr lang="Arial" altLang="Arial" sz="3600" dirty="0"/>
          </a:p>
          <a:p>
            <a:pPr marL="12700" algn="l" rtl="0" eaLnBrk="0">
              <a:lnSpc>
                <a:spcPts val="5150"/>
              </a:lnSpc>
              <a:tabLst/>
            </a:pPr>
            <a:r>
              <a:rPr sz="36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36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Overview</a:t>
            </a:r>
            <a:endParaRPr lang="Arial" altLang="Arial" sz="3600" dirty="0"/>
          </a:p>
          <a:p>
            <a:pPr marL="12700" algn="l" rtl="0" eaLnBrk="0">
              <a:lnSpc>
                <a:spcPct val="76000"/>
              </a:lnSpc>
              <a:spcBef>
                <a:spcPts val="885"/>
              </a:spcBef>
              <a:tabLst/>
            </a:pPr>
            <a:r>
              <a:rPr sz="3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3.End</a:t>
            </a:r>
            <a:r>
              <a:rPr sz="36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endParaRPr lang="Arial" altLang="Arial" sz="3600" dirty="0"/>
          </a:p>
          <a:p>
            <a:pPr marL="12700" algn="l" rtl="0" eaLnBrk="0">
              <a:lnSpc>
                <a:spcPts val="4974"/>
              </a:lnSpc>
              <a:tabLst/>
            </a:pPr>
            <a:r>
              <a:rPr sz="36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3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3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3600" dirty="0"/>
          </a:p>
          <a:p>
            <a:pPr marL="12700" algn="l" rtl="0" eaLnBrk="0">
              <a:lnSpc>
                <a:spcPct val="95000"/>
              </a:lnSpc>
              <a:spcBef>
                <a:spcPts val="2"/>
              </a:spcBef>
              <a:tabLst/>
            </a:pP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Proposition</a:t>
            </a:r>
            <a:endParaRPr lang="Arial" altLang="Arial" sz="3600" dirty="0"/>
          </a:p>
          <a:p>
            <a:pPr marL="12700" algn="l" rtl="0" eaLnBrk="0">
              <a:lnSpc>
                <a:spcPct val="82000"/>
              </a:lnSpc>
              <a:spcBef>
                <a:spcPts val="859"/>
              </a:spcBef>
              <a:tabLst/>
            </a:pPr>
            <a:r>
              <a:rPr sz="3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3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endParaRPr lang="Arial" altLang="Arial" sz="3600" dirty="0"/>
          </a:p>
          <a:p>
            <a:pPr marL="12700" algn="l" rtl="0" eaLnBrk="0">
              <a:lnSpc>
                <a:spcPct val="82000"/>
              </a:lnSpc>
              <a:spcBef>
                <a:spcPts val="765"/>
              </a:spcBef>
              <a:tabLst/>
            </a:pPr>
            <a:r>
              <a:rPr sz="3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Modelling</a:t>
            </a:r>
            <a:r>
              <a:rPr sz="36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Approach</a:t>
            </a:r>
            <a:endParaRPr lang="Arial" altLang="Arial" sz="3600" dirty="0"/>
          </a:p>
          <a:p>
            <a:pPr marL="12700" algn="l" rtl="0" eaLnBrk="0">
              <a:lnSpc>
                <a:spcPct val="103000"/>
              </a:lnSpc>
              <a:spcBef>
                <a:spcPts val="15"/>
              </a:spcBef>
              <a:tabLst/>
            </a:pP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7.Results</a:t>
            </a:r>
            <a:r>
              <a:rPr sz="36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6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</a:t>
            </a: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ussion</a:t>
            </a:r>
            <a:r>
              <a:rPr sz="3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sz="3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36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679" y="5010180"/>
            <a:ext cx="2375001" cy="3968678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984280" y="757248"/>
            <a:ext cx="2685414" cy="7505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9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58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AGEND</a:t>
            </a:r>
            <a:endParaRPr lang="Arial" altLang="Arial" sz="5800" dirty="0"/>
          </a:p>
        </p:txBody>
      </p:sp>
      <p:sp>
        <p:nvSpPr>
          <p:cNvPr id="32" name="textbox 32"/>
          <p:cNvSpPr/>
          <p:nvPr/>
        </p:nvSpPr>
        <p:spPr>
          <a:xfrm>
            <a:off x="965260" y="1668544"/>
            <a:ext cx="552450" cy="828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928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65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6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566400" y="0"/>
            <a:ext cx="5683260" cy="913769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1130259" y="915987"/>
            <a:ext cx="8767444" cy="5906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  <a:tabLst/>
            </a:pPr>
            <a:endParaRPr lang="Arial" altLang="Arial" sz="100" dirty="0"/>
          </a:p>
          <a:p>
            <a:pPr marL="18415" algn="l" rtl="0" eaLnBrk="0">
              <a:lnSpc>
                <a:spcPct val="82000"/>
              </a:lnSpc>
              <a:tabLst/>
            </a:pPr>
            <a:r>
              <a:rPr sz="52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endParaRPr lang="Arial" altLang="Arial" sz="5200" dirty="0"/>
          </a:p>
          <a:p>
            <a:pPr marL="12700" algn="l" rtl="0" eaLnBrk="0">
              <a:lnSpc>
                <a:spcPct val="82000"/>
              </a:lnSpc>
              <a:spcBef>
                <a:spcPts val="1481"/>
              </a:spcBef>
              <a:tabLst/>
            </a:pPr>
            <a:r>
              <a:rPr sz="5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endParaRPr lang="Arial" altLang="Arial" sz="52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marL="812800" algn="l" rtl="0" eaLnBrk="0">
              <a:lnSpc>
                <a:spcPts val="4114"/>
              </a:lnSpc>
              <a:spcBef>
                <a:spcPts val="963"/>
              </a:spcBef>
              <a:tabLst/>
            </a:pP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 employees give the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 best</a:t>
            </a:r>
            <a:r>
              <a:rPr sz="32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 work,</a:t>
            </a:r>
            <a:endParaRPr lang="Arial" altLang="Arial" sz="3200" dirty="0"/>
          </a:p>
          <a:p>
            <a:pPr marL="812800" algn="l" rtl="0" eaLnBrk="0">
              <a:lnSpc>
                <a:spcPct val="100000"/>
              </a:lnSpc>
              <a:spcBef>
                <a:spcPts val="3"/>
              </a:spcBef>
              <a:tabLst/>
            </a:pP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3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</a:t>
            </a:r>
            <a:r>
              <a:rPr sz="3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3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organization</a:t>
            </a:r>
            <a:r>
              <a:rPr sz="3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flourish</a:t>
            </a:r>
            <a:r>
              <a:rPr sz="3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3200" dirty="0"/>
          </a:p>
          <a:p>
            <a:pPr marL="869950" indent="-57150" algn="l" rtl="0" eaLnBrk="0">
              <a:lnSpc>
                <a:spcPct val="98000"/>
              </a:lnSpc>
              <a:spcBef>
                <a:spcPts val="56"/>
              </a:spcBef>
              <a:tabLst/>
            </a:pP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Companies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therefore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3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 systems to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ensure that</a:t>
            </a:r>
            <a:endParaRPr lang="Arial" altLang="Arial" sz="3200" dirty="0"/>
          </a:p>
          <a:p>
            <a:pPr marL="812800" algn="l" rtl="0" eaLnBrk="0">
              <a:lnSpc>
                <a:spcPct val="102000"/>
              </a:lnSpc>
              <a:spcBef>
                <a:spcPts val="35"/>
              </a:spcBef>
              <a:tabLst/>
            </a:pP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32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maximize</a:t>
            </a: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32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potential</a:t>
            </a: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32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32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 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excellent</a:t>
            </a:r>
            <a:r>
              <a:rPr sz="3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</a:t>
            </a:r>
            <a:r>
              <a:rPr sz="3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3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monitor</a:t>
            </a:r>
            <a:r>
              <a:rPr sz="3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32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punctuality</a:t>
            </a:r>
            <a:r>
              <a:rPr sz="3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40" name="textbox 40"/>
          <p:cNvSpPr/>
          <p:nvPr/>
        </p:nvSpPr>
        <p:spPr>
          <a:xfrm>
            <a:off x="1530319" y="3201172"/>
            <a:ext cx="10024109" cy="5417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50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3000"/>
              </a:lnSpc>
              <a:tabLst/>
            </a:pP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●.The</a:t>
            </a:r>
            <a:r>
              <a:rPr sz="32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3200" kern="0" spc="4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3200" kern="0" spc="5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3200" kern="0" spc="4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aims</a:t>
            </a:r>
            <a:r>
              <a:rPr sz="3200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32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streamline  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 enhance the tracking of e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mployee</a:t>
            </a:r>
            <a:r>
              <a:rPr sz="32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32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student</a:t>
            </a:r>
            <a:endParaRPr lang="Arial" altLang="Arial" sz="3200" dirty="0"/>
          </a:p>
          <a:p>
            <a:pPr marL="12700" algn="l" rtl="0" eaLnBrk="0">
              <a:lnSpc>
                <a:spcPct val="98000"/>
              </a:lnSpc>
              <a:spcBef>
                <a:spcPts val="37"/>
              </a:spcBef>
              <a:tabLst/>
            </a:pP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through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advanced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32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analytics</a:t>
            </a:r>
            <a:r>
              <a:rPr sz="3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3200" dirty="0"/>
          </a:p>
          <a:p>
            <a:pPr marL="12700" algn="l" rtl="0" eaLnBrk="0">
              <a:lnSpc>
                <a:spcPct val="98000"/>
              </a:lnSpc>
              <a:spcBef>
                <a:spcPts val="103"/>
              </a:spcBef>
              <a:tabLst/>
            </a:pP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·By</a:t>
            </a:r>
            <a:r>
              <a:rPr sz="3200" kern="0" spc="7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leveraging</a:t>
            </a:r>
            <a:r>
              <a:rPr sz="3200" kern="0" spc="7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historical</a:t>
            </a:r>
            <a:r>
              <a:rPr sz="3200" kern="0" spc="6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data,the</a:t>
            </a:r>
            <a:r>
              <a:rPr sz="3200" kern="0" spc="7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3200" kern="0" spc="6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seeks</a:t>
            </a:r>
            <a:r>
              <a:rPr sz="3200" kern="0" spc="6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</a:t>
            </a:r>
            <a:r>
              <a:rPr sz="3200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patterns,trends,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200" kern="0" spc="6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anomalies</a:t>
            </a:r>
            <a:r>
              <a:rPr sz="3200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3200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   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records</a:t>
            </a:r>
            <a:r>
              <a:rPr sz="3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3200" dirty="0"/>
          </a:p>
          <a:p>
            <a:pPr marL="12700" algn="l" rtl="0" eaLnBrk="0">
              <a:lnSpc>
                <a:spcPct val="100000"/>
              </a:lnSpc>
              <a:spcBef>
                <a:spcPts val="18"/>
              </a:spcBef>
              <a:tabLst/>
            </a:pP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·The</a:t>
            </a:r>
            <a:r>
              <a:rPr sz="3200" kern="0" spc="7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3200" kern="0" spc="6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3200" kern="0" spc="8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rovide</a:t>
            </a:r>
            <a:r>
              <a:rPr sz="3200" kern="0" spc="7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actionable</a:t>
            </a:r>
            <a:r>
              <a:rPr sz="3200" kern="0" spc="8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</a:t>
            </a:r>
            <a:r>
              <a:rPr sz="3200" kern="0" spc="6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3200" dirty="0"/>
          </a:p>
          <a:p>
            <a:pPr marL="12700" algn="l" rtl="0" eaLnBrk="0">
              <a:lnSpc>
                <a:spcPct val="98000"/>
              </a:lnSpc>
              <a:spcBef>
                <a:spcPts val="41"/>
              </a:spcBef>
              <a:tabLst/>
            </a:pP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  punctuality,opti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mize</a:t>
            </a:r>
            <a:r>
              <a:rPr sz="3200" kern="0" spc="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scheduling,and  reduce     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absenteeism</a:t>
            </a:r>
            <a:r>
              <a:rPr sz="3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3200" dirty="0"/>
          </a:p>
          <a:p>
            <a:pPr marL="12700" algn="l" rtl="0" eaLnBrk="0">
              <a:lnSpc>
                <a:spcPct val="103000"/>
              </a:lnSpc>
              <a:spcBef>
                <a:spcPts val="49"/>
              </a:spcBef>
              <a:tabLst/>
            </a:pP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·Key</a:t>
            </a:r>
            <a:r>
              <a:rPr sz="3200" kern="0" spc="6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deliverables</a:t>
            </a:r>
            <a:r>
              <a:rPr sz="3200" kern="0" spc="7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lude</a:t>
            </a:r>
            <a:r>
              <a:rPr sz="3200" kern="0" spc="7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comprehensive</a:t>
            </a:r>
            <a:r>
              <a:rPr sz="3200" kern="0" spc="7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reports</a:t>
            </a:r>
            <a:r>
              <a:rPr sz="3200" kern="0" spc="6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visualizations</a:t>
            </a:r>
            <a:r>
              <a:rPr sz="32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3200" kern="0" spc="5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support</a:t>
            </a:r>
            <a:r>
              <a:rPr sz="3200" kern="0" spc="5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decision-making</a:t>
            </a:r>
            <a:r>
              <a:rPr sz="3200" kern="0" spc="6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ocesses.</a:t>
            </a:r>
            <a:endParaRPr lang="Arial" altLang="Arial" sz="3200" dirty="0"/>
          </a:p>
        </p:txBody>
      </p:sp>
      <p:sp>
        <p:nvSpPr>
          <p:cNvPr id="42" name="textbox 42"/>
          <p:cNvSpPr/>
          <p:nvPr/>
        </p:nvSpPr>
        <p:spPr>
          <a:xfrm>
            <a:off x="1028659" y="1277937"/>
            <a:ext cx="6661784" cy="6515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5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5000" b="1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OVERV</a:t>
            </a:r>
            <a:r>
              <a:rPr sz="5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IEW</a:t>
            </a:r>
            <a:endParaRPr lang="Arial" altLang="Arial" sz="5000" dirty="0"/>
          </a:p>
        </p:txBody>
      </p:sp>
      <p:sp>
        <p:nvSpPr>
          <p:cNvPr id="44" name="textbox 44"/>
          <p:cNvSpPr/>
          <p:nvPr/>
        </p:nvSpPr>
        <p:spPr>
          <a:xfrm>
            <a:off x="15176580" y="8682634"/>
            <a:ext cx="99694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21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1200" kern="0" spc="-10" dirty="0">
                <a:solidFill>
                  <a:srgbClr val="0099DB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5</a:t>
            </a:r>
            <a:endParaRPr lang="SimHei" altLang="SimHei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1619239" y="2775610"/>
            <a:ext cx="8837930" cy="5756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marL="348615" indent="-304800" algn="l" rtl="0" eaLnBrk="0">
              <a:lnSpc>
                <a:spcPct val="103000"/>
              </a:lnSpc>
              <a:tabLst/>
            </a:pP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·Human</a:t>
            </a:r>
            <a:r>
              <a:rPr sz="26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Resources(HR)Managers:They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  attendance   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to</a:t>
            </a:r>
            <a:r>
              <a:rPr sz="26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 schedules,address</a:t>
            </a:r>
            <a:endParaRPr lang="Arial" altLang="Arial" sz="2600" dirty="0"/>
          </a:p>
          <a:p>
            <a:pPr marL="348615" algn="l" rtl="0" eaLnBrk="0">
              <a:lnSpc>
                <a:spcPct val="103000"/>
              </a:lnSpc>
              <a:spcBef>
                <a:spcPts val="38"/>
              </a:spcBef>
              <a:tabLst/>
            </a:pP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absenteeism,and</a:t>
            </a:r>
            <a:r>
              <a:rPr sz="26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ensure</a:t>
            </a:r>
            <a:r>
              <a:rPr sz="26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compliance</a:t>
            </a:r>
            <a:r>
              <a:rPr sz="26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6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company         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policies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marL="361950" algn="l" rtl="0" eaLnBrk="0">
              <a:lnSpc>
                <a:spcPts val="3260"/>
              </a:lnSpc>
              <a:tabLst/>
            </a:pP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</a:t>
            </a:r>
            <a:r>
              <a:rPr sz="26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Heads and Supervisors:T</a:t>
            </a:r>
            <a:r>
              <a:rPr sz="26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hey</a:t>
            </a:r>
            <a:r>
              <a:rPr sz="2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leverage</a:t>
            </a:r>
            <a:endParaRPr lang="Arial" altLang="Arial" sz="2600" dirty="0"/>
          </a:p>
          <a:p>
            <a:pPr marL="348615" algn="l" rtl="0" eaLnBrk="0">
              <a:lnSpc>
                <a:spcPct val="102000"/>
              </a:lnSpc>
              <a:spcBef>
                <a:spcPts val="25"/>
              </a:spcBef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</a:t>
            </a:r>
            <a:r>
              <a:rPr sz="26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6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team</a:t>
            </a:r>
            <a:r>
              <a:rPr sz="26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scheduling,manage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workload</a:t>
            </a:r>
            <a:r>
              <a:rPr sz="2600" kern="0" spc="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distribution,and</a:t>
            </a:r>
            <a:r>
              <a:rPr sz="26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address</a:t>
            </a:r>
            <a:r>
              <a:rPr sz="2600" kern="0" spc="4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6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issues.</a:t>
            </a:r>
            <a:endParaRPr lang="Arial" altLang="Arial" sz="2600" dirty="0"/>
          </a:p>
          <a:p>
            <a:pPr marL="43815" algn="l" rtl="0" eaLnBrk="0">
              <a:lnSpc>
                <a:spcPts val="3185"/>
              </a:lnSpc>
              <a:tabLst/>
            </a:pP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3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:Th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ey</a:t>
            </a:r>
            <a:r>
              <a:rPr sz="26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may</a:t>
            </a:r>
            <a:r>
              <a:rPr sz="26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access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own</a:t>
            </a:r>
            <a:r>
              <a:rPr sz="26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endParaRPr lang="Arial" altLang="Arial" sz="2600" dirty="0"/>
          </a:p>
          <a:p>
            <a:pPr marL="348615" algn="l" rtl="0" eaLnBrk="0">
              <a:lnSpc>
                <a:spcPct val="102000"/>
              </a:lnSpc>
              <a:spcBef>
                <a:spcPts val="36"/>
              </a:spcBef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records</a:t>
            </a:r>
            <a:r>
              <a:rPr sz="2600" kern="0" spc="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6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personal</a:t>
            </a:r>
            <a:r>
              <a:rPr sz="26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tracking,under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standing</a:t>
            </a:r>
            <a:r>
              <a:rPr sz="2600" kern="0" spc="5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patterns,and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improving</a:t>
            </a:r>
            <a:r>
              <a:rPr sz="2600" kern="0" spc="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2600" kern="0" spc="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management.</a:t>
            </a:r>
            <a:endParaRPr lang="Arial" altLang="Arial" sz="2600" dirty="0"/>
          </a:p>
          <a:p>
            <a:pPr marL="348615" indent="-335915" algn="l" rtl="0" eaLnBrk="0">
              <a:lnSpc>
                <a:spcPct val="101000"/>
              </a:lnSpc>
              <a:spcBef>
                <a:spcPts val="48"/>
              </a:spcBef>
              <a:tabLst/>
            </a:pPr>
            <a:r>
              <a:rPr sz="26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●</a:t>
            </a:r>
            <a:r>
              <a:rPr sz="2600" kern="0" spc="-2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Executives and</a:t>
            </a:r>
            <a:r>
              <a:rPr sz="26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26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Makers</a:t>
            </a:r>
            <a:r>
              <a:rPr sz="26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:They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 aggregated      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to</a:t>
            </a:r>
            <a:r>
              <a:rPr sz="26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trategic</a:t>
            </a:r>
            <a:r>
              <a:rPr sz="26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decisions</a:t>
            </a:r>
            <a:r>
              <a:rPr sz="26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</a:t>
            </a:r>
            <a:endParaRPr lang="Arial" altLang="Arial" sz="2600" dirty="0"/>
          </a:p>
          <a:p>
            <a:pPr marL="348615" algn="l" rtl="0" eaLnBrk="0">
              <a:lnSpc>
                <a:spcPct val="106000"/>
              </a:lnSpc>
              <a:spcBef>
                <a:spcPts val="10"/>
              </a:spcBef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workforce</a:t>
            </a:r>
            <a:r>
              <a:rPr sz="2600" kern="0" spc="6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agement,resource</a:t>
            </a:r>
            <a:r>
              <a:rPr sz="2600" kern="0" spc="6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allocation,and</a:t>
            </a:r>
            <a:r>
              <a:rPr sz="2600" kern="0" spc="6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overall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organizational</a:t>
            </a:r>
            <a:r>
              <a:rPr sz="2600" kern="0" spc="6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effective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ness.</a:t>
            </a:r>
            <a:endParaRPr lang="Arial" altLang="Arial" sz="2600" dirty="0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268240" y="0"/>
            <a:ext cx="3981420" cy="9144000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1066860" y="1320348"/>
            <a:ext cx="6498590" cy="497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52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2000"/>
              </a:lnSpc>
              <a:tabLst/>
            </a:pPr>
            <a:r>
              <a:rPr sz="38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WHO ARE THE</a:t>
            </a:r>
            <a:r>
              <a:rPr sz="38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</a:t>
            </a:r>
            <a:r>
              <a:rPr sz="3800" b="1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USERS?</a:t>
            </a:r>
            <a:endParaRPr lang="Arial" altLang="Arial" sz="3800" dirty="0"/>
          </a:p>
        </p:txBody>
      </p:sp>
      <p:sp>
        <p:nvSpPr>
          <p:cNvPr id="52" name="textbox 52"/>
          <p:cNvSpPr/>
          <p:nvPr/>
        </p:nvSpPr>
        <p:spPr>
          <a:xfrm>
            <a:off x="1619239" y="4460666"/>
            <a:ext cx="248284" cy="35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597"/>
              </a:lnSpc>
              <a:tabLst/>
            </a:pPr>
            <a:r>
              <a:rPr sz="19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●</a:t>
            </a:r>
            <a:endParaRPr lang="SimSun" altLang="SimSun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274580" y="0"/>
            <a:ext cx="3975080" cy="9144000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4070319" y="3453485"/>
            <a:ext cx="7757794" cy="3801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lang="Arial" altLang="Arial" sz="100" dirty="0"/>
          </a:p>
          <a:p>
            <a:pPr marL="342265" indent="-329565" algn="l" rtl="0" eaLnBrk="0">
              <a:lnSpc>
                <a:spcPct val="105000"/>
              </a:lnSpc>
              <a:spcBef>
                <a:spcPts val="1"/>
              </a:spcBef>
              <a:tabLst/>
            </a:pP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3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Conditional</a:t>
            </a:r>
            <a:r>
              <a:rPr sz="26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Formatting: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 for</a:t>
            </a:r>
            <a:r>
              <a:rPr sz="2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</a:t>
            </a:r>
            <a:r>
              <a:rPr sz="26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hlighting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missing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marL="342265" indent="-329565" algn="l" rtl="0" eaLnBrk="0">
              <a:lnSpc>
                <a:spcPct val="104000"/>
              </a:lnSpc>
              <a:spcBef>
                <a:spcPts val="49"/>
              </a:spcBef>
              <a:tabLst/>
            </a:pP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3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Filter: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 for removing or filtering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 the   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6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missing value</a:t>
            </a:r>
            <a:r>
              <a:rPr sz="26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s._</a:t>
            </a:r>
            <a:endParaRPr lang="Arial" altLang="Arial" sz="2600" dirty="0"/>
          </a:p>
          <a:p>
            <a:pPr marL="12700" algn="l" rtl="0" eaLnBrk="0">
              <a:lnSpc>
                <a:spcPts val="3250"/>
              </a:lnSpc>
              <a:tabLst/>
            </a:pP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3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Formula: 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 for to cal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culate the attendance</a:t>
            </a:r>
            <a:endParaRPr lang="Arial" altLang="Arial" sz="2600" dirty="0"/>
          </a:p>
          <a:p>
            <a:pPr marL="342265" algn="l" rtl="0" eaLnBrk="0">
              <a:lnSpc>
                <a:spcPct val="91000"/>
              </a:lnSpc>
              <a:spcBef>
                <a:spcPts val="24"/>
              </a:spcBef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levels of the employee.</a:t>
            </a:r>
            <a:endParaRPr lang="Arial" altLang="Arial" sz="2600" dirty="0"/>
          </a:p>
          <a:p>
            <a:pPr marL="12700" algn="l" rtl="0" eaLnBrk="0">
              <a:lnSpc>
                <a:spcPts val="3180"/>
              </a:lnSpc>
              <a:tabLst/>
            </a:pP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3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Pivot: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 for su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mmary of the data</a:t>
            </a:r>
            <a:endParaRPr lang="Arial" altLang="Arial" sz="2600" dirty="0"/>
          </a:p>
          <a:p>
            <a:pPr marL="342265" indent="-329565" algn="l" rtl="0" eaLnBrk="0">
              <a:lnSpc>
                <a:spcPct val="116000"/>
              </a:lnSpc>
              <a:spcBef>
                <a:spcPts val="80"/>
              </a:spcBef>
              <a:tabLst/>
            </a:pP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3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Graph:</a:t>
            </a:r>
            <a:r>
              <a:rPr sz="2600" b="1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 a visual element that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represents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data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worksheet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6959" y="1987539"/>
            <a:ext cx="3473418" cy="4298960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774740" y="1342463"/>
            <a:ext cx="12719684" cy="5848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224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2000"/>
              </a:lnSpc>
              <a:tabLst/>
            </a:pPr>
            <a:r>
              <a:rPr sz="45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 SOLUTION AND ITS VA</a:t>
            </a:r>
            <a:r>
              <a:rPr sz="45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LUE</a:t>
            </a:r>
            <a:r>
              <a:rPr sz="45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5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PROPOSITION</a:t>
            </a:r>
            <a:endParaRPr lang="Arial" altLang="Arial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64" name="textbox 64"/>
          <p:cNvSpPr/>
          <p:nvPr/>
        </p:nvSpPr>
        <p:spPr>
          <a:xfrm>
            <a:off x="1022319" y="630220"/>
            <a:ext cx="9989819" cy="5170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6500" b="1" kern="0" spc="-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6500" b="1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500" b="1" kern="0" spc="-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endParaRPr lang="Arial" altLang="Arial" sz="65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marL="184150" algn="l" rtl="0" eaLnBrk="0">
              <a:lnSpc>
                <a:spcPts val="3393"/>
              </a:lnSpc>
              <a:spcBef>
                <a:spcPts val="789"/>
              </a:spcBef>
              <a:tabLst/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dataset used for thi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 analysis includes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records with</a:t>
            </a:r>
            <a:endParaRPr lang="Arial" altLang="Arial" sz="2600" dirty="0"/>
          </a:p>
          <a:p>
            <a:pPr marL="184150" algn="l" rtl="0" eaLnBrk="0">
              <a:lnSpc>
                <a:spcPts val="3174"/>
              </a:lnSpc>
              <a:tabLst/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attributes</a:t>
            </a:r>
            <a:r>
              <a:rPr sz="26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26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2600" dirty="0"/>
          </a:p>
          <a:p>
            <a:pPr marL="545465" algn="l" rtl="0" eaLnBrk="0">
              <a:lnSpc>
                <a:spcPct val="101000"/>
              </a:lnSpc>
              <a:spcBef>
                <a:spcPts val="1"/>
              </a:spcBef>
              <a:tabLst/>
            </a:pP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 dataset</a:t>
            </a:r>
            <a:r>
              <a:rPr sz="2600" b="1" kern="0" spc="-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-It</a:t>
            </a:r>
            <a:r>
              <a:rPr sz="26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26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downloaded</a:t>
            </a:r>
            <a:r>
              <a:rPr sz="2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6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Kaggle.There</a:t>
            </a:r>
            <a:r>
              <a:rPr sz="2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26 features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 that dataset but in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those we</a:t>
            </a:r>
            <a:r>
              <a:rPr sz="2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selected</a:t>
            </a:r>
            <a:r>
              <a:rPr sz="2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2600" dirty="0"/>
          </a:p>
          <a:p>
            <a:pPr marL="545465" algn="l" rtl="0" eaLnBrk="0">
              <a:lnSpc>
                <a:spcPts val="3250"/>
              </a:lnSpc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 there are,</a:t>
            </a:r>
            <a:endParaRPr lang="Arial" altLang="Arial" sz="2600" dirty="0"/>
          </a:p>
          <a:p>
            <a:pPr marL="406400" algn="l" rtl="0" eaLnBrk="0">
              <a:lnSpc>
                <a:spcPts val="3570"/>
              </a:lnSpc>
              <a:tabLst>
                <a:tab pos="532765" algn="l"/>
              </a:tabLst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6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 ID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(Nume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rical value)</a:t>
            </a:r>
            <a:endParaRPr lang="Arial" altLang="Arial" sz="26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marL="545465" algn="l" rtl="0" eaLnBrk="0">
              <a:lnSpc>
                <a:spcPct val="83000"/>
              </a:lnSpc>
              <a:spcBef>
                <a:spcPts val="787"/>
              </a:spcBef>
              <a:tabLst/>
            </a:pPr>
            <a:r>
              <a:rPr sz="2600" b="1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 type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Text)</a:t>
            </a:r>
            <a:endParaRPr lang="Arial" altLang="Arial" sz="2600" dirty="0"/>
          </a:p>
          <a:p>
            <a:pPr marL="391795" algn="l" rtl="0" eaLnBrk="0">
              <a:lnSpc>
                <a:spcPct val="81000"/>
              </a:lnSpc>
              <a:spcBef>
                <a:spcPts val="646"/>
              </a:spcBef>
              <a:tabLst>
                <a:tab pos="545465" algn="l"/>
              </a:tabLst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4000" b="1" kern="0" spc="-70" baseline="39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b="1" kern="0" spc="-70" baseline="39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</a:t>
            </a:r>
            <a:r>
              <a:rPr sz="4000" b="1" kern="0" spc="-80" baseline="39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</a:t>
            </a:r>
            <a:r>
              <a:rPr sz="2600" b="1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-80" baseline="39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(Text)</a:t>
            </a:r>
            <a:endParaRPr lang="Arial" altLang="Arial" sz="4000" baseline="3906" dirty="0"/>
          </a:p>
        </p:txBody>
      </p:sp>
      <p:sp>
        <p:nvSpPr>
          <p:cNvPr id="66" name="textbox 66"/>
          <p:cNvSpPr/>
          <p:nvPr/>
        </p:nvSpPr>
        <p:spPr>
          <a:xfrm>
            <a:off x="1193820" y="5438145"/>
            <a:ext cx="233679" cy="361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647"/>
              </a:lnSpc>
              <a:tabLst/>
            </a:pPr>
            <a:r>
              <a:rPr sz="17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endParaRPr lang="SimSun" altLang="SimSun" sz="1700" dirty="0"/>
          </a:p>
        </p:txBody>
      </p:sp>
      <p:sp>
        <p:nvSpPr>
          <p:cNvPr id="68" name="textbox 68"/>
          <p:cNvSpPr/>
          <p:nvPr/>
        </p:nvSpPr>
        <p:spPr>
          <a:xfrm>
            <a:off x="1193820" y="5038095"/>
            <a:ext cx="233679" cy="361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647"/>
              </a:lnSpc>
              <a:tabLst/>
            </a:pPr>
            <a:r>
              <a:rPr sz="17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endParaRPr lang="SimSun" altLang="SimSun" sz="1700" dirty="0"/>
          </a:p>
        </p:txBody>
      </p:sp>
      <p:sp>
        <p:nvSpPr>
          <p:cNvPr id="70" name="textbox 70"/>
          <p:cNvSpPr/>
          <p:nvPr/>
        </p:nvSpPr>
        <p:spPr>
          <a:xfrm>
            <a:off x="1193820" y="4229132"/>
            <a:ext cx="233679" cy="358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617"/>
              </a:lnSpc>
              <a:tabLst/>
            </a:pPr>
            <a:r>
              <a:rPr sz="17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endParaRPr lang="SimSun" altLang="SimSun" sz="1700" dirty="0"/>
          </a:p>
        </p:txBody>
      </p:sp>
      <p:sp>
        <p:nvSpPr>
          <p:cNvPr id="72" name="textbox 72"/>
          <p:cNvSpPr/>
          <p:nvPr/>
        </p:nvSpPr>
        <p:spPr>
          <a:xfrm>
            <a:off x="1193820" y="3839897"/>
            <a:ext cx="247650" cy="358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617"/>
              </a:lnSpc>
              <a:tabLst/>
            </a:pPr>
            <a:r>
              <a:rPr sz="1900" kern="0" spc="-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●</a:t>
            </a:r>
            <a:endParaRPr lang="SimSun" altLang="SimSun" sz="1900" dirty="0"/>
          </a:p>
        </p:txBody>
      </p:sp>
      <p:sp>
        <p:nvSpPr>
          <p:cNvPr id="74" name="textbox 74"/>
          <p:cNvSpPr/>
          <p:nvPr/>
        </p:nvSpPr>
        <p:spPr>
          <a:xfrm>
            <a:off x="1193820" y="5377565"/>
            <a:ext cx="5466715" cy="133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5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3531"/>
              </a:lnSpc>
              <a:spcBef>
                <a:spcPts val="1"/>
              </a:spcBef>
              <a:tabLst/>
            </a:pPr>
            <a:r>
              <a:rPr sz="4000" kern="0" spc="-60" baseline="-9466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</a:t>
            </a:r>
            <a:r>
              <a:rPr sz="4000" b="1" kern="0" spc="-60" baseline="-94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600" b="1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4000" kern="0" spc="-70" baseline="-94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erical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-70" baseline="-94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value)</a:t>
            </a:r>
            <a:endParaRPr lang="Arial" altLang="Arial" sz="4000" baseline="-9466" dirty="0"/>
          </a:p>
          <a:p>
            <a:pPr marL="12700" algn="l" rtl="0" eaLnBrk="0">
              <a:lnSpc>
                <a:spcPts val="3640"/>
              </a:lnSpc>
              <a:tabLst/>
            </a:pP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 </a:t>
            </a:r>
            <a:r>
              <a:rPr sz="26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 status(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Numerical value)</a:t>
            </a:r>
            <a:endParaRPr lang="Arial" altLang="Arial" sz="2600" dirty="0"/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81659" y="5390265"/>
            <a:ext cx="313472" cy="739153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4408486" y="5943317"/>
            <a:ext cx="188595" cy="274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1964"/>
              </a:lnSpc>
              <a:tabLst/>
            </a:pPr>
            <a:r>
              <a:rPr sz="25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endParaRPr lang="Arial" altLang="Arial" sz="2500" dirty="0"/>
          </a:p>
        </p:txBody>
      </p:sp>
      <p:sp>
        <p:nvSpPr>
          <p:cNvPr id="80" name="textbox 80"/>
          <p:cNvSpPr/>
          <p:nvPr/>
        </p:nvSpPr>
        <p:spPr>
          <a:xfrm>
            <a:off x="4555745" y="5480225"/>
            <a:ext cx="78739" cy="325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10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8000"/>
              </a:lnSpc>
              <a:tabLst/>
            </a:pP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2000" dirty="0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149237" y="5555112"/>
            <a:ext cx="445255" cy="680914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3845344" y="5939698"/>
            <a:ext cx="200025" cy="280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348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0000"/>
              </a:lnSpc>
              <a:tabLst/>
            </a:pPr>
            <a:r>
              <a:rPr sz="24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2400" dirty="0"/>
          </a:p>
        </p:txBody>
      </p:sp>
      <p:sp>
        <p:nvSpPr>
          <p:cNvPr id="86" name="textbox 86"/>
          <p:cNvSpPr/>
          <p:nvPr/>
        </p:nvSpPr>
        <p:spPr>
          <a:xfrm>
            <a:off x="3952356" y="5542412"/>
            <a:ext cx="200660" cy="281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15"/>
              </a:lnSpc>
              <a:tabLst/>
            </a:pP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2600" dirty="0"/>
          </a:p>
        </p:txBody>
      </p:sp>
      <p:sp>
        <p:nvSpPr>
          <p:cNvPr id="88" name="textbox 88"/>
          <p:cNvSpPr/>
          <p:nvPr/>
        </p:nvSpPr>
        <p:spPr>
          <a:xfrm>
            <a:off x="3667399" y="5939698"/>
            <a:ext cx="191135" cy="273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1000"/>
              </a:lnSpc>
              <a:tabLst/>
            </a:pPr>
            <a:r>
              <a:rPr sz="23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2300" dirty="0"/>
          </a:p>
        </p:txBody>
      </p:sp>
      <p:sp>
        <p:nvSpPr>
          <p:cNvPr id="90" name="textbox 90"/>
          <p:cNvSpPr/>
          <p:nvPr/>
        </p:nvSpPr>
        <p:spPr>
          <a:xfrm>
            <a:off x="3762205" y="5480225"/>
            <a:ext cx="203200" cy="340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0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3000"/>
              </a:lnSpc>
              <a:tabLst/>
            </a:pP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endParaRPr lang="Arial" altLang="Arial" sz="2500" dirty="0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590697" y="5698900"/>
            <a:ext cx="124280" cy="434138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2820624" y="5877511"/>
            <a:ext cx="663575" cy="340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43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2500" b="1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5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b="1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</a:t>
            </a:r>
            <a:endParaRPr lang="Arial" altLang="Arial" sz="2500" dirty="0"/>
          </a:p>
        </p:txBody>
      </p:sp>
      <p:sp>
        <p:nvSpPr>
          <p:cNvPr id="96" name="textbox 96"/>
          <p:cNvSpPr/>
          <p:nvPr/>
        </p:nvSpPr>
        <p:spPr>
          <a:xfrm>
            <a:off x="2917354" y="5480225"/>
            <a:ext cx="730250" cy="344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Male</a:t>
            </a:r>
            <a:endParaRPr lang="Arial" altLang="Arial" sz="2600" dirty="0"/>
          </a:p>
        </p:txBody>
      </p:sp>
      <p:pic>
        <p:nvPicPr>
          <p:cNvPr id="98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777671" y="5390265"/>
            <a:ext cx="160764" cy="742773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2471790" y="5943317"/>
            <a:ext cx="194310" cy="277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1983"/>
              </a:lnSpc>
              <a:tabLst/>
            </a:pPr>
            <a:r>
              <a:rPr sz="2600" b="1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2600" dirty="0"/>
          </a:p>
        </p:txBody>
      </p:sp>
      <p:sp>
        <p:nvSpPr>
          <p:cNvPr id="102" name="textbox 102"/>
          <p:cNvSpPr/>
          <p:nvPr/>
        </p:nvSpPr>
        <p:spPr>
          <a:xfrm>
            <a:off x="2599419" y="5542412"/>
            <a:ext cx="130175" cy="273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1000"/>
              </a:lnSpc>
              <a:tabLst/>
            </a:pPr>
            <a:r>
              <a:rPr sz="23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2300" dirty="0"/>
          </a:p>
        </p:txBody>
      </p:sp>
      <p:sp>
        <p:nvSpPr>
          <p:cNvPr id="104" name="textbox 104"/>
          <p:cNvSpPr/>
          <p:nvPr/>
        </p:nvSpPr>
        <p:spPr>
          <a:xfrm>
            <a:off x="2294765" y="5939698"/>
            <a:ext cx="20066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319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8000"/>
              </a:lnSpc>
              <a:tabLst/>
            </a:pPr>
            <a:r>
              <a:rPr sz="24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endParaRPr lang="Arial" altLang="Arial" sz="2400" dirty="0"/>
          </a:p>
        </p:txBody>
      </p:sp>
      <p:sp>
        <p:nvSpPr>
          <p:cNvPr id="106" name="textbox 106"/>
          <p:cNvSpPr/>
          <p:nvPr/>
        </p:nvSpPr>
        <p:spPr>
          <a:xfrm>
            <a:off x="2422394" y="5542412"/>
            <a:ext cx="189229" cy="2787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34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6000"/>
              </a:lnSpc>
              <a:tabLst/>
            </a:pPr>
            <a:r>
              <a:rPr sz="2500" b="1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2500" dirty="0"/>
          </a:p>
        </p:txBody>
      </p:sp>
      <p:sp>
        <p:nvSpPr>
          <p:cNvPr id="108" name="textbox 108"/>
          <p:cNvSpPr/>
          <p:nvPr/>
        </p:nvSpPr>
        <p:spPr>
          <a:xfrm>
            <a:off x="2219599" y="5877511"/>
            <a:ext cx="88900" cy="3225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339"/>
              </a:lnSpc>
              <a:tabLst/>
            </a:pPr>
            <a:r>
              <a:rPr sz="19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1900" dirty="0"/>
          </a:p>
        </p:txBody>
      </p:sp>
      <p:sp>
        <p:nvSpPr>
          <p:cNvPr id="110" name="textbox 110"/>
          <p:cNvSpPr/>
          <p:nvPr/>
        </p:nvSpPr>
        <p:spPr>
          <a:xfrm>
            <a:off x="2286841" y="5480225"/>
            <a:ext cx="203200" cy="340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434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3000"/>
              </a:lnSpc>
              <a:tabLst/>
            </a:pPr>
            <a:r>
              <a:rPr sz="2500" b="1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2500" dirty="0"/>
          </a:p>
        </p:txBody>
      </p:sp>
      <p:sp>
        <p:nvSpPr>
          <p:cNvPr id="112" name="textbox 112"/>
          <p:cNvSpPr/>
          <p:nvPr/>
        </p:nvSpPr>
        <p:spPr>
          <a:xfrm>
            <a:off x="2031222" y="5939698"/>
            <a:ext cx="191770" cy="279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88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2000"/>
              </a:lnSpc>
              <a:tabLst/>
            </a:pPr>
            <a:r>
              <a:rPr sz="23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lang="Arial" altLang="Arial" sz="2300" dirty="0"/>
          </a:p>
        </p:txBody>
      </p:sp>
      <p:sp>
        <p:nvSpPr>
          <p:cNvPr id="114" name="textbox 114"/>
          <p:cNvSpPr/>
          <p:nvPr/>
        </p:nvSpPr>
        <p:spPr>
          <a:xfrm>
            <a:off x="2106030" y="5542412"/>
            <a:ext cx="193675" cy="273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1000"/>
              </a:lnSpc>
              <a:tabLst/>
            </a:pPr>
            <a:r>
              <a:rPr sz="23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2300" dirty="0"/>
          </a:p>
        </p:txBody>
      </p:sp>
      <p:sp>
        <p:nvSpPr>
          <p:cNvPr id="116" name="textbox 116"/>
          <p:cNvSpPr/>
          <p:nvPr/>
        </p:nvSpPr>
        <p:spPr>
          <a:xfrm>
            <a:off x="1555678" y="5877511"/>
            <a:ext cx="480694" cy="340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2500" b="1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</a:t>
            </a:r>
            <a:endParaRPr lang="Arial" altLang="Arial" sz="2500" dirty="0"/>
          </a:p>
        </p:txBody>
      </p:sp>
      <p:sp>
        <p:nvSpPr>
          <p:cNvPr id="118" name="textbox 118"/>
          <p:cNvSpPr/>
          <p:nvPr/>
        </p:nvSpPr>
        <p:spPr>
          <a:xfrm>
            <a:off x="1683307" y="5476276"/>
            <a:ext cx="426084" cy="347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3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2600" b="1" kern="0" spc="-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endParaRPr lang="Arial" altLang="Arial" sz="2600" dirty="0"/>
          </a:p>
        </p:txBody>
      </p:sp>
      <p:sp>
        <p:nvSpPr>
          <p:cNvPr id="120" name="textbox 120"/>
          <p:cNvSpPr/>
          <p:nvPr/>
        </p:nvSpPr>
        <p:spPr>
          <a:xfrm>
            <a:off x="1193820" y="4265670"/>
            <a:ext cx="2185035" cy="721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479"/>
              </a:lnSpc>
              <a:tabLst/>
            </a:pPr>
            <a:r>
              <a:rPr sz="4000" kern="0" spc="-70" baseline="-46333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4000" b="1" kern="0" spc="-70" baseline="3440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r>
              <a:rPr sz="4000" kern="0" spc="-70" baseline="3440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(Text)</a:t>
            </a:r>
            <a:endParaRPr lang="Arial" altLang="Arial" sz="4000" baseline="34403" dirty="0"/>
          </a:p>
        </p:txBody>
      </p:sp>
      <p:sp>
        <p:nvSpPr>
          <p:cNvPr id="122" name="textbox 122"/>
          <p:cNvSpPr/>
          <p:nvPr/>
        </p:nvSpPr>
        <p:spPr>
          <a:xfrm>
            <a:off x="1193820" y="6609446"/>
            <a:ext cx="3222625" cy="4845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611"/>
              </a:lnSpc>
              <a:tabLst/>
            </a:pP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 </a:t>
            </a:r>
            <a:r>
              <a:rPr sz="24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Business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</a:t>
            </a:r>
            <a:r>
              <a:rPr sz="24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(Te</a:t>
            </a: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xt)</a:t>
            </a:r>
            <a:endParaRPr lang="Arial" altLang="Arial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6256000" cy="9144000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806439" y="1028079"/>
            <a:ext cx="11207750" cy="7845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8965"/>
              </a:lnSpc>
              <a:tabLst/>
            </a:pPr>
            <a:endParaRPr lang="Arial" altLang="Arial" sz="100" dirty="0"/>
          </a:p>
          <a:p>
            <a:pPr marL="203200" algn="l" rtl="0" eaLnBrk="0">
              <a:lnSpc>
                <a:spcPct val="82000"/>
              </a:lnSpc>
              <a:tabLst/>
            </a:pPr>
            <a:r>
              <a:rPr sz="52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"WOW"I</a:t>
            </a:r>
            <a:r>
              <a:rPr sz="52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 OUR</a:t>
            </a:r>
            <a:r>
              <a:rPr sz="52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2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endParaRPr lang="Arial" altLang="Arial" sz="52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1000"/>
              </a:lnSpc>
              <a:spcBef>
                <a:spcPts val="780"/>
              </a:spcBef>
              <a:tabLst/>
            </a:pP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Method:Power Query a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26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Dynamic</a:t>
            </a:r>
            <a:r>
              <a:rPr sz="26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Dashboards</a:t>
            </a:r>
            <a:endParaRPr lang="Arial" altLang="Arial" sz="2600" dirty="0"/>
          </a:p>
          <a:p>
            <a:pPr algn="l" rtl="0" eaLnBrk="0">
              <a:lnSpc>
                <a:spcPct val="12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marL="88900" algn="l" rtl="0" eaLnBrk="0">
              <a:lnSpc>
                <a:spcPct val="81000"/>
              </a:lnSpc>
              <a:spcBef>
                <a:spcPts val="789"/>
              </a:spcBef>
              <a:tabLst/>
            </a:pP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6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Import and Transformation with</a:t>
            </a:r>
            <a:r>
              <a:rPr sz="26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 Query:</a:t>
            </a:r>
            <a:endParaRPr lang="Arial" altLang="Arial" sz="2600" dirty="0"/>
          </a:p>
          <a:p>
            <a:pPr algn="l" rtl="0" eaLnBrk="0">
              <a:lnSpc>
                <a:spcPct val="18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109000"/>
              </a:lnSpc>
              <a:spcBef>
                <a:spcPts val="792"/>
              </a:spcBef>
              <a:tabLst/>
            </a:pP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Import</a:t>
            </a:r>
            <a:r>
              <a:rPr sz="26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Data: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 Query to connect to various data source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(e.g.,     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databases,CSV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files)and</a:t>
            </a:r>
            <a:r>
              <a:rPr sz="26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port</a:t>
            </a:r>
            <a:r>
              <a:rPr sz="26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attendance</a:t>
            </a:r>
            <a:r>
              <a:rPr sz="26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6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sz="26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Excel.</a:t>
            </a:r>
            <a:endParaRPr lang="Arial" altLang="Arial" sz="2600" dirty="0"/>
          </a:p>
          <a:p>
            <a:pPr algn="l" rtl="0" eaLnBrk="0">
              <a:lnSpc>
                <a:spcPct val="16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109000"/>
              </a:lnSpc>
              <a:spcBef>
                <a:spcPts val="784"/>
              </a:spcBef>
              <a:tabLst/>
            </a:pP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 </a:t>
            </a:r>
            <a:r>
              <a:rPr sz="2600" b="1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 Data:</a:t>
            </a:r>
            <a:r>
              <a:rPr sz="2600" b="1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Clean and transform the data directly within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Query.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6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includes f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iltering,merging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tables,and</a:t>
            </a:r>
            <a:r>
              <a:rPr sz="26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handling</a:t>
            </a:r>
            <a:r>
              <a:rPr sz="26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missing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values.</a:t>
            </a:r>
            <a:endParaRPr lang="Arial" altLang="Arial" sz="2600" dirty="0"/>
          </a:p>
          <a:p>
            <a:pPr algn="l" rtl="0" eaLnBrk="0">
              <a:lnSpc>
                <a:spcPct val="16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109000"/>
              </a:lnSpc>
              <a:spcBef>
                <a:spcPts val="783"/>
              </a:spcBef>
              <a:tabLst/>
            </a:pP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· </a:t>
            </a:r>
            <a:r>
              <a:rPr sz="2600" b="1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Automate Updates:</a:t>
            </a:r>
            <a:r>
              <a:rPr sz="2600" b="1" kern="0" spc="-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 Query to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refresh data automatically,        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ensuring that your analysis is always</a:t>
            </a:r>
            <a:r>
              <a:rPr sz="2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up-to-date.</a:t>
            </a:r>
            <a:endParaRPr lang="Arial" altLang="Arial" sz="2600" dirty="0"/>
          </a:p>
          <a:p>
            <a:pPr algn="l" rtl="0" eaLnBrk="0">
              <a:lnSpc>
                <a:spcPct val="176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105000"/>
              </a:lnSpc>
              <a:spcBef>
                <a:spcPts val="787"/>
              </a:spcBef>
              <a:tabLst/>
            </a:pPr>
            <a:r>
              <a:rPr sz="26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 to</a:t>
            </a:r>
            <a:r>
              <a:rPr sz="26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:Go</a:t>
            </a:r>
            <a:r>
              <a:rPr sz="26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5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Data&gt;Get</a:t>
            </a:r>
            <a:r>
              <a:rPr sz="2600" kern="0" spc="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&amp;Transform</a:t>
            </a:r>
            <a:r>
              <a:rPr sz="2600" kern="0" spc="5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Data&gt;From</a:t>
            </a:r>
            <a:r>
              <a:rPr sz="26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Table/Range</a:t>
            </a:r>
            <a:r>
              <a:rPr sz="26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26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sources to use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Query</a:t>
            </a:r>
            <a:endParaRPr lang="Arial" altLang="Arial" sz="26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300" dirty="0"/>
          </a:p>
          <a:p>
            <a:pPr marL="19685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1400" b="1" kern="0" spc="0" dirty="0">
                <a:solidFill>
                  <a:srgbClr val="0077D2">
                    <a:alpha val="100000"/>
                  </a:srgbClr>
                </a:solidFill>
                <a:latin typeface="Arial"/>
                <a:ea typeface="Arial"/>
                <a:cs typeface="Arial"/>
              </a:rPr>
              <a:t>3/21/2024 An</a:t>
            </a:r>
            <a:r>
              <a:rPr sz="1400" b="1" kern="0" spc="-10" dirty="0">
                <a:solidFill>
                  <a:srgbClr val="0077D2">
                    <a:alpha val="100000"/>
                  </a:srgbClr>
                </a:solidFill>
                <a:latin typeface="Arial"/>
                <a:ea typeface="Arial"/>
                <a:cs typeface="Arial"/>
              </a:rPr>
              <a:t>nual</a:t>
            </a:r>
            <a:r>
              <a:rPr sz="1400" b="1" kern="0" spc="100" dirty="0">
                <a:solidFill>
                  <a:srgbClr val="0077D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77D2">
                    <a:alpha val="100000"/>
                  </a:srgbClr>
                </a:solidFill>
                <a:latin typeface="Arial"/>
                <a:ea typeface="Arial"/>
                <a:cs typeface="Arial"/>
              </a:rPr>
              <a:t>Review</a:t>
            </a:r>
            <a:endParaRPr lang="Arial" altLang="Arial" sz="1400" dirty="0"/>
          </a:p>
        </p:txBody>
      </p:sp>
      <p:pic>
        <p:nvPicPr>
          <p:cNvPr id="128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293600" y="0"/>
            <a:ext cx="395606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Kingsoft-PDF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pdfbuilder</dc:subject>
  <dc:creator>Kingsoft-PDF</dc:creator>
  <dcterms:created xsi:type="dcterms:W3CDTF">2024-09-15T12:12:12Z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2024-09-15T12:12:22</vt:filetime>
  </property>
  <property fmtid="{D5CDD505-2E9C-101B-9397-08002B2CF9AE}" pid="4" name="UsrData">
    <vt:lpwstr>93a6f26500e84becad3f8636ac0c701b</vt:lpwstr>
  </property>
</Properties>
</file>