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7" r:id="rId3"/>
    <p:sldId id="257" r:id="rId4"/>
    <p:sldId id="258" r:id="rId5"/>
    <p:sldId id="259" r:id="rId6"/>
    <p:sldId id="260" r:id="rId7"/>
    <p:sldId id="261" r:id="rId8"/>
    <p:sldId id="268" r:id="rId9"/>
    <p:sldId id="269" r:id="rId10"/>
    <p:sldId id="270" r:id="rId11"/>
    <p:sldId id="271" r:id="rId12"/>
    <p:sldId id="272" r:id="rId13"/>
    <p:sldId id="273" r:id="rId14"/>
    <p:sldId id="274" r:id="rId15"/>
    <p:sldId id="264" r:id="rId16"/>
    <p:sldId id="265" r:id="rId17"/>
    <p:sldId id="275" r:id="rId18"/>
    <p:sldId id="276" r:id="rId19"/>
    <p:sldId id="277" r:id="rId20"/>
    <p:sldId id="278" r:id="rId21"/>
    <p:sldId id="279" r:id="rId22"/>
    <p:sldId id="280" r:id="rId23"/>
    <p:sldId id="281" r:id="rId24"/>
    <p:sldId id="285" r:id="rId25"/>
    <p:sldId id="284" r:id="rId26"/>
    <p:sldId id="283" r:id="rId27"/>
    <p:sldId id="282" r:id="rId28"/>
    <p:sldId id="286" r:id="rId29"/>
    <p:sldId id="287" r:id="rId30"/>
    <p:sldId id="288" r:id="rId31"/>
    <p:sldId id="26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660" autoAdjust="0"/>
  </p:normalViewPr>
  <p:slideViewPr>
    <p:cSldViewPr snapToGrid="0">
      <p:cViewPr varScale="1">
        <p:scale>
          <a:sx n="85" d="100"/>
          <a:sy n="85" d="100"/>
        </p:scale>
        <p:origin x="174"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C6E12D2-DA3A-480B-BCDF-BFB6C7EBE402}" type="datetimeFigureOut">
              <a:rPr lang="en-US" smtClean="0"/>
              <a:pPr/>
              <a:t>3/7/2023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1221522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pPr/>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3842220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C6E12D2-DA3A-480B-BCDF-BFB6C7EBE402}" type="datetimeFigureOut">
              <a:rPr lang="en-US" smtClean="0"/>
              <a:pPr/>
              <a:t>3/7/2023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128391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C6E12D2-DA3A-480B-BCDF-BFB6C7EBE402}" type="datetimeFigureOut">
              <a:rPr lang="en-US" smtClean="0"/>
              <a:pPr/>
              <a:t>3/7/2023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F1BBC3DF-4D3E-4D62-AC24-223E50BCC8DF}" type="slidenum">
              <a:rPr lang="en-US" smtClean="0"/>
              <a:pPr/>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74950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C6E12D2-DA3A-480B-BCDF-BFB6C7EBE402}" type="datetimeFigureOut">
              <a:rPr lang="en-US" smtClean="0"/>
              <a:pPr/>
              <a:t>3/7/2023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3332611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6E12D2-DA3A-480B-BCDF-BFB6C7EBE402}" type="datetimeFigureOut">
              <a:rPr lang="en-US" smtClean="0"/>
              <a:pPr/>
              <a:t>3/7/2023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639974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6E12D2-DA3A-480B-BCDF-BFB6C7EBE402}" type="datetimeFigureOut">
              <a:rPr lang="en-US" smtClean="0"/>
              <a:pPr/>
              <a:t>3/7/2023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2989625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646734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C6E12D2-DA3A-480B-BCDF-BFB6C7EBE402}" type="datetimeFigureOut">
              <a:rPr lang="en-US" smtClean="0"/>
              <a:pPr/>
              <a:t>3/7/2023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1752139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1851391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C6E12D2-DA3A-480B-BCDF-BFB6C7EBE402}" type="datetimeFigureOut">
              <a:rPr lang="en-US" smtClean="0"/>
              <a:pPr/>
              <a:t>3/7/2023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3166567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pPr/>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3878709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pPr/>
              <a:t>3/7/2023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2953312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pPr/>
              <a:t>3/7/2023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3669265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pPr/>
              <a:t>3/7/2023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1228291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pPr/>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1993205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pPr/>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extLst>
      <p:ext uri="{BB962C8B-B14F-4D97-AF65-F5344CB8AC3E}">
        <p14:creationId xmlns:p14="http://schemas.microsoft.com/office/powerpoint/2010/main" val="1429475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C6E12D2-DA3A-480B-BCDF-BFB6C7EBE402}" type="datetimeFigureOut">
              <a:rPr lang="en-US" smtClean="0"/>
              <a:pPr/>
              <a:t>3/7/2023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1BBC3DF-4D3E-4D62-AC24-223E50BCC8DF}" type="slidenum">
              <a:rPr lang="en-US" smtClean="0"/>
              <a:pPr/>
              <a:t>‹#›</a:t>
            </a:fld>
            <a:endParaRPr lang="en-US"/>
          </a:p>
        </p:txBody>
      </p:sp>
    </p:spTree>
    <p:extLst>
      <p:ext uri="{BB962C8B-B14F-4D97-AF65-F5344CB8AC3E}">
        <p14:creationId xmlns:p14="http://schemas.microsoft.com/office/powerpoint/2010/main" val="3389977602"/>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D079-2B1B-40AF-AEBC-3D4705E15124}"/>
              </a:ext>
            </a:extLst>
          </p:cNvPr>
          <p:cNvSpPr>
            <a:spLocks noGrp="1"/>
          </p:cNvSpPr>
          <p:nvPr>
            <p:ph type="ctrTitle"/>
          </p:nvPr>
        </p:nvSpPr>
        <p:spPr>
          <a:xfrm>
            <a:off x="2692398" y="2255444"/>
            <a:ext cx="6815669" cy="1515533"/>
          </a:xfrm>
        </p:spPr>
        <p:txBody>
          <a:bodyPr>
            <a:normAutofit fontScale="90000"/>
          </a:bodyPr>
          <a:lstStyle/>
          <a:p>
            <a:r>
              <a:rPr lang="en-US" dirty="0"/>
              <a:t> MULTI BANKING SYSTEM  </a:t>
            </a:r>
          </a:p>
        </p:txBody>
      </p:sp>
      <p:sp>
        <p:nvSpPr>
          <p:cNvPr id="3" name="Subtitle 2">
            <a:extLst>
              <a:ext uri="{FF2B5EF4-FFF2-40B4-BE49-F238E27FC236}">
                <a16:creationId xmlns:a16="http://schemas.microsoft.com/office/drawing/2014/main" id="{B9534E64-7AE3-404E-B86A-B8C0536DD8AE}"/>
              </a:ext>
            </a:extLst>
          </p:cNvPr>
          <p:cNvSpPr>
            <a:spLocks noGrp="1"/>
          </p:cNvSpPr>
          <p:nvPr>
            <p:ph type="subTitle" idx="1"/>
          </p:nvPr>
        </p:nvSpPr>
        <p:spPr>
          <a:xfrm>
            <a:off x="4554249" y="3922949"/>
            <a:ext cx="6856551" cy="1338216"/>
          </a:xfrm>
        </p:spPr>
        <p:txBody>
          <a:bodyPr>
            <a:normAutofit/>
          </a:bodyPr>
          <a:lstStyle/>
          <a:p>
            <a:r>
              <a:rPr lang="en-GB" sz="2400" dirty="0">
                <a:latin typeface="Calibri" pitchFamily="34" charset="0"/>
                <a:cs typeface="Calibri" pitchFamily="34" charset="0"/>
              </a:rPr>
              <a:t>DHANUSHYA  R</a:t>
            </a:r>
          </a:p>
          <a:p>
            <a:r>
              <a:rPr lang="en-GB" sz="2400" dirty="0">
                <a:latin typeface="Calibri" pitchFamily="34" charset="0"/>
                <a:cs typeface="Calibri" pitchFamily="34" charset="0"/>
              </a:rPr>
              <a:t>III BSC CS</a:t>
            </a:r>
          </a:p>
          <a:p>
            <a:r>
              <a:rPr lang="en-GB" sz="2400" dirty="0">
                <a:latin typeface="Calibri" pitchFamily="34" charset="0"/>
                <a:cs typeface="Calibri" pitchFamily="34" charset="0"/>
              </a:rPr>
              <a:t>Guided by </a:t>
            </a:r>
            <a:r>
              <a:rPr lang="en-GB" sz="2400" dirty="0" err="1">
                <a:latin typeface="Calibri" pitchFamily="34" charset="0"/>
                <a:cs typeface="Calibri" pitchFamily="34" charset="0"/>
              </a:rPr>
              <a:t>Dr.KOKILA</a:t>
            </a:r>
            <a:r>
              <a:rPr lang="en-GB" sz="2400" dirty="0">
                <a:latin typeface="Calibri" pitchFamily="34" charset="0"/>
                <a:cs typeface="Calibri" pitchFamily="34" charset="0"/>
              </a:rPr>
              <a:t> MCA.,M.Phil,Ph.D</a:t>
            </a:r>
            <a:endParaRPr lang="en-US" sz="2400" dirty="0">
              <a:latin typeface="Calibri" pitchFamily="34" charset="0"/>
              <a:cs typeface="Calibri" pitchFamily="34" charset="0"/>
            </a:endParaRPr>
          </a:p>
        </p:txBody>
      </p:sp>
      <p:pic>
        <p:nvPicPr>
          <p:cNvPr id="6" name="Picture 5" descr="ss2.jpg"/>
          <p:cNvPicPr>
            <a:picLocks noChangeAspect="1"/>
          </p:cNvPicPr>
          <p:nvPr/>
        </p:nvPicPr>
        <p:blipFill>
          <a:blip r:embed="rId2"/>
          <a:stretch>
            <a:fillRect/>
          </a:stretch>
        </p:blipFill>
        <p:spPr>
          <a:xfrm>
            <a:off x="404949" y="1645920"/>
            <a:ext cx="2560320" cy="1678577"/>
          </a:xfrm>
          <a:prstGeom prst="rect">
            <a:avLst/>
          </a:prstGeom>
          <a:ln>
            <a:noFill/>
          </a:ln>
          <a:effectLst>
            <a:softEdge rad="112500"/>
          </a:effectLst>
        </p:spPr>
      </p:pic>
    </p:spTree>
    <p:extLst>
      <p:ext uri="{BB962C8B-B14F-4D97-AF65-F5344CB8AC3E}">
        <p14:creationId xmlns:p14="http://schemas.microsoft.com/office/powerpoint/2010/main" val="154729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Manager registration</a:t>
            </a:r>
            <a:endParaRPr lang="en-US" dirty="0"/>
          </a:p>
        </p:txBody>
      </p:sp>
      <p:sp>
        <p:nvSpPr>
          <p:cNvPr id="3" name="Content Placeholder 2"/>
          <p:cNvSpPr>
            <a:spLocks noGrp="1"/>
          </p:cNvSpPr>
          <p:nvPr>
            <p:ph sz="half" idx="1"/>
          </p:nvPr>
        </p:nvSpPr>
        <p:spPr/>
        <p:txBody>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Admin also have access to create manager under respective banks. </a:t>
            </a:r>
          </a:p>
          <a:p>
            <a:r>
              <a:rPr lang="en-US" sz="2400" dirty="0">
                <a:latin typeface="Calibri" panose="020F0502020204030204" pitchFamily="34" charset="0"/>
                <a:ea typeface="Calibri" panose="020F0502020204030204" pitchFamily="34" charset="0"/>
                <a:cs typeface="Times New Roman" panose="02020603050405020304" pitchFamily="18" charset="0"/>
              </a:rPr>
              <a:t>This is a big process to add the manager details.</a:t>
            </a:r>
          </a:p>
          <a:p>
            <a:r>
              <a:rPr lang="en-US" sz="2400" dirty="0">
                <a:latin typeface="Calibri" panose="020F0502020204030204" pitchFamily="34" charset="0"/>
                <a:ea typeface="Calibri" panose="020F0502020204030204" pitchFamily="34" charset="0"/>
                <a:cs typeface="Times New Roman" panose="02020603050405020304" pitchFamily="18" charset="0"/>
              </a:rPr>
              <a:t> Once the manager allots to the bank, he gave access to managing the customer details.</a:t>
            </a:r>
          </a:p>
          <a:p>
            <a:endParaRPr lang="en-US" dirty="0"/>
          </a:p>
        </p:txBody>
      </p:sp>
      <p:pic>
        <p:nvPicPr>
          <p:cNvPr id="5" name="Content Placeholder 4" descr="s9.png"/>
          <p:cNvPicPr>
            <a:picLocks noGrp="1" noChangeAspect="1"/>
          </p:cNvPicPr>
          <p:nvPr>
            <p:ph sz="half" idx="2"/>
          </p:nvPr>
        </p:nvPicPr>
        <p:blipFill>
          <a:blip r:embed="rId2"/>
          <a:stretch>
            <a:fillRect/>
          </a:stretch>
        </p:blipFill>
        <p:spPr>
          <a:xfrm>
            <a:off x="6172200" y="2804911"/>
            <a:ext cx="5334000" cy="280234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Customer registration</a:t>
            </a:r>
            <a:endParaRPr lang="en-US" dirty="0"/>
          </a:p>
        </p:txBody>
      </p:sp>
      <p:sp>
        <p:nvSpPr>
          <p:cNvPr id="3" name="Content Placeholder 2"/>
          <p:cNvSpPr>
            <a:spLocks noGrp="1"/>
          </p:cNvSpPr>
          <p:nvPr>
            <p:ph sz="half" idx="1"/>
          </p:nvPr>
        </p:nvSpPr>
        <p:spPr/>
        <p:txBody>
          <a:bodyPr>
            <a:normAutofit lnSpcReduction="10000"/>
          </a:bodyPr>
          <a:lstStyle/>
          <a:p>
            <a:pPr marL="0" indent="0">
              <a:lnSpc>
                <a:spcPct val="150000"/>
              </a:lnSpc>
              <a:spcBef>
                <a:spcPts val="0"/>
              </a:spcBef>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Customer manually select the bank and give request to the respective bank manager; manager decide to check   </a:t>
            </a:r>
          </a:p>
          <a:p>
            <a:pPr marL="0" marR="0" lvl="0" indent="0">
              <a:lnSpc>
                <a:spcPct val="150000"/>
              </a:lnSpc>
              <a:spcBef>
                <a:spcPts val="0"/>
              </a:spcBef>
              <a:spcAft>
                <a:spcPts val="800"/>
              </a:spcAft>
              <a:buNone/>
            </a:pPr>
            <a:r>
              <a:rPr lang="en-US" sz="2400" dirty="0">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50000"/>
              </a:lnSpc>
              <a:spcBef>
                <a:spcPts val="0"/>
              </a:spcBef>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the customer details and give approve request. Once the customer got access the account will be created</a:t>
            </a:r>
            <a:endParaRPr lang="en-US" dirty="0"/>
          </a:p>
        </p:txBody>
      </p:sp>
      <p:pic>
        <p:nvPicPr>
          <p:cNvPr id="5" name="Content Placeholder 4" descr="s6.png"/>
          <p:cNvPicPr>
            <a:picLocks noGrp="1" noChangeAspect="1"/>
          </p:cNvPicPr>
          <p:nvPr>
            <p:ph sz="half" idx="2"/>
          </p:nvPr>
        </p:nvPicPr>
        <p:blipFill>
          <a:blip r:embed="rId2"/>
          <a:stretch>
            <a:fillRect/>
          </a:stretch>
        </p:blipFill>
        <p:spPr>
          <a:xfrm>
            <a:off x="6828719" y="2193925"/>
            <a:ext cx="4020962" cy="4024313"/>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Approve and reject</a:t>
            </a:r>
            <a:endParaRPr lang="en-US" dirty="0"/>
          </a:p>
        </p:txBody>
      </p:sp>
      <p:sp>
        <p:nvSpPr>
          <p:cNvPr id="3" name="Content Placeholder 2"/>
          <p:cNvSpPr>
            <a:spLocks noGrp="1"/>
          </p:cNvSpPr>
          <p:nvPr>
            <p:ph sz="half" idx="1"/>
          </p:nvPr>
        </p:nvSpPr>
        <p:spPr/>
        <p:txBody>
          <a:bodyPr/>
          <a:lstStyle/>
          <a:p>
            <a:pPr marL="0" indent="0">
              <a:lnSpc>
                <a:spcPct val="150000"/>
              </a:lnSpc>
              <a:spcBef>
                <a:spcPts val="0"/>
              </a:spcBef>
            </a:pPr>
            <a:r>
              <a:rPr lang="en-US" sz="2400" b="1"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Calibri" panose="020F0502020204030204" pitchFamily="34" charset="0"/>
                <a:ea typeface="Calibri" panose="020F0502020204030204" pitchFamily="34" charset="0"/>
                <a:cs typeface="Times New Roman" panose="02020603050405020304" pitchFamily="18" charset="0"/>
              </a:rPr>
              <a:t>This module will be handling by the bank manager, once manager get customer account request, just         verified and do the action for approve or reject.</a:t>
            </a:r>
            <a:endParaRPr lang="en-US" dirty="0"/>
          </a:p>
        </p:txBody>
      </p:sp>
      <p:pic>
        <p:nvPicPr>
          <p:cNvPr id="5" name="Content Placeholder 4" descr="s4.jpg"/>
          <p:cNvPicPr>
            <a:picLocks noGrp="1" noChangeAspect="1"/>
          </p:cNvPicPr>
          <p:nvPr>
            <p:ph sz="half" idx="2"/>
          </p:nvPr>
        </p:nvPicPr>
        <p:blipFill>
          <a:blip r:embed="rId2"/>
          <a:stretch>
            <a:fillRect/>
          </a:stretch>
        </p:blipFill>
        <p:spPr>
          <a:xfrm>
            <a:off x="6684502" y="2193925"/>
            <a:ext cx="4309396" cy="4076246"/>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Create bank account</a:t>
            </a:r>
            <a:endParaRPr lang="en-US" dirty="0"/>
          </a:p>
        </p:txBody>
      </p:sp>
      <p:sp>
        <p:nvSpPr>
          <p:cNvPr id="3" name="Content Placeholder 2"/>
          <p:cNvSpPr>
            <a:spLocks noGrp="1"/>
          </p:cNvSpPr>
          <p:nvPr>
            <p:ph sz="half" idx="1"/>
          </p:nvPr>
        </p:nvSpPr>
        <p:spPr/>
        <p:txBody>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By default, it will create after the manager approving customer request. Once the account has created the customer can able to login and check the account details.</a:t>
            </a:r>
          </a:p>
          <a:p>
            <a:endParaRPr lang="en-US" dirty="0"/>
          </a:p>
        </p:txBody>
      </p:sp>
      <p:pic>
        <p:nvPicPr>
          <p:cNvPr id="5" name="Content Placeholder 4" descr="s3.jpg"/>
          <p:cNvPicPr>
            <a:picLocks noGrp="1" noChangeAspect="1"/>
          </p:cNvPicPr>
          <p:nvPr>
            <p:ph sz="half" idx="2"/>
          </p:nvPr>
        </p:nvPicPr>
        <p:blipFill>
          <a:blip r:embed="rId2"/>
          <a:stretch>
            <a:fillRect/>
          </a:stretch>
        </p:blipFill>
        <p:spPr>
          <a:xfrm>
            <a:off x="6172200" y="2229167"/>
            <a:ext cx="5334000" cy="3953828"/>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Customer details report</a:t>
            </a:r>
            <a:endParaRPr lang="en-US" dirty="0"/>
          </a:p>
        </p:txBody>
      </p:sp>
      <p:sp>
        <p:nvSpPr>
          <p:cNvPr id="3" name="Content Placeholder 2"/>
          <p:cNvSpPr>
            <a:spLocks noGrp="1"/>
          </p:cNvSpPr>
          <p:nvPr>
            <p:ph sz="half" idx="1"/>
          </p:nvPr>
        </p:nvSpPr>
        <p:spPr/>
        <p:txBody>
          <a:bodyPr/>
          <a:lstStyle/>
          <a:p>
            <a:pPr marL="0" indent="0">
              <a:lnSpc>
                <a:spcPct val="150000"/>
              </a:lnSpc>
              <a:spcBef>
                <a:spcPts val="0"/>
              </a:spcBef>
              <a:spcAft>
                <a:spcPts val="800"/>
              </a:spcAft>
            </a:pPr>
            <a:r>
              <a:rPr lang="en-US" sz="2400" b="1"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Calibri" panose="020F0502020204030204" pitchFamily="34" charset="0"/>
                <a:ea typeface="Calibri" panose="020F0502020204030204" pitchFamily="34" charset="0"/>
                <a:cs typeface="Times New Roman" panose="02020603050405020304" pitchFamily="18" charset="0"/>
              </a:rPr>
              <a:t>Manager can view the all the customer details as well in a single window. Once the customer has  approved status the customer has shown in this window.</a:t>
            </a:r>
            <a:endParaRPr lang="en-US" dirty="0"/>
          </a:p>
        </p:txBody>
      </p:sp>
      <p:pic>
        <p:nvPicPr>
          <p:cNvPr id="5" name="Content Placeholder 4" descr="s8.jpg"/>
          <p:cNvPicPr>
            <a:picLocks noGrp="1" noChangeAspect="1"/>
          </p:cNvPicPr>
          <p:nvPr>
            <p:ph sz="half" idx="2"/>
          </p:nvPr>
        </p:nvPicPr>
        <p:blipFill>
          <a:blip r:embed="rId2"/>
          <a:stretch>
            <a:fillRect/>
          </a:stretch>
        </p:blipFill>
        <p:spPr>
          <a:xfrm>
            <a:off x="8100060" y="2534194"/>
            <a:ext cx="2506980" cy="2704012"/>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D388-6C07-4546-918A-2B5A67408456}"/>
              </a:ext>
            </a:extLst>
          </p:cNvPr>
          <p:cNvSpPr>
            <a:spLocks noGrp="1"/>
          </p:cNvSpPr>
          <p:nvPr>
            <p:ph type="title"/>
          </p:nvPr>
        </p:nvSpPr>
        <p:spPr/>
        <p:txBody>
          <a:bodyPr/>
          <a:lstStyle/>
          <a:p>
            <a:r>
              <a:rPr lang="en-US" dirty="0"/>
              <a:t>Data Flow Diagram</a:t>
            </a:r>
          </a:p>
        </p:txBody>
      </p:sp>
      <p:sp>
        <p:nvSpPr>
          <p:cNvPr id="3" name="Content Placeholder 2">
            <a:extLst>
              <a:ext uri="{FF2B5EF4-FFF2-40B4-BE49-F238E27FC236}">
                <a16:creationId xmlns:a16="http://schemas.microsoft.com/office/drawing/2014/main" id="{4302C280-D2B7-46AA-9A87-E36DB7A0CB3D}"/>
              </a:ext>
            </a:extLst>
          </p:cNvPr>
          <p:cNvSpPr>
            <a:spLocks noGrp="1"/>
          </p:cNvSpPr>
          <p:nvPr>
            <p:ph idx="1"/>
          </p:nvPr>
        </p:nvSpPr>
        <p:spPr/>
        <p:txBody>
          <a:bodyPr/>
          <a:lstStyle/>
          <a:p>
            <a:r>
              <a:rPr lang="en-US" dirty="0"/>
              <a:t>Level 0</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B4487DDB-E00F-49A9-A31D-D2180205986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19842" y="3015615"/>
            <a:ext cx="6304819" cy="1781672"/>
          </a:xfrm>
          <a:prstGeom prst="rect">
            <a:avLst/>
          </a:prstGeom>
          <a:noFill/>
          <a:ln>
            <a:noFill/>
          </a:ln>
        </p:spPr>
      </p:pic>
    </p:spTree>
    <p:extLst>
      <p:ext uri="{BB962C8B-B14F-4D97-AF65-F5344CB8AC3E}">
        <p14:creationId xmlns:p14="http://schemas.microsoft.com/office/powerpoint/2010/main" val="359068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EEFF-B3ED-40E0-9C29-20B24F396040}"/>
              </a:ext>
            </a:extLst>
          </p:cNvPr>
          <p:cNvSpPr>
            <a:spLocks noGrp="1"/>
          </p:cNvSpPr>
          <p:nvPr>
            <p:ph type="title"/>
          </p:nvPr>
        </p:nvSpPr>
        <p:spPr>
          <a:xfrm>
            <a:off x="685800" y="769377"/>
            <a:ext cx="8610600" cy="1293028"/>
          </a:xfrm>
        </p:spPr>
        <p:txBody>
          <a:bodyPr/>
          <a:lstStyle/>
          <a:p>
            <a:pPr algn="l"/>
            <a:r>
              <a:rPr lang="en-US" dirty="0"/>
              <a:t>Level 1:</a:t>
            </a:r>
          </a:p>
        </p:txBody>
      </p:sp>
      <p:sp>
        <p:nvSpPr>
          <p:cNvPr id="4" name="Content Placeholder 3">
            <a:extLst>
              <a:ext uri="{FF2B5EF4-FFF2-40B4-BE49-F238E27FC236}">
                <a16:creationId xmlns:a16="http://schemas.microsoft.com/office/drawing/2014/main" id="{A02CD52B-02E9-4F25-9C21-3ED0614DCD25}"/>
              </a:ext>
            </a:extLst>
          </p:cNvPr>
          <p:cNvSpPr>
            <a:spLocks noGrp="1"/>
          </p:cNvSpPr>
          <p:nvPr>
            <p:ph idx="1"/>
          </p:nvPr>
        </p:nvSpPr>
        <p:spPr>
          <a:xfrm flipH="1" flipV="1">
            <a:off x="11506196" y="6857999"/>
            <a:ext cx="685801" cy="45719"/>
          </a:xfrm>
        </p:spPr>
        <p:txBody>
          <a:bodyPr>
            <a:normAutofit fontScale="25000" lnSpcReduction="20000"/>
          </a:bodyPr>
          <a:lstStyle/>
          <a:p>
            <a:pPr>
              <a:buNone/>
            </a:pPr>
            <a:endParaRPr lang="en-US" dirty="0"/>
          </a:p>
        </p:txBody>
      </p:sp>
      <p:pic>
        <p:nvPicPr>
          <p:cNvPr id="5" name="Picture 4">
            <a:extLst>
              <a:ext uri="{FF2B5EF4-FFF2-40B4-BE49-F238E27FC236}">
                <a16:creationId xmlns:a16="http://schemas.microsoft.com/office/drawing/2014/main" id="{6F325427-D18E-478A-8580-A18314F0A15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77652" y="637222"/>
            <a:ext cx="5530174" cy="5583555"/>
          </a:xfrm>
          <a:prstGeom prst="rect">
            <a:avLst/>
          </a:prstGeom>
          <a:noFill/>
          <a:ln>
            <a:noFill/>
          </a:ln>
        </p:spPr>
      </p:pic>
    </p:spTree>
    <p:extLst>
      <p:ext uri="{BB962C8B-B14F-4D97-AF65-F5344CB8AC3E}">
        <p14:creationId xmlns:p14="http://schemas.microsoft.com/office/powerpoint/2010/main" val="1535404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F1D6A-7328-472F-8A02-1A011B4C9605}"/>
              </a:ext>
            </a:extLst>
          </p:cNvPr>
          <p:cNvSpPr>
            <a:spLocks noGrp="1"/>
          </p:cNvSpPr>
          <p:nvPr>
            <p:ph type="title"/>
          </p:nvPr>
        </p:nvSpPr>
        <p:spPr/>
        <p:txBody>
          <a:bodyPr/>
          <a:lstStyle/>
          <a:p>
            <a:r>
              <a:rPr lang="en-IN" dirty="0"/>
              <a:t>TABLE DESIGN</a:t>
            </a:r>
            <a:br>
              <a:rPr lang="en-IN" dirty="0"/>
            </a:br>
            <a:r>
              <a:rPr lang="en-IN" dirty="0"/>
              <a:t>TABLE NAME : ADMIN</a:t>
            </a:r>
            <a:endParaRPr lang="en-US" dirty="0"/>
          </a:p>
        </p:txBody>
      </p:sp>
      <p:graphicFrame>
        <p:nvGraphicFramePr>
          <p:cNvPr id="4" name="Table 4">
            <a:extLst>
              <a:ext uri="{FF2B5EF4-FFF2-40B4-BE49-F238E27FC236}">
                <a16:creationId xmlns:a16="http://schemas.microsoft.com/office/drawing/2014/main" id="{DCDA2BC9-E85F-4567-9707-43E57CFA0C60}"/>
              </a:ext>
            </a:extLst>
          </p:cNvPr>
          <p:cNvGraphicFramePr>
            <a:graphicFrameLocks noGrp="1"/>
          </p:cNvGraphicFramePr>
          <p:nvPr>
            <p:ph idx="1"/>
            <p:extLst>
              <p:ext uri="{D42A27DB-BD31-4B8C-83A1-F6EECF244321}">
                <p14:modId xmlns:p14="http://schemas.microsoft.com/office/powerpoint/2010/main" val="1126588735"/>
              </p:ext>
            </p:extLst>
          </p:nvPr>
        </p:nvGraphicFramePr>
        <p:xfrm>
          <a:off x="689113" y="2425148"/>
          <a:ext cx="10820400" cy="3088897"/>
        </p:xfrm>
        <a:graphic>
          <a:graphicData uri="http://schemas.openxmlformats.org/drawingml/2006/table">
            <a:tbl>
              <a:tblPr firstRow="1" bandRow="1">
                <a:tableStyleId>{08FB837D-C827-4EFA-A057-4D05807E0F7C}</a:tableStyleId>
              </a:tblPr>
              <a:tblGrid>
                <a:gridCol w="2705100">
                  <a:extLst>
                    <a:ext uri="{9D8B030D-6E8A-4147-A177-3AD203B41FA5}">
                      <a16:colId xmlns:a16="http://schemas.microsoft.com/office/drawing/2014/main" val="2833253533"/>
                    </a:ext>
                  </a:extLst>
                </a:gridCol>
                <a:gridCol w="2705100">
                  <a:extLst>
                    <a:ext uri="{9D8B030D-6E8A-4147-A177-3AD203B41FA5}">
                      <a16:colId xmlns:a16="http://schemas.microsoft.com/office/drawing/2014/main" val="3151669187"/>
                    </a:ext>
                  </a:extLst>
                </a:gridCol>
                <a:gridCol w="2705100">
                  <a:extLst>
                    <a:ext uri="{9D8B030D-6E8A-4147-A177-3AD203B41FA5}">
                      <a16:colId xmlns:a16="http://schemas.microsoft.com/office/drawing/2014/main" val="1037886061"/>
                    </a:ext>
                  </a:extLst>
                </a:gridCol>
                <a:gridCol w="2705100">
                  <a:extLst>
                    <a:ext uri="{9D8B030D-6E8A-4147-A177-3AD203B41FA5}">
                      <a16:colId xmlns:a16="http://schemas.microsoft.com/office/drawing/2014/main" val="710086954"/>
                    </a:ext>
                  </a:extLst>
                </a:gridCol>
              </a:tblGrid>
              <a:tr h="887896">
                <a:tc>
                  <a:txBody>
                    <a:bodyPr/>
                    <a:lstStyle/>
                    <a:p>
                      <a:pPr algn="ctr"/>
                      <a:r>
                        <a:rPr lang="en-IN" sz="2400" dirty="0">
                          <a:solidFill>
                            <a:schemeClr val="bg1"/>
                          </a:solidFill>
                        </a:rPr>
                        <a:t>FIELD</a:t>
                      </a:r>
                      <a:endParaRPr lang="en-US" sz="2400" dirty="0">
                        <a:solidFill>
                          <a:schemeClr val="bg1"/>
                        </a:solidFill>
                      </a:endParaRPr>
                    </a:p>
                  </a:txBody>
                  <a:tcPr/>
                </a:tc>
                <a:tc>
                  <a:txBody>
                    <a:bodyPr/>
                    <a:lstStyle/>
                    <a:p>
                      <a:pPr algn="ctr"/>
                      <a:r>
                        <a:rPr lang="en-IN" sz="2400" dirty="0">
                          <a:solidFill>
                            <a:schemeClr val="bg1"/>
                          </a:solidFill>
                        </a:rPr>
                        <a:t>DATATYPE </a:t>
                      </a:r>
                      <a:endParaRPr lang="en-US" sz="2400" dirty="0">
                        <a:solidFill>
                          <a:schemeClr val="bg1"/>
                        </a:solidFill>
                      </a:endParaRPr>
                    </a:p>
                  </a:txBody>
                  <a:tcPr/>
                </a:tc>
                <a:tc>
                  <a:txBody>
                    <a:bodyPr/>
                    <a:lstStyle/>
                    <a:p>
                      <a:pPr algn="ctr"/>
                      <a:r>
                        <a:rPr lang="en-IN" sz="2400" dirty="0">
                          <a:solidFill>
                            <a:schemeClr val="bg1"/>
                          </a:solidFill>
                        </a:rPr>
                        <a:t>SIZE</a:t>
                      </a:r>
                      <a:endParaRPr lang="en-US" sz="2400" dirty="0">
                        <a:solidFill>
                          <a:schemeClr val="bg1"/>
                        </a:solidFill>
                      </a:endParaRPr>
                    </a:p>
                  </a:txBody>
                  <a:tcPr/>
                </a:tc>
                <a:tc>
                  <a:txBody>
                    <a:bodyPr/>
                    <a:lstStyle/>
                    <a:p>
                      <a:pPr algn="ctr"/>
                      <a:r>
                        <a:rPr lang="en-IN" sz="2400" dirty="0">
                          <a:solidFill>
                            <a:schemeClr val="bg1"/>
                          </a:solidFill>
                        </a:rPr>
                        <a:t>CONSTRAINT</a:t>
                      </a:r>
                      <a:endParaRPr lang="en-US" sz="2400" dirty="0">
                        <a:solidFill>
                          <a:schemeClr val="bg1"/>
                        </a:solidFill>
                      </a:endParaRPr>
                    </a:p>
                  </a:txBody>
                  <a:tcPr/>
                </a:tc>
                <a:extLst>
                  <a:ext uri="{0D108BD9-81ED-4DB2-BD59-A6C34878D82A}">
                    <a16:rowId xmlns:a16="http://schemas.microsoft.com/office/drawing/2014/main" val="264048932"/>
                  </a:ext>
                </a:extLst>
              </a:tr>
              <a:tr h="733667">
                <a:tc>
                  <a:txBody>
                    <a:bodyPr/>
                    <a:lstStyle/>
                    <a:p>
                      <a:pPr algn="ctr"/>
                      <a:r>
                        <a:rPr lang="en-IN" dirty="0"/>
                        <a:t>Admin id</a:t>
                      </a:r>
                      <a:endParaRPr lang="en-US" dirty="0"/>
                    </a:p>
                  </a:txBody>
                  <a:tcPr/>
                </a:tc>
                <a:tc>
                  <a:txBody>
                    <a:bodyPr/>
                    <a:lstStyle/>
                    <a:p>
                      <a:pPr algn="ctr"/>
                      <a:r>
                        <a:rPr lang="en-IN" dirty="0"/>
                        <a:t>Int</a:t>
                      </a:r>
                      <a:endParaRPr lang="en-US" dirty="0"/>
                    </a:p>
                  </a:txBody>
                  <a:tcPr/>
                </a:tc>
                <a:tc>
                  <a:txBody>
                    <a:bodyPr/>
                    <a:lstStyle/>
                    <a:p>
                      <a:pPr algn="ctr"/>
                      <a:r>
                        <a:rPr lang="en-IN" dirty="0"/>
                        <a:t>10</a:t>
                      </a:r>
                      <a:endParaRPr lang="en-US" dirty="0"/>
                    </a:p>
                  </a:txBody>
                  <a:tcPr/>
                </a:tc>
                <a:tc>
                  <a:txBody>
                    <a:bodyPr/>
                    <a:lstStyle/>
                    <a:p>
                      <a:pPr algn="ctr"/>
                      <a:r>
                        <a:rPr lang="en-IN" dirty="0"/>
                        <a:t>Primary key</a:t>
                      </a:r>
                      <a:endParaRPr lang="en-US" dirty="0"/>
                    </a:p>
                  </a:txBody>
                  <a:tcPr/>
                </a:tc>
                <a:extLst>
                  <a:ext uri="{0D108BD9-81ED-4DB2-BD59-A6C34878D82A}">
                    <a16:rowId xmlns:a16="http://schemas.microsoft.com/office/drawing/2014/main" val="3874173517"/>
                  </a:ext>
                </a:extLst>
              </a:tr>
              <a:tr h="733667">
                <a:tc>
                  <a:txBody>
                    <a:bodyPr/>
                    <a:lstStyle/>
                    <a:p>
                      <a:pPr algn="ctr"/>
                      <a:r>
                        <a:rPr lang="en-IN" dirty="0"/>
                        <a:t>Username</a:t>
                      </a:r>
                      <a:endParaRPr lang="en-US" dirty="0"/>
                    </a:p>
                  </a:txBody>
                  <a:tcPr/>
                </a:tc>
                <a:tc>
                  <a:txBody>
                    <a:bodyPr/>
                    <a:lstStyle/>
                    <a:p>
                      <a:pPr algn="ctr"/>
                      <a:r>
                        <a:rPr lang="en-IN" dirty="0"/>
                        <a:t>Varchar</a:t>
                      </a:r>
                      <a:endParaRPr lang="en-US" dirty="0"/>
                    </a:p>
                  </a:txBody>
                  <a:tcPr/>
                </a:tc>
                <a:tc>
                  <a:txBody>
                    <a:bodyPr/>
                    <a:lstStyle/>
                    <a:p>
                      <a:pPr algn="ctr"/>
                      <a:r>
                        <a:rPr lang="en-IN" dirty="0"/>
                        <a:t>25</a:t>
                      </a:r>
                      <a:endParaRPr lang="en-US" dirty="0"/>
                    </a:p>
                  </a:txBody>
                  <a:tcPr/>
                </a:tc>
                <a:tc>
                  <a:txBody>
                    <a:bodyPr/>
                    <a:lstStyle/>
                    <a:p>
                      <a:pPr algn="ctr"/>
                      <a:r>
                        <a:rPr lang="en-IN" dirty="0"/>
                        <a:t>Not Null</a:t>
                      </a:r>
                      <a:endParaRPr lang="en-US" dirty="0"/>
                    </a:p>
                  </a:txBody>
                  <a:tcPr/>
                </a:tc>
                <a:extLst>
                  <a:ext uri="{0D108BD9-81ED-4DB2-BD59-A6C34878D82A}">
                    <a16:rowId xmlns:a16="http://schemas.microsoft.com/office/drawing/2014/main" val="2743542650"/>
                  </a:ext>
                </a:extLst>
              </a:tr>
              <a:tr h="733667">
                <a:tc>
                  <a:txBody>
                    <a:bodyPr/>
                    <a:lstStyle/>
                    <a:p>
                      <a:pPr algn="ctr"/>
                      <a:r>
                        <a:rPr lang="en-IN" dirty="0"/>
                        <a:t>Password</a:t>
                      </a:r>
                      <a:endParaRPr lang="en-US" dirty="0"/>
                    </a:p>
                  </a:txBody>
                  <a:tcPr/>
                </a:tc>
                <a:tc>
                  <a:txBody>
                    <a:bodyPr/>
                    <a:lstStyle/>
                    <a:p>
                      <a:pPr algn="ctr"/>
                      <a:r>
                        <a:rPr lang="en-IN" dirty="0"/>
                        <a:t>Varchar</a:t>
                      </a:r>
                      <a:endParaRPr lang="en-US" dirty="0"/>
                    </a:p>
                  </a:txBody>
                  <a:tcPr/>
                </a:tc>
                <a:tc>
                  <a:txBody>
                    <a:bodyPr/>
                    <a:lstStyle/>
                    <a:p>
                      <a:pPr algn="ctr"/>
                      <a:r>
                        <a:rPr lang="en-IN" dirty="0"/>
                        <a:t>25</a:t>
                      </a:r>
                      <a:endParaRPr lang="en-US" dirty="0"/>
                    </a:p>
                  </a:txBody>
                  <a:tcPr/>
                </a:tc>
                <a:tc>
                  <a:txBody>
                    <a:bodyPr/>
                    <a:lstStyle/>
                    <a:p>
                      <a:pPr algn="ctr"/>
                      <a:r>
                        <a:rPr lang="en-IN" dirty="0"/>
                        <a:t>Not Null</a:t>
                      </a:r>
                      <a:endParaRPr lang="en-US" dirty="0"/>
                    </a:p>
                  </a:txBody>
                  <a:tcPr/>
                </a:tc>
                <a:extLst>
                  <a:ext uri="{0D108BD9-81ED-4DB2-BD59-A6C34878D82A}">
                    <a16:rowId xmlns:a16="http://schemas.microsoft.com/office/drawing/2014/main" val="2152061240"/>
                  </a:ext>
                </a:extLst>
              </a:tr>
            </a:tbl>
          </a:graphicData>
        </a:graphic>
      </p:graphicFrame>
    </p:spTree>
    <p:extLst>
      <p:ext uri="{BB962C8B-B14F-4D97-AF65-F5344CB8AC3E}">
        <p14:creationId xmlns:p14="http://schemas.microsoft.com/office/powerpoint/2010/main" val="663853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7CEE4-E90E-4E35-A09F-8FBC05B8EBBB}"/>
              </a:ext>
            </a:extLst>
          </p:cNvPr>
          <p:cNvSpPr>
            <a:spLocks noGrp="1"/>
          </p:cNvSpPr>
          <p:nvPr>
            <p:ph type="title"/>
          </p:nvPr>
        </p:nvSpPr>
        <p:spPr/>
        <p:txBody>
          <a:bodyPr/>
          <a:lstStyle/>
          <a:p>
            <a:r>
              <a:rPr lang="en-IN" dirty="0"/>
              <a:t>TABLE NAME : BANK</a:t>
            </a:r>
            <a:endParaRPr lang="en-US" dirty="0"/>
          </a:p>
        </p:txBody>
      </p:sp>
      <p:graphicFrame>
        <p:nvGraphicFramePr>
          <p:cNvPr id="4" name="Table 4">
            <a:extLst>
              <a:ext uri="{FF2B5EF4-FFF2-40B4-BE49-F238E27FC236}">
                <a16:creationId xmlns:a16="http://schemas.microsoft.com/office/drawing/2014/main" id="{B45ACA56-9A73-40B5-BE7F-3B644C83E779}"/>
              </a:ext>
            </a:extLst>
          </p:cNvPr>
          <p:cNvGraphicFramePr>
            <a:graphicFrameLocks noGrp="1"/>
          </p:cNvGraphicFramePr>
          <p:nvPr>
            <p:ph idx="1"/>
            <p:extLst>
              <p:ext uri="{D42A27DB-BD31-4B8C-83A1-F6EECF244321}">
                <p14:modId xmlns:p14="http://schemas.microsoft.com/office/powerpoint/2010/main" val="3725514713"/>
              </p:ext>
            </p:extLst>
          </p:nvPr>
        </p:nvGraphicFramePr>
        <p:xfrm>
          <a:off x="614570" y="1895061"/>
          <a:ext cx="10962860" cy="4507039"/>
        </p:xfrm>
        <a:graphic>
          <a:graphicData uri="http://schemas.openxmlformats.org/drawingml/2006/table">
            <a:tbl>
              <a:tblPr firstRow="1" bandRow="1">
                <a:tableStyleId>{08FB837D-C827-4EFA-A057-4D05807E0F7C}</a:tableStyleId>
              </a:tblPr>
              <a:tblGrid>
                <a:gridCol w="2740715">
                  <a:extLst>
                    <a:ext uri="{9D8B030D-6E8A-4147-A177-3AD203B41FA5}">
                      <a16:colId xmlns:a16="http://schemas.microsoft.com/office/drawing/2014/main" val="3971863088"/>
                    </a:ext>
                  </a:extLst>
                </a:gridCol>
                <a:gridCol w="2740715">
                  <a:extLst>
                    <a:ext uri="{9D8B030D-6E8A-4147-A177-3AD203B41FA5}">
                      <a16:colId xmlns:a16="http://schemas.microsoft.com/office/drawing/2014/main" val="3692317440"/>
                    </a:ext>
                  </a:extLst>
                </a:gridCol>
                <a:gridCol w="2740715">
                  <a:extLst>
                    <a:ext uri="{9D8B030D-6E8A-4147-A177-3AD203B41FA5}">
                      <a16:colId xmlns:a16="http://schemas.microsoft.com/office/drawing/2014/main" val="546798897"/>
                    </a:ext>
                  </a:extLst>
                </a:gridCol>
                <a:gridCol w="2740715">
                  <a:extLst>
                    <a:ext uri="{9D8B030D-6E8A-4147-A177-3AD203B41FA5}">
                      <a16:colId xmlns:a16="http://schemas.microsoft.com/office/drawing/2014/main" val="666049639"/>
                    </a:ext>
                  </a:extLst>
                </a:gridCol>
              </a:tblGrid>
              <a:tr h="901147">
                <a:tc>
                  <a:txBody>
                    <a:bodyPr/>
                    <a:lstStyle/>
                    <a:p>
                      <a:pPr algn="ctr"/>
                      <a:r>
                        <a:rPr lang="en-IN" sz="2400" dirty="0">
                          <a:solidFill>
                            <a:schemeClr val="bg1"/>
                          </a:solidFill>
                        </a:rPr>
                        <a:t>FIELD </a:t>
                      </a:r>
                      <a:endParaRPr lang="en-US" sz="2400" dirty="0">
                        <a:solidFill>
                          <a:schemeClr val="bg1"/>
                        </a:solidFill>
                      </a:endParaRPr>
                    </a:p>
                  </a:txBody>
                  <a:tcPr/>
                </a:tc>
                <a:tc>
                  <a:txBody>
                    <a:bodyPr/>
                    <a:lstStyle/>
                    <a:p>
                      <a:pPr algn="ctr"/>
                      <a:r>
                        <a:rPr lang="en-IN" sz="2400" dirty="0">
                          <a:solidFill>
                            <a:schemeClr val="bg1"/>
                          </a:solidFill>
                        </a:rPr>
                        <a:t>DATATYPE</a:t>
                      </a:r>
                      <a:endParaRPr lang="en-US" sz="2400" dirty="0">
                        <a:solidFill>
                          <a:schemeClr val="bg1"/>
                        </a:solidFill>
                      </a:endParaRPr>
                    </a:p>
                  </a:txBody>
                  <a:tcPr/>
                </a:tc>
                <a:tc>
                  <a:txBody>
                    <a:bodyPr/>
                    <a:lstStyle/>
                    <a:p>
                      <a:pPr algn="ctr"/>
                      <a:r>
                        <a:rPr lang="en-IN" sz="2400" dirty="0">
                          <a:solidFill>
                            <a:schemeClr val="bg1"/>
                          </a:solidFill>
                        </a:rPr>
                        <a:t>SIZE</a:t>
                      </a:r>
                      <a:endParaRPr lang="en-US" sz="2400" dirty="0">
                        <a:solidFill>
                          <a:schemeClr val="bg1"/>
                        </a:solidFill>
                      </a:endParaRPr>
                    </a:p>
                  </a:txBody>
                  <a:tcPr/>
                </a:tc>
                <a:tc>
                  <a:txBody>
                    <a:bodyPr/>
                    <a:lstStyle/>
                    <a:p>
                      <a:pPr algn="ctr"/>
                      <a:r>
                        <a:rPr lang="en-IN" sz="2400" dirty="0">
                          <a:solidFill>
                            <a:schemeClr val="bg1"/>
                          </a:solidFill>
                        </a:rPr>
                        <a:t>CONSTRAINT</a:t>
                      </a:r>
                      <a:endParaRPr lang="en-US" sz="2400" dirty="0">
                        <a:solidFill>
                          <a:schemeClr val="bg1"/>
                        </a:solidFill>
                      </a:endParaRPr>
                    </a:p>
                  </a:txBody>
                  <a:tcPr/>
                </a:tc>
                <a:extLst>
                  <a:ext uri="{0D108BD9-81ED-4DB2-BD59-A6C34878D82A}">
                    <a16:rowId xmlns:a16="http://schemas.microsoft.com/office/drawing/2014/main" val="288126412"/>
                  </a:ext>
                </a:extLst>
              </a:tr>
              <a:tr h="600982">
                <a:tc>
                  <a:txBody>
                    <a:bodyPr/>
                    <a:lstStyle/>
                    <a:p>
                      <a:pPr algn="ctr"/>
                      <a:r>
                        <a:rPr lang="en-IN" dirty="0"/>
                        <a:t>Bank id</a:t>
                      </a:r>
                      <a:endParaRPr lang="en-US" dirty="0"/>
                    </a:p>
                  </a:txBody>
                  <a:tcPr/>
                </a:tc>
                <a:tc>
                  <a:txBody>
                    <a:bodyPr/>
                    <a:lstStyle/>
                    <a:p>
                      <a:pPr algn="ctr"/>
                      <a:r>
                        <a:rPr lang="en-IN" dirty="0"/>
                        <a:t>Int</a:t>
                      </a:r>
                      <a:endParaRPr lang="en-US" dirty="0"/>
                    </a:p>
                  </a:txBody>
                  <a:tcPr/>
                </a:tc>
                <a:tc>
                  <a:txBody>
                    <a:bodyPr/>
                    <a:lstStyle/>
                    <a:p>
                      <a:pPr algn="ctr"/>
                      <a:r>
                        <a:rPr lang="en-IN" dirty="0"/>
                        <a:t>10</a:t>
                      </a:r>
                      <a:endParaRPr lang="en-US" dirty="0"/>
                    </a:p>
                  </a:txBody>
                  <a:tcPr/>
                </a:tc>
                <a:tc>
                  <a:txBody>
                    <a:bodyPr/>
                    <a:lstStyle/>
                    <a:p>
                      <a:pPr algn="ctr"/>
                      <a:r>
                        <a:rPr lang="en-IN" dirty="0"/>
                        <a:t>Primary key</a:t>
                      </a:r>
                      <a:endParaRPr lang="en-US" dirty="0"/>
                    </a:p>
                  </a:txBody>
                  <a:tcPr/>
                </a:tc>
                <a:extLst>
                  <a:ext uri="{0D108BD9-81ED-4DB2-BD59-A6C34878D82A}">
                    <a16:rowId xmlns:a16="http://schemas.microsoft.com/office/drawing/2014/main" val="3034409768"/>
                  </a:ext>
                </a:extLst>
              </a:tr>
              <a:tr h="600982">
                <a:tc>
                  <a:txBody>
                    <a:bodyPr/>
                    <a:lstStyle/>
                    <a:p>
                      <a:pPr algn="ctr"/>
                      <a:r>
                        <a:rPr lang="en-IN" dirty="0"/>
                        <a:t>Bank Name</a:t>
                      </a:r>
                      <a:endParaRPr lang="en-US" dirty="0"/>
                    </a:p>
                  </a:txBody>
                  <a:tcPr/>
                </a:tc>
                <a:tc>
                  <a:txBody>
                    <a:bodyPr/>
                    <a:lstStyle/>
                    <a:p>
                      <a:pPr algn="ctr"/>
                      <a:r>
                        <a:rPr lang="en-IN" dirty="0"/>
                        <a:t>Varchar</a:t>
                      </a:r>
                      <a:endParaRPr lang="en-US" dirty="0"/>
                    </a:p>
                  </a:txBody>
                  <a:tcPr/>
                </a:tc>
                <a:tc>
                  <a:txBody>
                    <a:bodyPr/>
                    <a:lstStyle/>
                    <a:p>
                      <a:pPr algn="ctr"/>
                      <a:r>
                        <a:rPr lang="en-IN" dirty="0"/>
                        <a:t>30</a:t>
                      </a:r>
                      <a:endParaRPr lang="en-US" dirty="0"/>
                    </a:p>
                  </a:txBody>
                  <a:tcPr/>
                </a:tc>
                <a:tc>
                  <a:txBody>
                    <a:bodyPr/>
                    <a:lstStyle/>
                    <a:p>
                      <a:pPr algn="ctr"/>
                      <a:r>
                        <a:rPr lang="en-IN" dirty="0"/>
                        <a:t>Not Null</a:t>
                      </a:r>
                      <a:endParaRPr lang="en-US" dirty="0"/>
                    </a:p>
                  </a:txBody>
                  <a:tcPr/>
                </a:tc>
                <a:extLst>
                  <a:ext uri="{0D108BD9-81ED-4DB2-BD59-A6C34878D82A}">
                    <a16:rowId xmlns:a16="http://schemas.microsoft.com/office/drawing/2014/main" val="461903624"/>
                  </a:ext>
                </a:extLst>
              </a:tr>
              <a:tr h="600982">
                <a:tc>
                  <a:txBody>
                    <a:bodyPr/>
                    <a:lstStyle/>
                    <a:p>
                      <a:pPr algn="ctr"/>
                      <a:r>
                        <a:rPr lang="en-IN" dirty="0"/>
                        <a:t>Branch Name</a:t>
                      </a:r>
                      <a:endParaRPr lang="en-US" dirty="0"/>
                    </a:p>
                  </a:txBody>
                  <a:tcPr/>
                </a:tc>
                <a:tc>
                  <a:txBody>
                    <a:bodyPr/>
                    <a:lstStyle/>
                    <a:p>
                      <a:pPr algn="ctr"/>
                      <a:r>
                        <a:rPr lang="en-IN" dirty="0"/>
                        <a:t>Varchar</a:t>
                      </a:r>
                      <a:endParaRPr lang="en-US" dirty="0"/>
                    </a:p>
                  </a:txBody>
                  <a:tcPr/>
                </a:tc>
                <a:tc>
                  <a:txBody>
                    <a:bodyPr/>
                    <a:lstStyle/>
                    <a:p>
                      <a:pPr algn="ctr"/>
                      <a:r>
                        <a:rPr lang="en-IN" dirty="0"/>
                        <a:t>30</a:t>
                      </a:r>
                      <a:endParaRPr lang="en-US" dirty="0"/>
                    </a:p>
                  </a:txBody>
                  <a:tcPr/>
                </a:tc>
                <a:tc>
                  <a:txBody>
                    <a:bodyPr/>
                    <a:lstStyle/>
                    <a:p>
                      <a:pPr algn="ctr"/>
                      <a:r>
                        <a:rPr lang="en-IN" dirty="0"/>
                        <a:t>Not Null</a:t>
                      </a:r>
                      <a:endParaRPr lang="en-US" dirty="0"/>
                    </a:p>
                  </a:txBody>
                  <a:tcPr/>
                </a:tc>
                <a:extLst>
                  <a:ext uri="{0D108BD9-81ED-4DB2-BD59-A6C34878D82A}">
                    <a16:rowId xmlns:a16="http://schemas.microsoft.com/office/drawing/2014/main" val="2754455312"/>
                  </a:ext>
                </a:extLst>
              </a:tr>
              <a:tr h="600982">
                <a:tc>
                  <a:txBody>
                    <a:bodyPr/>
                    <a:lstStyle/>
                    <a:p>
                      <a:pPr algn="ctr"/>
                      <a:r>
                        <a:rPr lang="en-IN" dirty="0"/>
                        <a:t>Address</a:t>
                      </a:r>
                      <a:endParaRPr lang="en-US" dirty="0"/>
                    </a:p>
                  </a:txBody>
                  <a:tcPr/>
                </a:tc>
                <a:tc>
                  <a:txBody>
                    <a:bodyPr/>
                    <a:lstStyle/>
                    <a:p>
                      <a:pPr algn="ctr"/>
                      <a:r>
                        <a:rPr lang="en-IN" dirty="0"/>
                        <a:t>Varchar</a:t>
                      </a:r>
                      <a:endParaRPr lang="en-US" dirty="0"/>
                    </a:p>
                  </a:txBody>
                  <a:tcPr/>
                </a:tc>
                <a:tc>
                  <a:txBody>
                    <a:bodyPr/>
                    <a:lstStyle/>
                    <a:p>
                      <a:pPr algn="ctr"/>
                      <a:r>
                        <a:rPr lang="en-IN" dirty="0"/>
                        <a:t>50</a:t>
                      </a:r>
                      <a:endParaRPr lang="en-US" dirty="0"/>
                    </a:p>
                  </a:txBody>
                  <a:tcPr/>
                </a:tc>
                <a:tc>
                  <a:txBody>
                    <a:bodyPr/>
                    <a:lstStyle/>
                    <a:p>
                      <a:pPr algn="ctr"/>
                      <a:r>
                        <a:rPr lang="en-IN" dirty="0"/>
                        <a:t>Not Null</a:t>
                      </a:r>
                      <a:endParaRPr lang="en-US" dirty="0"/>
                    </a:p>
                  </a:txBody>
                  <a:tcPr/>
                </a:tc>
                <a:extLst>
                  <a:ext uri="{0D108BD9-81ED-4DB2-BD59-A6C34878D82A}">
                    <a16:rowId xmlns:a16="http://schemas.microsoft.com/office/drawing/2014/main" val="293087205"/>
                  </a:ext>
                </a:extLst>
              </a:tr>
              <a:tr h="600982">
                <a:tc>
                  <a:txBody>
                    <a:bodyPr/>
                    <a:lstStyle/>
                    <a:p>
                      <a:pPr algn="ctr"/>
                      <a:r>
                        <a:rPr lang="en-IN" dirty="0"/>
                        <a:t>Landline</a:t>
                      </a:r>
                      <a:endParaRPr lang="en-US" dirty="0"/>
                    </a:p>
                  </a:txBody>
                  <a:tcPr/>
                </a:tc>
                <a:tc>
                  <a:txBody>
                    <a:bodyPr/>
                    <a:lstStyle/>
                    <a:p>
                      <a:pPr algn="ctr"/>
                      <a:r>
                        <a:rPr lang="en-IN" dirty="0"/>
                        <a:t>Int</a:t>
                      </a:r>
                      <a:endParaRPr lang="en-US" dirty="0"/>
                    </a:p>
                  </a:txBody>
                  <a:tcPr/>
                </a:tc>
                <a:tc>
                  <a:txBody>
                    <a:bodyPr/>
                    <a:lstStyle/>
                    <a:p>
                      <a:pPr algn="ctr"/>
                      <a:r>
                        <a:rPr lang="en-IN" dirty="0"/>
                        <a:t>15</a:t>
                      </a:r>
                      <a:endParaRPr lang="en-US" dirty="0"/>
                    </a:p>
                  </a:txBody>
                  <a:tcPr/>
                </a:tc>
                <a:tc>
                  <a:txBody>
                    <a:bodyPr/>
                    <a:lstStyle/>
                    <a:p>
                      <a:pPr algn="ctr"/>
                      <a:r>
                        <a:rPr lang="en-IN" dirty="0"/>
                        <a:t>Not Null</a:t>
                      </a:r>
                      <a:endParaRPr lang="en-US" dirty="0"/>
                    </a:p>
                  </a:txBody>
                  <a:tcPr/>
                </a:tc>
                <a:extLst>
                  <a:ext uri="{0D108BD9-81ED-4DB2-BD59-A6C34878D82A}">
                    <a16:rowId xmlns:a16="http://schemas.microsoft.com/office/drawing/2014/main" val="2948606777"/>
                  </a:ext>
                </a:extLst>
              </a:tr>
              <a:tr h="600982">
                <a:tc>
                  <a:txBody>
                    <a:bodyPr/>
                    <a:lstStyle/>
                    <a:p>
                      <a:pPr algn="ctr"/>
                      <a:r>
                        <a:rPr lang="en-IN" dirty="0"/>
                        <a:t>IFSC Code</a:t>
                      </a:r>
                      <a:endParaRPr lang="en-US" dirty="0"/>
                    </a:p>
                  </a:txBody>
                  <a:tcPr/>
                </a:tc>
                <a:tc>
                  <a:txBody>
                    <a:bodyPr/>
                    <a:lstStyle/>
                    <a:p>
                      <a:pPr algn="ctr"/>
                      <a:r>
                        <a:rPr lang="en-IN" dirty="0"/>
                        <a:t>Varchar</a:t>
                      </a:r>
                      <a:endParaRPr lang="en-US" dirty="0"/>
                    </a:p>
                  </a:txBody>
                  <a:tcPr/>
                </a:tc>
                <a:tc>
                  <a:txBody>
                    <a:bodyPr/>
                    <a:lstStyle/>
                    <a:p>
                      <a:pPr algn="ctr"/>
                      <a:r>
                        <a:rPr lang="en-IN" dirty="0"/>
                        <a:t>10</a:t>
                      </a:r>
                      <a:endParaRPr lang="en-US" dirty="0"/>
                    </a:p>
                  </a:txBody>
                  <a:tcPr/>
                </a:tc>
                <a:tc>
                  <a:txBody>
                    <a:bodyPr/>
                    <a:lstStyle/>
                    <a:p>
                      <a:pPr algn="ctr"/>
                      <a:r>
                        <a:rPr lang="en-IN" dirty="0"/>
                        <a:t>Not Null</a:t>
                      </a:r>
                      <a:endParaRPr lang="en-US" dirty="0"/>
                    </a:p>
                  </a:txBody>
                  <a:tcPr/>
                </a:tc>
                <a:extLst>
                  <a:ext uri="{0D108BD9-81ED-4DB2-BD59-A6C34878D82A}">
                    <a16:rowId xmlns:a16="http://schemas.microsoft.com/office/drawing/2014/main" val="1068516838"/>
                  </a:ext>
                </a:extLst>
              </a:tr>
            </a:tbl>
          </a:graphicData>
        </a:graphic>
      </p:graphicFrame>
    </p:spTree>
    <p:extLst>
      <p:ext uri="{BB962C8B-B14F-4D97-AF65-F5344CB8AC3E}">
        <p14:creationId xmlns:p14="http://schemas.microsoft.com/office/powerpoint/2010/main" val="1040792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CA069-DE7E-4614-A9DB-358E1152DE45}"/>
              </a:ext>
            </a:extLst>
          </p:cNvPr>
          <p:cNvSpPr>
            <a:spLocks noGrp="1"/>
          </p:cNvSpPr>
          <p:nvPr>
            <p:ph type="title"/>
          </p:nvPr>
        </p:nvSpPr>
        <p:spPr>
          <a:xfrm>
            <a:off x="2895600" y="751121"/>
            <a:ext cx="8610600" cy="1293028"/>
          </a:xfrm>
        </p:spPr>
        <p:txBody>
          <a:bodyPr/>
          <a:lstStyle/>
          <a:p>
            <a:r>
              <a:rPr lang="en-IN" dirty="0"/>
              <a:t>TABLE NAME : MANAGER</a:t>
            </a:r>
            <a:endParaRPr lang="en-US" dirty="0"/>
          </a:p>
        </p:txBody>
      </p:sp>
      <p:graphicFrame>
        <p:nvGraphicFramePr>
          <p:cNvPr id="4" name="Table 4">
            <a:extLst>
              <a:ext uri="{FF2B5EF4-FFF2-40B4-BE49-F238E27FC236}">
                <a16:creationId xmlns:a16="http://schemas.microsoft.com/office/drawing/2014/main" id="{719B36C1-5755-4794-9EE2-428D7DE02C92}"/>
              </a:ext>
            </a:extLst>
          </p:cNvPr>
          <p:cNvGraphicFramePr>
            <a:graphicFrameLocks noGrp="1"/>
          </p:cNvGraphicFramePr>
          <p:nvPr>
            <p:ph idx="1"/>
            <p:extLst>
              <p:ext uri="{D42A27DB-BD31-4B8C-83A1-F6EECF244321}">
                <p14:modId xmlns:p14="http://schemas.microsoft.com/office/powerpoint/2010/main" val="1211814757"/>
              </p:ext>
            </p:extLst>
          </p:nvPr>
        </p:nvGraphicFramePr>
        <p:xfrm>
          <a:off x="685799" y="1974574"/>
          <a:ext cx="11002616" cy="4320207"/>
        </p:xfrm>
        <a:graphic>
          <a:graphicData uri="http://schemas.openxmlformats.org/drawingml/2006/table">
            <a:tbl>
              <a:tblPr firstRow="1" bandRow="1">
                <a:tableStyleId>{08FB837D-C827-4EFA-A057-4D05807E0F7C}</a:tableStyleId>
              </a:tblPr>
              <a:tblGrid>
                <a:gridCol w="2750654">
                  <a:extLst>
                    <a:ext uri="{9D8B030D-6E8A-4147-A177-3AD203B41FA5}">
                      <a16:colId xmlns:a16="http://schemas.microsoft.com/office/drawing/2014/main" val="1991530115"/>
                    </a:ext>
                  </a:extLst>
                </a:gridCol>
                <a:gridCol w="2750654">
                  <a:extLst>
                    <a:ext uri="{9D8B030D-6E8A-4147-A177-3AD203B41FA5}">
                      <a16:colId xmlns:a16="http://schemas.microsoft.com/office/drawing/2014/main" val="2976865697"/>
                    </a:ext>
                  </a:extLst>
                </a:gridCol>
                <a:gridCol w="2750654">
                  <a:extLst>
                    <a:ext uri="{9D8B030D-6E8A-4147-A177-3AD203B41FA5}">
                      <a16:colId xmlns:a16="http://schemas.microsoft.com/office/drawing/2014/main" val="3103861748"/>
                    </a:ext>
                  </a:extLst>
                </a:gridCol>
                <a:gridCol w="2750654">
                  <a:extLst>
                    <a:ext uri="{9D8B030D-6E8A-4147-A177-3AD203B41FA5}">
                      <a16:colId xmlns:a16="http://schemas.microsoft.com/office/drawing/2014/main" val="3071663506"/>
                    </a:ext>
                  </a:extLst>
                </a:gridCol>
              </a:tblGrid>
              <a:tr h="902827">
                <a:tc>
                  <a:txBody>
                    <a:bodyPr/>
                    <a:lstStyle/>
                    <a:p>
                      <a:pPr algn="ctr"/>
                      <a:r>
                        <a:rPr lang="en-IN" sz="2400" dirty="0">
                          <a:solidFill>
                            <a:schemeClr val="bg1"/>
                          </a:solidFill>
                        </a:rPr>
                        <a:t>FIELD</a:t>
                      </a:r>
                      <a:endParaRPr lang="en-US" sz="2400" dirty="0">
                        <a:solidFill>
                          <a:schemeClr val="bg1"/>
                        </a:solidFill>
                      </a:endParaRPr>
                    </a:p>
                  </a:txBody>
                  <a:tcPr/>
                </a:tc>
                <a:tc>
                  <a:txBody>
                    <a:bodyPr/>
                    <a:lstStyle/>
                    <a:p>
                      <a:pPr algn="ctr"/>
                      <a:r>
                        <a:rPr lang="en-IN" sz="2400" dirty="0">
                          <a:solidFill>
                            <a:schemeClr val="bg1"/>
                          </a:solidFill>
                        </a:rPr>
                        <a:t>DATA TYPE </a:t>
                      </a:r>
                      <a:endParaRPr lang="en-US" sz="2400" dirty="0">
                        <a:solidFill>
                          <a:schemeClr val="bg1"/>
                        </a:solidFill>
                      </a:endParaRPr>
                    </a:p>
                  </a:txBody>
                  <a:tcPr/>
                </a:tc>
                <a:tc>
                  <a:txBody>
                    <a:bodyPr/>
                    <a:lstStyle/>
                    <a:p>
                      <a:pPr algn="ctr"/>
                      <a:r>
                        <a:rPr lang="en-IN" sz="2400" dirty="0">
                          <a:solidFill>
                            <a:schemeClr val="bg1"/>
                          </a:solidFill>
                        </a:rPr>
                        <a:t>SIZE</a:t>
                      </a:r>
                      <a:endParaRPr lang="en-US" sz="2400" dirty="0">
                        <a:solidFill>
                          <a:schemeClr val="bg1"/>
                        </a:solidFill>
                      </a:endParaRPr>
                    </a:p>
                  </a:txBody>
                  <a:tcPr/>
                </a:tc>
                <a:tc>
                  <a:txBody>
                    <a:bodyPr/>
                    <a:lstStyle/>
                    <a:p>
                      <a:pPr algn="ctr"/>
                      <a:r>
                        <a:rPr lang="en-IN" sz="2400" dirty="0">
                          <a:solidFill>
                            <a:schemeClr val="bg1"/>
                          </a:solidFill>
                        </a:rPr>
                        <a:t>CONSTRAINT</a:t>
                      </a:r>
                      <a:endParaRPr lang="en-US" sz="2400" dirty="0">
                        <a:solidFill>
                          <a:schemeClr val="bg1"/>
                        </a:solidFill>
                      </a:endParaRPr>
                    </a:p>
                  </a:txBody>
                  <a:tcPr/>
                </a:tc>
                <a:extLst>
                  <a:ext uri="{0D108BD9-81ED-4DB2-BD59-A6C34878D82A}">
                    <a16:rowId xmlns:a16="http://schemas.microsoft.com/office/drawing/2014/main" val="2039163729"/>
                  </a:ext>
                </a:extLst>
              </a:tr>
              <a:tr h="683476">
                <a:tc>
                  <a:txBody>
                    <a:bodyPr/>
                    <a:lstStyle/>
                    <a:p>
                      <a:pPr algn="ctr"/>
                      <a:r>
                        <a:rPr lang="en-IN" dirty="0">
                          <a:solidFill>
                            <a:schemeClr val="bg1"/>
                          </a:solidFill>
                        </a:rPr>
                        <a:t>Manager id</a:t>
                      </a:r>
                      <a:endParaRPr lang="en-US" dirty="0">
                        <a:solidFill>
                          <a:schemeClr val="bg1"/>
                        </a:solidFill>
                      </a:endParaRPr>
                    </a:p>
                  </a:txBody>
                  <a:tcPr/>
                </a:tc>
                <a:tc>
                  <a:txBody>
                    <a:bodyPr/>
                    <a:lstStyle/>
                    <a:p>
                      <a:pPr algn="ctr"/>
                      <a:r>
                        <a:rPr lang="en-IN" dirty="0">
                          <a:solidFill>
                            <a:schemeClr val="bg1"/>
                          </a:solidFill>
                        </a:rPr>
                        <a:t>Int</a:t>
                      </a:r>
                      <a:endParaRPr lang="en-US" dirty="0">
                        <a:solidFill>
                          <a:schemeClr val="bg1"/>
                        </a:solidFill>
                      </a:endParaRPr>
                    </a:p>
                  </a:txBody>
                  <a:tcPr/>
                </a:tc>
                <a:tc>
                  <a:txBody>
                    <a:bodyPr/>
                    <a:lstStyle/>
                    <a:p>
                      <a:pPr algn="ctr"/>
                      <a:r>
                        <a:rPr lang="en-IN" dirty="0">
                          <a:solidFill>
                            <a:schemeClr val="bg1"/>
                          </a:solidFill>
                        </a:rPr>
                        <a:t>10</a:t>
                      </a:r>
                      <a:endParaRPr lang="en-US" dirty="0">
                        <a:solidFill>
                          <a:schemeClr val="bg1"/>
                        </a:solidFill>
                      </a:endParaRPr>
                    </a:p>
                  </a:txBody>
                  <a:tcPr/>
                </a:tc>
                <a:tc>
                  <a:txBody>
                    <a:bodyPr/>
                    <a:lstStyle/>
                    <a:p>
                      <a:pPr algn="ctr"/>
                      <a:r>
                        <a:rPr lang="en-IN" dirty="0">
                          <a:solidFill>
                            <a:schemeClr val="bg1"/>
                          </a:solidFill>
                        </a:rPr>
                        <a:t>Primary key</a:t>
                      </a:r>
                      <a:endParaRPr lang="en-US" dirty="0">
                        <a:solidFill>
                          <a:schemeClr val="bg1"/>
                        </a:solidFill>
                      </a:endParaRPr>
                    </a:p>
                  </a:txBody>
                  <a:tcPr/>
                </a:tc>
                <a:extLst>
                  <a:ext uri="{0D108BD9-81ED-4DB2-BD59-A6C34878D82A}">
                    <a16:rowId xmlns:a16="http://schemas.microsoft.com/office/drawing/2014/main" val="1620250406"/>
                  </a:ext>
                </a:extLst>
              </a:tr>
              <a:tr h="683476">
                <a:tc>
                  <a:txBody>
                    <a:bodyPr/>
                    <a:lstStyle/>
                    <a:p>
                      <a:pPr algn="ctr"/>
                      <a:r>
                        <a:rPr lang="en-IN" dirty="0">
                          <a:solidFill>
                            <a:schemeClr val="bg1"/>
                          </a:solidFill>
                        </a:rPr>
                        <a:t>Bank id</a:t>
                      </a:r>
                      <a:endParaRPr lang="en-US" dirty="0">
                        <a:solidFill>
                          <a:schemeClr val="bg1"/>
                        </a:solidFill>
                      </a:endParaRPr>
                    </a:p>
                  </a:txBody>
                  <a:tcPr/>
                </a:tc>
                <a:tc>
                  <a:txBody>
                    <a:bodyPr/>
                    <a:lstStyle/>
                    <a:p>
                      <a:pPr algn="ctr"/>
                      <a:r>
                        <a:rPr lang="en-IN" dirty="0">
                          <a:solidFill>
                            <a:schemeClr val="bg1"/>
                          </a:solidFill>
                        </a:rPr>
                        <a:t>Int</a:t>
                      </a:r>
                      <a:endParaRPr lang="en-US" dirty="0">
                        <a:solidFill>
                          <a:schemeClr val="bg1"/>
                        </a:solidFill>
                      </a:endParaRPr>
                    </a:p>
                  </a:txBody>
                  <a:tcPr/>
                </a:tc>
                <a:tc>
                  <a:txBody>
                    <a:bodyPr/>
                    <a:lstStyle/>
                    <a:p>
                      <a:pPr algn="ctr"/>
                      <a:r>
                        <a:rPr lang="en-IN" dirty="0">
                          <a:solidFill>
                            <a:schemeClr val="bg1"/>
                          </a:solidFill>
                        </a:rPr>
                        <a:t>10</a:t>
                      </a:r>
                      <a:endParaRPr lang="en-US" dirty="0">
                        <a:solidFill>
                          <a:schemeClr val="bg1"/>
                        </a:solidFill>
                      </a:endParaRPr>
                    </a:p>
                  </a:txBody>
                  <a:tcPr/>
                </a:tc>
                <a:tc>
                  <a:txBody>
                    <a:bodyPr/>
                    <a:lstStyle/>
                    <a:p>
                      <a:pPr algn="ctr"/>
                      <a:r>
                        <a:rPr lang="en-IN" dirty="0">
                          <a:solidFill>
                            <a:schemeClr val="bg1"/>
                          </a:solidFill>
                        </a:rPr>
                        <a:t>Foreign key</a:t>
                      </a:r>
                      <a:endParaRPr lang="en-US" dirty="0">
                        <a:solidFill>
                          <a:schemeClr val="bg1"/>
                        </a:solidFill>
                      </a:endParaRPr>
                    </a:p>
                  </a:txBody>
                  <a:tcPr/>
                </a:tc>
                <a:extLst>
                  <a:ext uri="{0D108BD9-81ED-4DB2-BD59-A6C34878D82A}">
                    <a16:rowId xmlns:a16="http://schemas.microsoft.com/office/drawing/2014/main" val="760447495"/>
                  </a:ext>
                </a:extLst>
              </a:tr>
              <a:tr h="683476">
                <a:tc>
                  <a:txBody>
                    <a:bodyPr/>
                    <a:lstStyle/>
                    <a:p>
                      <a:pPr algn="ctr"/>
                      <a:r>
                        <a:rPr lang="en-IN" dirty="0">
                          <a:solidFill>
                            <a:schemeClr val="bg1"/>
                          </a:solidFill>
                        </a:rPr>
                        <a:t>Branch Name</a:t>
                      </a:r>
                      <a:endParaRPr lang="en-US" dirty="0">
                        <a:solidFill>
                          <a:schemeClr val="bg1"/>
                        </a:solidFill>
                      </a:endParaRPr>
                    </a:p>
                  </a:txBody>
                  <a:tcPr/>
                </a:tc>
                <a:tc>
                  <a:txBody>
                    <a:bodyPr/>
                    <a:lstStyle/>
                    <a:p>
                      <a:pPr algn="ctr"/>
                      <a:r>
                        <a:rPr lang="en-IN" dirty="0">
                          <a:solidFill>
                            <a:schemeClr val="bg1"/>
                          </a:solidFill>
                        </a:rPr>
                        <a:t>Varchar</a:t>
                      </a:r>
                      <a:endParaRPr lang="en-US" dirty="0">
                        <a:solidFill>
                          <a:schemeClr val="bg1"/>
                        </a:solidFill>
                      </a:endParaRPr>
                    </a:p>
                  </a:txBody>
                  <a:tcPr/>
                </a:tc>
                <a:tc>
                  <a:txBody>
                    <a:bodyPr/>
                    <a:lstStyle/>
                    <a:p>
                      <a:pPr algn="ctr"/>
                      <a:r>
                        <a:rPr lang="en-IN" dirty="0">
                          <a:solidFill>
                            <a:schemeClr val="bg1"/>
                          </a:solidFill>
                        </a:rPr>
                        <a:t>30</a:t>
                      </a:r>
                      <a:endParaRPr lang="en-US" dirty="0">
                        <a:solidFill>
                          <a:schemeClr val="bg1"/>
                        </a:solidFill>
                      </a:endParaRPr>
                    </a:p>
                  </a:txBody>
                  <a:tcPr/>
                </a:tc>
                <a:tc>
                  <a:txBody>
                    <a:bodyPr/>
                    <a:lstStyle/>
                    <a:p>
                      <a:pPr algn="ctr"/>
                      <a:r>
                        <a:rPr lang="en-IN" dirty="0">
                          <a:solidFill>
                            <a:schemeClr val="bg1"/>
                          </a:solidFill>
                        </a:rPr>
                        <a:t>Not Null</a:t>
                      </a:r>
                      <a:endParaRPr lang="en-US" dirty="0">
                        <a:solidFill>
                          <a:schemeClr val="bg1"/>
                        </a:solidFill>
                      </a:endParaRPr>
                    </a:p>
                  </a:txBody>
                  <a:tcPr/>
                </a:tc>
                <a:extLst>
                  <a:ext uri="{0D108BD9-81ED-4DB2-BD59-A6C34878D82A}">
                    <a16:rowId xmlns:a16="http://schemas.microsoft.com/office/drawing/2014/main" val="2928244330"/>
                  </a:ext>
                </a:extLst>
              </a:tr>
              <a:tr h="683476">
                <a:tc>
                  <a:txBody>
                    <a:bodyPr/>
                    <a:lstStyle/>
                    <a:p>
                      <a:pPr algn="ctr"/>
                      <a:r>
                        <a:rPr lang="en-IN" dirty="0">
                          <a:solidFill>
                            <a:schemeClr val="bg1"/>
                          </a:solidFill>
                        </a:rPr>
                        <a:t>Mobile</a:t>
                      </a:r>
                      <a:endParaRPr lang="en-US" dirty="0">
                        <a:solidFill>
                          <a:schemeClr val="bg1"/>
                        </a:solidFill>
                      </a:endParaRPr>
                    </a:p>
                  </a:txBody>
                  <a:tcPr/>
                </a:tc>
                <a:tc>
                  <a:txBody>
                    <a:bodyPr/>
                    <a:lstStyle/>
                    <a:p>
                      <a:pPr algn="ctr"/>
                      <a:r>
                        <a:rPr lang="en-IN" dirty="0">
                          <a:solidFill>
                            <a:schemeClr val="bg1"/>
                          </a:solidFill>
                        </a:rPr>
                        <a:t>Int</a:t>
                      </a:r>
                      <a:endParaRPr lang="en-US" dirty="0">
                        <a:solidFill>
                          <a:schemeClr val="bg1"/>
                        </a:solidFill>
                      </a:endParaRPr>
                    </a:p>
                  </a:txBody>
                  <a:tcPr/>
                </a:tc>
                <a:tc>
                  <a:txBody>
                    <a:bodyPr/>
                    <a:lstStyle/>
                    <a:p>
                      <a:pPr algn="ctr"/>
                      <a:r>
                        <a:rPr lang="en-IN" dirty="0">
                          <a:solidFill>
                            <a:schemeClr val="bg1"/>
                          </a:solidFill>
                        </a:rPr>
                        <a:t>10</a:t>
                      </a:r>
                      <a:endParaRPr lang="en-US" dirty="0">
                        <a:solidFill>
                          <a:schemeClr val="bg1"/>
                        </a:solidFill>
                      </a:endParaRPr>
                    </a:p>
                  </a:txBody>
                  <a:tcPr/>
                </a:tc>
                <a:tc>
                  <a:txBody>
                    <a:bodyPr/>
                    <a:lstStyle/>
                    <a:p>
                      <a:pPr algn="ctr"/>
                      <a:r>
                        <a:rPr lang="en-IN" dirty="0">
                          <a:solidFill>
                            <a:schemeClr val="bg1"/>
                          </a:solidFill>
                        </a:rPr>
                        <a:t>Not Null</a:t>
                      </a:r>
                      <a:endParaRPr lang="en-US" dirty="0">
                        <a:solidFill>
                          <a:schemeClr val="bg1"/>
                        </a:solidFill>
                      </a:endParaRPr>
                    </a:p>
                  </a:txBody>
                  <a:tcPr/>
                </a:tc>
                <a:extLst>
                  <a:ext uri="{0D108BD9-81ED-4DB2-BD59-A6C34878D82A}">
                    <a16:rowId xmlns:a16="http://schemas.microsoft.com/office/drawing/2014/main" val="2067227563"/>
                  </a:ext>
                </a:extLst>
              </a:tr>
              <a:tr h="683476">
                <a:tc>
                  <a:txBody>
                    <a:bodyPr/>
                    <a:lstStyle/>
                    <a:p>
                      <a:pPr algn="ctr"/>
                      <a:r>
                        <a:rPr lang="en-IN" dirty="0">
                          <a:solidFill>
                            <a:schemeClr val="bg1"/>
                          </a:solidFill>
                        </a:rPr>
                        <a:t>Landline</a:t>
                      </a:r>
                      <a:endParaRPr lang="en-US" dirty="0">
                        <a:solidFill>
                          <a:schemeClr val="bg1"/>
                        </a:solidFill>
                      </a:endParaRPr>
                    </a:p>
                  </a:txBody>
                  <a:tcPr/>
                </a:tc>
                <a:tc>
                  <a:txBody>
                    <a:bodyPr/>
                    <a:lstStyle/>
                    <a:p>
                      <a:pPr algn="ctr"/>
                      <a:r>
                        <a:rPr lang="en-IN" dirty="0">
                          <a:solidFill>
                            <a:schemeClr val="bg1"/>
                          </a:solidFill>
                        </a:rPr>
                        <a:t>int</a:t>
                      </a:r>
                      <a:endParaRPr lang="en-US" dirty="0">
                        <a:solidFill>
                          <a:schemeClr val="bg1"/>
                        </a:solidFill>
                      </a:endParaRPr>
                    </a:p>
                  </a:txBody>
                  <a:tcPr/>
                </a:tc>
                <a:tc>
                  <a:txBody>
                    <a:bodyPr/>
                    <a:lstStyle/>
                    <a:p>
                      <a:pPr algn="ctr"/>
                      <a:r>
                        <a:rPr lang="en-IN" dirty="0">
                          <a:solidFill>
                            <a:schemeClr val="bg1"/>
                          </a:solidFill>
                        </a:rPr>
                        <a:t>10</a:t>
                      </a:r>
                      <a:endParaRPr lang="en-US" dirty="0">
                        <a:solidFill>
                          <a:schemeClr val="bg1"/>
                        </a:solidFill>
                      </a:endParaRPr>
                    </a:p>
                  </a:txBody>
                  <a:tcPr/>
                </a:tc>
                <a:tc>
                  <a:txBody>
                    <a:bodyPr/>
                    <a:lstStyle/>
                    <a:p>
                      <a:pPr algn="ctr"/>
                      <a:r>
                        <a:rPr lang="en-IN" dirty="0">
                          <a:solidFill>
                            <a:schemeClr val="bg1"/>
                          </a:solidFill>
                        </a:rPr>
                        <a:t>Not Null</a:t>
                      </a:r>
                      <a:endParaRPr lang="en-US" dirty="0">
                        <a:solidFill>
                          <a:schemeClr val="bg1"/>
                        </a:solidFill>
                      </a:endParaRPr>
                    </a:p>
                  </a:txBody>
                  <a:tcPr/>
                </a:tc>
                <a:extLst>
                  <a:ext uri="{0D108BD9-81ED-4DB2-BD59-A6C34878D82A}">
                    <a16:rowId xmlns:a16="http://schemas.microsoft.com/office/drawing/2014/main" val="3515343970"/>
                  </a:ext>
                </a:extLst>
              </a:tr>
            </a:tbl>
          </a:graphicData>
        </a:graphic>
      </p:graphicFrame>
    </p:spTree>
    <p:extLst>
      <p:ext uri="{BB962C8B-B14F-4D97-AF65-F5344CB8AC3E}">
        <p14:creationId xmlns:p14="http://schemas.microsoft.com/office/powerpoint/2010/main" val="413638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abstract</a:t>
            </a:r>
            <a:endParaRPr lang="en-US" dirty="0"/>
          </a:p>
        </p:txBody>
      </p:sp>
      <p:sp>
        <p:nvSpPr>
          <p:cNvPr id="3" name="Content Placeholder 2"/>
          <p:cNvSpPr>
            <a:spLocks noGrp="1"/>
          </p:cNvSpPr>
          <p:nvPr>
            <p:ph type="body" sz="half" idx="1"/>
          </p:nvPr>
        </p:nvSpPr>
        <p:spPr/>
        <p:txBody>
          <a:bodyPr/>
          <a:lstStyle/>
          <a:p>
            <a:endParaRPr lang="en-GB" dirty="0"/>
          </a:p>
          <a:p>
            <a:r>
              <a:rPr lang="en-US" dirty="0"/>
              <a:t>Nowadays the use of bank applications has increased and many banking operations are done online. In this paper we proposed a multi banking system using web services (for transactions). </a:t>
            </a:r>
          </a:p>
          <a:p>
            <a:r>
              <a:rPr lang="en-GB" dirty="0"/>
              <a:t>The Multi Banking System acts as a standard interface between the clients and all the banks , by using this portal any client who maintain accounts in various banks can directly log on to Multi Banking System interface and make any kind of transactions.</a:t>
            </a:r>
          </a:p>
          <a:p>
            <a:pPr>
              <a:buNone/>
            </a:pPr>
            <a:r>
              <a:rPr lang="en-GB" dirty="0"/>
              <a:t>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AD1B1-260C-4C11-B5C2-0B61497E2A52}"/>
              </a:ext>
            </a:extLst>
          </p:cNvPr>
          <p:cNvSpPr>
            <a:spLocks noGrp="1"/>
          </p:cNvSpPr>
          <p:nvPr>
            <p:ph type="title"/>
          </p:nvPr>
        </p:nvSpPr>
        <p:spPr>
          <a:xfrm>
            <a:off x="2895600" y="72664"/>
            <a:ext cx="8610600" cy="1293028"/>
          </a:xfrm>
        </p:spPr>
        <p:txBody>
          <a:bodyPr/>
          <a:lstStyle/>
          <a:p>
            <a:r>
              <a:rPr lang="en-IN" dirty="0"/>
              <a:t>Table name : customer</a:t>
            </a:r>
            <a:endParaRPr lang="en-US" dirty="0"/>
          </a:p>
        </p:txBody>
      </p:sp>
      <p:graphicFrame>
        <p:nvGraphicFramePr>
          <p:cNvPr id="4" name="Table 4">
            <a:extLst>
              <a:ext uri="{FF2B5EF4-FFF2-40B4-BE49-F238E27FC236}">
                <a16:creationId xmlns:a16="http://schemas.microsoft.com/office/drawing/2014/main" id="{F55C5C72-788A-41FF-AC71-67B5539CEDB6}"/>
              </a:ext>
            </a:extLst>
          </p:cNvPr>
          <p:cNvGraphicFramePr>
            <a:graphicFrameLocks noGrp="1"/>
          </p:cNvGraphicFramePr>
          <p:nvPr>
            <p:ph idx="1"/>
            <p:extLst>
              <p:ext uri="{D42A27DB-BD31-4B8C-83A1-F6EECF244321}">
                <p14:modId xmlns:p14="http://schemas.microsoft.com/office/powerpoint/2010/main" val="488950067"/>
              </p:ext>
            </p:extLst>
          </p:nvPr>
        </p:nvGraphicFramePr>
        <p:xfrm>
          <a:off x="685800" y="1152939"/>
          <a:ext cx="10820400" cy="5487118"/>
        </p:xfrm>
        <a:graphic>
          <a:graphicData uri="http://schemas.openxmlformats.org/drawingml/2006/table">
            <a:tbl>
              <a:tblPr firstRow="1" bandRow="1">
                <a:tableStyleId>{08FB837D-C827-4EFA-A057-4D05807E0F7C}</a:tableStyleId>
              </a:tblPr>
              <a:tblGrid>
                <a:gridCol w="2705100">
                  <a:extLst>
                    <a:ext uri="{9D8B030D-6E8A-4147-A177-3AD203B41FA5}">
                      <a16:colId xmlns:a16="http://schemas.microsoft.com/office/drawing/2014/main" val="198567423"/>
                    </a:ext>
                  </a:extLst>
                </a:gridCol>
                <a:gridCol w="2705100">
                  <a:extLst>
                    <a:ext uri="{9D8B030D-6E8A-4147-A177-3AD203B41FA5}">
                      <a16:colId xmlns:a16="http://schemas.microsoft.com/office/drawing/2014/main" val="1162594448"/>
                    </a:ext>
                  </a:extLst>
                </a:gridCol>
                <a:gridCol w="2705100">
                  <a:extLst>
                    <a:ext uri="{9D8B030D-6E8A-4147-A177-3AD203B41FA5}">
                      <a16:colId xmlns:a16="http://schemas.microsoft.com/office/drawing/2014/main" val="2153916336"/>
                    </a:ext>
                  </a:extLst>
                </a:gridCol>
                <a:gridCol w="2705100">
                  <a:extLst>
                    <a:ext uri="{9D8B030D-6E8A-4147-A177-3AD203B41FA5}">
                      <a16:colId xmlns:a16="http://schemas.microsoft.com/office/drawing/2014/main" val="363193527"/>
                    </a:ext>
                  </a:extLst>
                </a:gridCol>
              </a:tblGrid>
              <a:tr h="528632">
                <a:tc>
                  <a:txBody>
                    <a:bodyPr/>
                    <a:lstStyle/>
                    <a:p>
                      <a:r>
                        <a:rPr lang="en-IN" dirty="0"/>
                        <a:t>FIELD</a:t>
                      </a:r>
                      <a:endParaRPr lang="en-US" dirty="0"/>
                    </a:p>
                  </a:txBody>
                  <a:tcPr/>
                </a:tc>
                <a:tc>
                  <a:txBody>
                    <a:bodyPr/>
                    <a:lstStyle/>
                    <a:p>
                      <a:r>
                        <a:rPr lang="en-IN" dirty="0"/>
                        <a:t>DATA TYPE</a:t>
                      </a:r>
                      <a:endParaRPr lang="en-US" dirty="0"/>
                    </a:p>
                  </a:txBody>
                  <a:tcPr/>
                </a:tc>
                <a:tc>
                  <a:txBody>
                    <a:bodyPr/>
                    <a:lstStyle/>
                    <a:p>
                      <a:r>
                        <a:rPr lang="en-IN" dirty="0"/>
                        <a:t>SIZE</a:t>
                      </a:r>
                      <a:endParaRPr lang="en-US" dirty="0"/>
                    </a:p>
                  </a:txBody>
                  <a:tcPr/>
                </a:tc>
                <a:tc>
                  <a:txBody>
                    <a:bodyPr/>
                    <a:lstStyle/>
                    <a:p>
                      <a:r>
                        <a:rPr lang="en-IN" dirty="0"/>
                        <a:t>CONSTRAINT</a:t>
                      </a:r>
                      <a:endParaRPr lang="en-US" dirty="0"/>
                    </a:p>
                  </a:txBody>
                  <a:tcPr/>
                </a:tc>
                <a:extLst>
                  <a:ext uri="{0D108BD9-81ED-4DB2-BD59-A6C34878D82A}">
                    <a16:rowId xmlns:a16="http://schemas.microsoft.com/office/drawing/2014/main" val="2624704328"/>
                  </a:ext>
                </a:extLst>
              </a:tr>
              <a:tr h="381422">
                <a:tc>
                  <a:txBody>
                    <a:bodyPr/>
                    <a:lstStyle/>
                    <a:p>
                      <a:r>
                        <a:rPr lang="en-IN" dirty="0"/>
                        <a:t>Customer id</a:t>
                      </a:r>
                      <a:endParaRPr lang="en-US" dirty="0"/>
                    </a:p>
                  </a:txBody>
                  <a:tcPr/>
                </a:tc>
                <a:tc>
                  <a:txBody>
                    <a:bodyPr/>
                    <a:lstStyle/>
                    <a:p>
                      <a:r>
                        <a:rPr lang="en-IN" dirty="0"/>
                        <a:t>Int</a:t>
                      </a:r>
                      <a:endParaRPr lang="en-US" dirty="0"/>
                    </a:p>
                  </a:txBody>
                  <a:tcPr/>
                </a:tc>
                <a:tc>
                  <a:txBody>
                    <a:bodyPr/>
                    <a:lstStyle/>
                    <a:p>
                      <a:r>
                        <a:rPr lang="en-IN" dirty="0"/>
                        <a:t>10</a:t>
                      </a:r>
                      <a:endParaRPr lang="en-US" dirty="0"/>
                    </a:p>
                  </a:txBody>
                  <a:tcPr/>
                </a:tc>
                <a:tc>
                  <a:txBody>
                    <a:bodyPr/>
                    <a:lstStyle/>
                    <a:p>
                      <a:r>
                        <a:rPr lang="en-IN" dirty="0"/>
                        <a:t>Primary key</a:t>
                      </a:r>
                      <a:endParaRPr lang="en-US" dirty="0"/>
                    </a:p>
                  </a:txBody>
                  <a:tcPr/>
                </a:tc>
                <a:extLst>
                  <a:ext uri="{0D108BD9-81ED-4DB2-BD59-A6C34878D82A}">
                    <a16:rowId xmlns:a16="http://schemas.microsoft.com/office/drawing/2014/main" val="2241038967"/>
                  </a:ext>
                </a:extLst>
              </a:tr>
              <a:tr h="381422">
                <a:tc>
                  <a:txBody>
                    <a:bodyPr/>
                    <a:lstStyle/>
                    <a:p>
                      <a:r>
                        <a:rPr lang="en-IN" dirty="0"/>
                        <a:t>First Name</a:t>
                      </a:r>
                      <a:endParaRPr lang="en-US" dirty="0"/>
                    </a:p>
                  </a:txBody>
                  <a:tcPr/>
                </a:tc>
                <a:tc>
                  <a:txBody>
                    <a:bodyPr/>
                    <a:lstStyle/>
                    <a:p>
                      <a:r>
                        <a:rPr lang="en-IN" dirty="0"/>
                        <a:t>Varchar</a:t>
                      </a:r>
                      <a:endParaRPr lang="en-US" dirty="0"/>
                    </a:p>
                  </a:txBody>
                  <a:tcPr/>
                </a:tc>
                <a:tc>
                  <a:txBody>
                    <a:bodyPr/>
                    <a:lstStyle/>
                    <a:p>
                      <a:r>
                        <a:rPr lang="en-IN" dirty="0"/>
                        <a:t>20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2661341807"/>
                  </a:ext>
                </a:extLst>
              </a:tr>
              <a:tr h="381422">
                <a:tc>
                  <a:txBody>
                    <a:bodyPr/>
                    <a:lstStyle/>
                    <a:p>
                      <a:r>
                        <a:rPr lang="en-IN" dirty="0"/>
                        <a:t>Last Name</a:t>
                      </a:r>
                      <a:endParaRPr lang="en-US" dirty="0"/>
                    </a:p>
                  </a:txBody>
                  <a:tcPr/>
                </a:tc>
                <a:tc>
                  <a:txBody>
                    <a:bodyPr/>
                    <a:lstStyle/>
                    <a:p>
                      <a:r>
                        <a:rPr lang="en-IN" dirty="0"/>
                        <a:t>Varchar</a:t>
                      </a:r>
                      <a:endParaRPr lang="en-US" dirty="0"/>
                    </a:p>
                  </a:txBody>
                  <a:tcPr/>
                </a:tc>
                <a:tc>
                  <a:txBody>
                    <a:bodyPr/>
                    <a:lstStyle/>
                    <a:p>
                      <a:r>
                        <a:rPr lang="en-IN" dirty="0"/>
                        <a:t>20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3288683417"/>
                  </a:ext>
                </a:extLst>
              </a:tr>
              <a:tr h="381422">
                <a:tc>
                  <a:txBody>
                    <a:bodyPr/>
                    <a:lstStyle/>
                    <a:p>
                      <a:r>
                        <a:rPr lang="en-IN" dirty="0"/>
                        <a:t>Mobile</a:t>
                      </a:r>
                      <a:endParaRPr lang="en-US" dirty="0"/>
                    </a:p>
                  </a:txBody>
                  <a:tcPr/>
                </a:tc>
                <a:tc>
                  <a:txBody>
                    <a:bodyPr/>
                    <a:lstStyle/>
                    <a:p>
                      <a:r>
                        <a:rPr lang="en-IN" dirty="0"/>
                        <a:t>Int</a:t>
                      </a:r>
                      <a:endParaRPr lang="en-US" dirty="0"/>
                    </a:p>
                  </a:txBody>
                  <a:tcPr/>
                </a:tc>
                <a:tc>
                  <a:txBody>
                    <a:bodyPr/>
                    <a:lstStyle/>
                    <a:p>
                      <a:r>
                        <a:rPr lang="en-IN" dirty="0"/>
                        <a:t>10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2569742263"/>
                  </a:ext>
                </a:extLst>
              </a:tr>
              <a:tr h="381422">
                <a:tc>
                  <a:txBody>
                    <a:bodyPr/>
                    <a:lstStyle/>
                    <a:p>
                      <a:r>
                        <a:rPr lang="en-IN" dirty="0"/>
                        <a:t>Aadhar</a:t>
                      </a:r>
                      <a:endParaRPr lang="en-US" dirty="0"/>
                    </a:p>
                  </a:txBody>
                  <a:tcPr/>
                </a:tc>
                <a:tc>
                  <a:txBody>
                    <a:bodyPr/>
                    <a:lstStyle/>
                    <a:p>
                      <a:r>
                        <a:rPr lang="en-IN" dirty="0"/>
                        <a:t>Int</a:t>
                      </a:r>
                      <a:endParaRPr lang="en-US" dirty="0"/>
                    </a:p>
                  </a:txBody>
                  <a:tcPr/>
                </a:tc>
                <a:tc>
                  <a:txBody>
                    <a:bodyPr/>
                    <a:lstStyle/>
                    <a:p>
                      <a:r>
                        <a:rPr lang="en-IN" dirty="0"/>
                        <a:t>15</a:t>
                      </a:r>
                      <a:endParaRPr lang="en-US" dirty="0"/>
                    </a:p>
                  </a:txBody>
                  <a:tcPr/>
                </a:tc>
                <a:tc>
                  <a:txBody>
                    <a:bodyPr/>
                    <a:lstStyle/>
                    <a:p>
                      <a:r>
                        <a:rPr lang="en-IN" dirty="0"/>
                        <a:t>Not Null</a:t>
                      </a:r>
                    </a:p>
                  </a:txBody>
                  <a:tcPr/>
                </a:tc>
                <a:extLst>
                  <a:ext uri="{0D108BD9-81ED-4DB2-BD59-A6C34878D82A}">
                    <a16:rowId xmlns:a16="http://schemas.microsoft.com/office/drawing/2014/main" val="3261246056"/>
                  </a:ext>
                </a:extLst>
              </a:tr>
              <a:tr h="381422">
                <a:tc>
                  <a:txBody>
                    <a:bodyPr/>
                    <a:lstStyle/>
                    <a:p>
                      <a:r>
                        <a:rPr lang="en-IN" dirty="0"/>
                        <a:t>License</a:t>
                      </a:r>
                      <a:endParaRPr lang="en-US" dirty="0"/>
                    </a:p>
                  </a:txBody>
                  <a:tcPr/>
                </a:tc>
                <a:tc>
                  <a:txBody>
                    <a:bodyPr/>
                    <a:lstStyle/>
                    <a:p>
                      <a:r>
                        <a:rPr lang="en-IN" dirty="0"/>
                        <a:t>Varchar</a:t>
                      </a:r>
                      <a:endParaRPr lang="en-US" dirty="0"/>
                    </a:p>
                  </a:txBody>
                  <a:tcPr/>
                </a:tc>
                <a:tc>
                  <a:txBody>
                    <a:bodyPr/>
                    <a:lstStyle/>
                    <a:p>
                      <a:r>
                        <a:rPr lang="en-IN" dirty="0"/>
                        <a:t>20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2101225762"/>
                  </a:ext>
                </a:extLst>
              </a:tr>
              <a:tr h="381422">
                <a:tc>
                  <a:txBody>
                    <a:bodyPr/>
                    <a:lstStyle/>
                    <a:p>
                      <a:r>
                        <a:rPr lang="en-IN" dirty="0"/>
                        <a:t>Age</a:t>
                      </a:r>
                      <a:endParaRPr lang="en-US" dirty="0"/>
                    </a:p>
                  </a:txBody>
                  <a:tcPr/>
                </a:tc>
                <a:tc>
                  <a:txBody>
                    <a:bodyPr/>
                    <a:lstStyle/>
                    <a:p>
                      <a:r>
                        <a:rPr lang="en-IN" dirty="0"/>
                        <a:t>Int</a:t>
                      </a:r>
                      <a:endParaRPr lang="en-US" dirty="0"/>
                    </a:p>
                  </a:txBody>
                  <a:tcPr/>
                </a:tc>
                <a:tc>
                  <a:txBody>
                    <a:bodyPr/>
                    <a:lstStyle/>
                    <a:p>
                      <a:r>
                        <a:rPr lang="en-IN" dirty="0"/>
                        <a:t>2</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292437536"/>
                  </a:ext>
                </a:extLst>
              </a:tr>
              <a:tr h="381422">
                <a:tc>
                  <a:txBody>
                    <a:bodyPr/>
                    <a:lstStyle/>
                    <a:p>
                      <a:r>
                        <a:rPr lang="en-IN" dirty="0"/>
                        <a:t>Gender</a:t>
                      </a:r>
                      <a:endParaRPr lang="en-US" dirty="0"/>
                    </a:p>
                  </a:txBody>
                  <a:tcPr/>
                </a:tc>
                <a:tc>
                  <a:txBody>
                    <a:bodyPr/>
                    <a:lstStyle/>
                    <a:p>
                      <a:r>
                        <a:rPr lang="en-IN" dirty="0"/>
                        <a:t>Varchar</a:t>
                      </a:r>
                      <a:endParaRPr lang="en-US" dirty="0"/>
                    </a:p>
                  </a:txBody>
                  <a:tcPr/>
                </a:tc>
                <a:tc>
                  <a:txBody>
                    <a:bodyPr/>
                    <a:lstStyle/>
                    <a:p>
                      <a:r>
                        <a:rPr lang="en-IN" dirty="0"/>
                        <a:t>7</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902418644"/>
                  </a:ext>
                </a:extLst>
              </a:tr>
              <a:tr h="381422">
                <a:tc>
                  <a:txBody>
                    <a:bodyPr/>
                    <a:lstStyle/>
                    <a:p>
                      <a:r>
                        <a:rPr lang="en-IN" dirty="0"/>
                        <a:t>Address 1</a:t>
                      </a:r>
                      <a:endParaRPr lang="en-US" dirty="0"/>
                    </a:p>
                  </a:txBody>
                  <a:tcPr/>
                </a:tc>
                <a:tc>
                  <a:txBody>
                    <a:bodyPr/>
                    <a:lstStyle/>
                    <a:p>
                      <a:r>
                        <a:rPr lang="en-IN" dirty="0"/>
                        <a:t>Varchar</a:t>
                      </a:r>
                      <a:endParaRPr lang="en-US" dirty="0"/>
                    </a:p>
                  </a:txBody>
                  <a:tcPr/>
                </a:tc>
                <a:tc>
                  <a:txBody>
                    <a:bodyPr/>
                    <a:lstStyle/>
                    <a:p>
                      <a:r>
                        <a:rPr lang="en-IN" dirty="0"/>
                        <a:t>30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3499749983"/>
                  </a:ext>
                </a:extLst>
              </a:tr>
              <a:tr h="381422">
                <a:tc>
                  <a:txBody>
                    <a:bodyPr/>
                    <a:lstStyle/>
                    <a:p>
                      <a:r>
                        <a:rPr lang="en-IN" dirty="0"/>
                        <a:t>Address 2</a:t>
                      </a:r>
                      <a:endParaRPr lang="en-US" dirty="0"/>
                    </a:p>
                  </a:txBody>
                  <a:tcPr/>
                </a:tc>
                <a:tc>
                  <a:txBody>
                    <a:bodyPr/>
                    <a:lstStyle/>
                    <a:p>
                      <a:r>
                        <a:rPr lang="en-IN" dirty="0"/>
                        <a:t>Varchar</a:t>
                      </a:r>
                      <a:endParaRPr lang="en-US" dirty="0"/>
                    </a:p>
                  </a:txBody>
                  <a:tcPr/>
                </a:tc>
                <a:tc>
                  <a:txBody>
                    <a:bodyPr/>
                    <a:lstStyle/>
                    <a:p>
                      <a:r>
                        <a:rPr lang="en-IN" dirty="0"/>
                        <a:t>30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38665226"/>
                  </a:ext>
                </a:extLst>
              </a:tr>
              <a:tr h="381422">
                <a:tc>
                  <a:txBody>
                    <a:bodyPr/>
                    <a:lstStyle/>
                    <a:p>
                      <a:r>
                        <a:rPr lang="en-IN" dirty="0"/>
                        <a:t>City</a:t>
                      </a:r>
                      <a:endParaRPr lang="en-US" dirty="0"/>
                    </a:p>
                  </a:txBody>
                  <a:tcPr/>
                </a:tc>
                <a:tc>
                  <a:txBody>
                    <a:bodyPr/>
                    <a:lstStyle/>
                    <a:p>
                      <a:r>
                        <a:rPr lang="en-IN" dirty="0"/>
                        <a:t>Varchar</a:t>
                      </a:r>
                      <a:endParaRPr lang="en-US" dirty="0"/>
                    </a:p>
                  </a:txBody>
                  <a:tcPr/>
                </a:tc>
                <a:tc>
                  <a:txBody>
                    <a:bodyPr/>
                    <a:lstStyle/>
                    <a:p>
                      <a:r>
                        <a:rPr lang="en-IN" dirty="0"/>
                        <a:t>20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2465746890"/>
                  </a:ext>
                </a:extLst>
              </a:tr>
              <a:tr h="381422">
                <a:tc>
                  <a:txBody>
                    <a:bodyPr/>
                    <a:lstStyle/>
                    <a:p>
                      <a:r>
                        <a:rPr lang="en-IN" dirty="0"/>
                        <a:t>State</a:t>
                      </a:r>
                      <a:endParaRPr lang="en-US" dirty="0"/>
                    </a:p>
                  </a:txBody>
                  <a:tcPr/>
                </a:tc>
                <a:tc>
                  <a:txBody>
                    <a:bodyPr/>
                    <a:lstStyle/>
                    <a:p>
                      <a:r>
                        <a:rPr lang="en-IN" dirty="0"/>
                        <a:t>Varchar</a:t>
                      </a:r>
                      <a:endParaRPr lang="en-US" dirty="0"/>
                    </a:p>
                  </a:txBody>
                  <a:tcPr/>
                </a:tc>
                <a:tc>
                  <a:txBody>
                    <a:bodyPr/>
                    <a:lstStyle/>
                    <a:p>
                      <a:r>
                        <a:rPr lang="en-IN" dirty="0"/>
                        <a:t>20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335557047"/>
                  </a:ext>
                </a:extLst>
              </a:tr>
              <a:tr h="381422">
                <a:tc>
                  <a:txBody>
                    <a:bodyPr/>
                    <a:lstStyle/>
                    <a:p>
                      <a:r>
                        <a:rPr lang="en-IN" dirty="0" err="1"/>
                        <a:t>Pincode</a:t>
                      </a:r>
                      <a:endParaRPr lang="en-US" dirty="0"/>
                    </a:p>
                  </a:txBody>
                  <a:tcPr/>
                </a:tc>
                <a:tc>
                  <a:txBody>
                    <a:bodyPr/>
                    <a:lstStyle/>
                    <a:p>
                      <a:r>
                        <a:rPr lang="en-IN" dirty="0"/>
                        <a:t>Int</a:t>
                      </a:r>
                      <a:endParaRPr lang="en-US" dirty="0"/>
                    </a:p>
                  </a:txBody>
                  <a:tcPr/>
                </a:tc>
                <a:tc>
                  <a:txBody>
                    <a:bodyPr/>
                    <a:lstStyle/>
                    <a:p>
                      <a:r>
                        <a:rPr lang="en-IN" dirty="0"/>
                        <a:t>6</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32358433"/>
                  </a:ext>
                </a:extLst>
              </a:tr>
            </a:tbl>
          </a:graphicData>
        </a:graphic>
      </p:graphicFrame>
    </p:spTree>
    <p:extLst>
      <p:ext uri="{BB962C8B-B14F-4D97-AF65-F5344CB8AC3E}">
        <p14:creationId xmlns:p14="http://schemas.microsoft.com/office/powerpoint/2010/main" val="1369581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0627B-D511-4EE6-8091-C4331DC14A5D}"/>
              </a:ext>
            </a:extLst>
          </p:cNvPr>
          <p:cNvSpPr>
            <a:spLocks noGrp="1"/>
          </p:cNvSpPr>
          <p:nvPr>
            <p:ph type="title"/>
          </p:nvPr>
        </p:nvSpPr>
        <p:spPr>
          <a:xfrm>
            <a:off x="2895600" y="101764"/>
            <a:ext cx="8610600" cy="1293028"/>
          </a:xfrm>
        </p:spPr>
        <p:txBody>
          <a:bodyPr/>
          <a:lstStyle/>
          <a:p>
            <a:r>
              <a:rPr lang="en-IN" dirty="0"/>
              <a:t>TABLE NAME : TRANSACTION</a:t>
            </a:r>
            <a:endParaRPr lang="en-US" dirty="0"/>
          </a:p>
        </p:txBody>
      </p:sp>
      <p:graphicFrame>
        <p:nvGraphicFramePr>
          <p:cNvPr id="4" name="Table 4">
            <a:extLst>
              <a:ext uri="{FF2B5EF4-FFF2-40B4-BE49-F238E27FC236}">
                <a16:creationId xmlns:a16="http://schemas.microsoft.com/office/drawing/2014/main" id="{61009080-50DC-4FA9-BEDE-089FAE5B549F}"/>
              </a:ext>
            </a:extLst>
          </p:cNvPr>
          <p:cNvGraphicFramePr>
            <a:graphicFrameLocks noGrp="1"/>
          </p:cNvGraphicFramePr>
          <p:nvPr>
            <p:ph idx="1"/>
            <p:extLst>
              <p:ext uri="{D42A27DB-BD31-4B8C-83A1-F6EECF244321}">
                <p14:modId xmlns:p14="http://schemas.microsoft.com/office/powerpoint/2010/main" val="4245534535"/>
              </p:ext>
            </p:extLst>
          </p:nvPr>
        </p:nvGraphicFramePr>
        <p:xfrm>
          <a:off x="685800" y="1394792"/>
          <a:ext cx="10820400" cy="5093280"/>
        </p:xfrm>
        <a:graphic>
          <a:graphicData uri="http://schemas.openxmlformats.org/drawingml/2006/table">
            <a:tbl>
              <a:tblPr firstRow="1" bandRow="1">
                <a:tableStyleId>{638B1855-1B75-4FBE-930C-398BA8C253C6}</a:tableStyleId>
              </a:tblPr>
              <a:tblGrid>
                <a:gridCol w="2705100">
                  <a:extLst>
                    <a:ext uri="{9D8B030D-6E8A-4147-A177-3AD203B41FA5}">
                      <a16:colId xmlns:a16="http://schemas.microsoft.com/office/drawing/2014/main" val="689388984"/>
                    </a:ext>
                  </a:extLst>
                </a:gridCol>
                <a:gridCol w="2705100">
                  <a:extLst>
                    <a:ext uri="{9D8B030D-6E8A-4147-A177-3AD203B41FA5}">
                      <a16:colId xmlns:a16="http://schemas.microsoft.com/office/drawing/2014/main" val="103105003"/>
                    </a:ext>
                  </a:extLst>
                </a:gridCol>
                <a:gridCol w="2705100">
                  <a:extLst>
                    <a:ext uri="{9D8B030D-6E8A-4147-A177-3AD203B41FA5}">
                      <a16:colId xmlns:a16="http://schemas.microsoft.com/office/drawing/2014/main" val="1200329250"/>
                    </a:ext>
                  </a:extLst>
                </a:gridCol>
                <a:gridCol w="2705100">
                  <a:extLst>
                    <a:ext uri="{9D8B030D-6E8A-4147-A177-3AD203B41FA5}">
                      <a16:colId xmlns:a16="http://schemas.microsoft.com/office/drawing/2014/main" val="4123430652"/>
                    </a:ext>
                  </a:extLst>
                </a:gridCol>
              </a:tblGrid>
              <a:tr h="643200">
                <a:tc>
                  <a:txBody>
                    <a:bodyPr/>
                    <a:lstStyle/>
                    <a:p>
                      <a:pPr algn="ctr"/>
                      <a:r>
                        <a:rPr lang="en-IN" sz="2400" dirty="0">
                          <a:solidFill>
                            <a:schemeClr val="bg1"/>
                          </a:solidFill>
                        </a:rPr>
                        <a:t>FIELD</a:t>
                      </a:r>
                      <a:endParaRPr lang="en-US" sz="2400" dirty="0">
                        <a:solidFill>
                          <a:schemeClr val="bg1"/>
                        </a:solidFill>
                      </a:endParaRPr>
                    </a:p>
                  </a:txBody>
                  <a:tcPr/>
                </a:tc>
                <a:tc>
                  <a:txBody>
                    <a:bodyPr/>
                    <a:lstStyle/>
                    <a:p>
                      <a:pPr algn="ctr"/>
                      <a:r>
                        <a:rPr lang="en-IN" sz="2400" dirty="0">
                          <a:solidFill>
                            <a:schemeClr val="bg1"/>
                          </a:solidFill>
                        </a:rPr>
                        <a:t>DATATYPE</a:t>
                      </a:r>
                      <a:endParaRPr lang="en-US" sz="2400" dirty="0">
                        <a:solidFill>
                          <a:schemeClr val="bg1"/>
                        </a:solidFill>
                      </a:endParaRPr>
                    </a:p>
                  </a:txBody>
                  <a:tcPr/>
                </a:tc>
                <a:tc>
                  <a:txBody>
                    <a:bodyPr/>
                    <a:lstStyle/>
                    <a:p>
                      <a:pPr algn="ctr"/>
                      <a:r>
                        <a:rPr lang="en-IN" sz="2400" dirty="0">
                          <a:solidFill>
                            <a:schemeClr val="bg1"/>
                          </a:solidFill>
                        </a:rPr>
                        <a:t>SIZE</a:t>
                      </a:r>
                      <a:endParaRPr lang="en-US" sz="2400" dirty="0">
                        <a:solidFill>
                          <a:schemeClr val="bg1"/>
                        </a:solidFill>
                      </a:endParaRPr>
                    </a:p>
                  </a:txBody>
                  <a:tcPr/>
                </a:tc>
                <a:tc>
                  <a:txBody>
                    <a:bodyPr/>
                    <a:lstStyle/>
                    <a:p>
                      <a:pPr algn="ctr"/>
                      <a:r>
                        <a:rPr lang="en-IN" sz="2400" dirty="0">
                          <a:solidFill>
                            <a:schemeClr val="bg1"/>
                          </a:solidFill>
                        </a:rPr>
                        <a:t>CONSTRAINT</a:t>
                      </a:r>
                      <a:endParaRPr lang="en-US" sz="2400" dirty="0">
                        <a:solidFill>
                          <a:schemeClr val="bg1"/>
                        </a:solidFill>
                      </a:endParaRPr>
                    </a:p>
                  </a:txBody>
                  <a:tcPr/>
                </a:tc>
                <a:extLst>
                  <a:ext uri="{0D108BD9-81ED-4DB2-BD59-A6C34878D82A}">
                    <a16:rowId xmlns:a16="http://schemas.microsoft.com/office/drawing/2014/main" val="3333675856"/>
                  </a:ext>
                </a:extLst>
              </a:tr>
              <a:tr h="370840">
                <a:tc>
                  <a:txBody>
                    <a:bodyPr/>
                    <a:lstStyle/>
                    <a:p>
                      <a:pPr algn="ctr"/>
                      <a:r>
                        <a:rPr lang="en-IN" dirty="0">
                          <a:solidFill>
                            <a:schemeClr val="bg1"/>
                          </a:solidFill>
                        </a:rPr>
                        <a:t>Customer id</a:t>
                      </a:r>
                      <a:endParaRPr lang="en-US" dirty="0">
                        <a:solidFill>
                          <a:schemeClr val="bg1"/>
                        </a:solidFill>
                      </a:endParaRPr>
                    </a:p>
                  </a:txBody>
                  <a:tcPr/>
                </a:tc>
                <a:tc>
                  <a:txBody>
                    <a:bodyPr/>
                    <a:lstStyle/>
                    <a:p>
                      <a:pPr algn="ctr"/>
                      <a:r>
                        <a:rPr lang="en-IN" dirty="0">
                          <a:solidFill>
                            <a:schemeClr val="bg1"/>
                          </a:solidFill>
                        </a:rPr>
                        <a:t>Int</a:t>
                      </a:r>
                      <a:endParaRPr lang="en-US" dirty="0">
                        <a:solidFill>
                          <a:schemeClr val="bg1"/>
                        </a:solidFill>
                      </a:endParaRPr>
                    </a:p>
                  </a:txBody>
                  <a:tcPr/>
                </a:tc>
                <a:tc>
                  <a:txBody>
                    <a:bodyPr/>
                    <a:lstStyle/>
                    <a:p>
                      <a:pPr algn="ctr"/>
                      <a:r>
                        <a:rPr lang="en-IN" dirty="0">
                          <a:solidFill>
                            <a:schemeClr val="bg1"/>
                          </a:solidFill>
                        </a:rPr>
                        <a:t>10</a:t>
                      </a:r>
                      <a:endParaRPr lang="en-US" dirty="0">
                        <a:solidFill>
                          <a:schemeClr val="bg1"/>
                        </a:solidFill>
                      </a:endParaRPr>
                    </a:p>
                  </a:txBody>
                  <a:tcPr/>
                </a:tc>
                <a:tc>
                  <a:txBody>
                    <a:bodyPr/>
                    <a:lstStyle/>
                    <a:p>
                      <a:pPr algn="ctr"/>
                      <a:r>
                        <a:rPr lang="en-IN" dirty="0">
                          <a:solidFill>
                            <a:schemeClr val="bg1"/>
                          </a:solidFill>
                        </a:rPr>
                        <a:t>Primary key</a:t>
                      </a:r>
                      <a:endParaRPr lang="en-US" dirty="0">
                        <a:solidFill>
                          <a:schemeClr val="bg1"/>
                        </a:solidFill>
                      </a:endParaRPr>
                    </a:p>
                  </a:txBody>
                  <a:tcPr/>
                </a:tc>
                <a:extLst>
                  <a:ext uri="{0D108BD9-81ED-4DB2-BD59-A6C34878D82A}">
                    <a16:rowId xmlns:a16="http://schemas.microsoft.com/office/drawing/2014/main" val="2105948914"/>
                  </a:ext>
                </a:extLst>
              </a:tr>
              <a:tr h="370840">
                <a:tc>
                  <a:txBody>
                    <a:bodyPr/>
                    <a:lstStyle/>
                    <a:p>
                      <a:pPr algn="ctr"/>
                      <a:r>
                        <a:rPr lang="en-IN" dirty="0">
                          <a:solidFill>
                            <a:schemeClr val="bg1"/>
                          </a:solidFill>
                        </a:rPr>
                        <a:t>First Name</a:t>
                      </a:r>
                      <a:endParaRPr lang="en-US" dirty="0">
                        <a:solidFill>
                          <a:schemeClr val="bg1"/>
                        </a:solidFill>
                      </a:endParaRPr>
                    </a:p>
                  </a:txBody>
                  <a:tcPr/>
                </a:tc>
                <a:tc>
                  <a:txBody>
                    <a:bodyPr/>
                    <a:lstStyle/>
                    <a:p>
                      <a:pPr algn="ctr"/>
                      <a:r>
                        <a:rPr lang="en-IN" dirty="0">
                          <a:solidFill>
                            <a:schemeClr val="bg1"/>
                          </a:solidFill>
                        </a:rPr>
                        <a:t>Varchar</a:t>
                      </a:r>
                      <a:endParaRPr lang="en-US" dirty="0">
                        <a:solidFill>
                          <a:schemeClr val="bg1"/>
                        </a:solidFill>
                      </a:endParaRPr>
                    </a:p>
                  </a:txBody>
                  <a:tcPr/>
                </a:tc>
                <a:tc>
                  <a:txBody>
                    <a:bodyPr/>
                    <a:lstStyle/>
                    <a:p>
                      <a:pPr algn="ctr"/>
                      <a:r>
                        <a:rPr lang="en-IN" dirty="0">
                          <a:solidFill>
                            <a:schemeClr val="bg1"/>
                          </a:solidFill>
                        </a:rPr>
                        <a:t>25</a:t>
                      </a:r>
                      <a:endParaRPr lang="en-US" dirty="0">
                        <a:solidFill>
                          <a:schemeClr val="bg1"/>
                        </a:solidFill>
                      </a:endParaRPr>
                    </a:p>
                  </a:txBody>
                  <a:tcPr/>
                </a:tc>
                <a:tc>
                  <a:txBody>
                    <a:bodyPr/>
                    <a:lstStyle/>
                    <a:p>
                      <a:pPr algn="ctr"/>
                      <a:r>
                        <a:rPr lang="en-IN" dirty="0">
                          <a:solidFill>
                            <a:schemeClr val="bg1"/>
                          </a:solidFill>
                        </a:rPr>
                        <a:t>Not Null</a:t>
                      </a:r>
                      <a:endParaRPr lang="en-US" dirty="0">
                        <a:solidFill>
                          <a:schemeClr val="bg1"/>
                        </a:solidFill>
                      </a:endParaRPr>
                    </a:p>
                  </a:txBody>
                  <a:tcPr/>
                </a:tc>
                <a:extLst>
                  <a:ext uri="{0D108BD9-81ED-4DB2-BD59-A6C34878D82A}">
                    <a16:rowId xmlns:a16="http://schemas.microsoft.com/office/drawing/2014/main" val="3037117873"/>
                  </a:ext>
                </a:extLst>
              </a:tr>
              <a:tr h="370840">
                <a:tc>
                  <a:txBody>
                    <a:bodyPr/>
                    <a:lstStyle/>
                    <a:p>
                      <a:pPr algn="ctr"/>
                      <a:r>
                        <a:rPr lang="en-IN" dirty="0">
                          <a:solidFill>
                            <a:schemeClr val="bg1"/>
                          </a:solidFill>
                        </a:rPr>
                        <a:t>Last name</a:t>
                      </a:r>
                      <a:endParaRPr lang="en-US" dirty="0">
                        <a:solidFill>
                          <a:schemeClr val="bg1"/>
                        </a:solidFill>
                      </a:endParaRPr>
                    </a:p>
                  </a:txBody>
                  <a:tcPr/>
                </a:tc>
                <a:tc>
                  <a:txBody>
                    <a:bodyPr/>
                    <a:lstStyle/>
                    <a:p>
                      <a:pPr algn="ctr"/>
                      <a:r>
                        <a:rPr lang="en-IN" dirty="0">
                          <a:solidFill>
                            <a:schemeClr val="bg1"/>
                          </a:solidFill>
                        </a:rPr>
                        <a:t>Varchar</a:t>
                      </a:r>
                      <a:endParaRPr lang="en-US" dirty="0">
                        <a:solidFill>
                          <a:schemeClr val="bg1"/>
                        </a:solidFill>
                      </a:endParaRPr>
                    </a:p>
                  </a:txBody>
                  <a:tcPr/>
                </a:tc>
                <a:tc>
                  <a:txBody>
                    <a:bodyPr/>
                    <a:lstStyle/>
                    <a:p>
                      <a:pPr algn="ctr"/>
                      <a:r>
                        <a:rPr lang="en-IN" dirty="0">
                          <a:solidFill>
                            <a:schemeClr val="bg1"/>
                          </a:solidFill>
                        </a:rPr>
                        <a:t>25</a:t>
                      </a:r>
                      <a:endParaRPr lang="en-US" dirty="0">
                        <a:solidFill>
                          <a:schemeClr val="bg1"/>
                        </a:solidFill>
                      </a:endParaRPr>
                    </a:p>
                  </a:txBody>
                  <a:tcPr/>
                </a:tc>
                <a:tc>
                  <a:txBody>
                    <a:bodyPr/>
                    <a:lstStyle/>
                    <a:p>
                      <a:pPr algn="ctr"/>
                      <a:r>
                        <a:rPr lang="en-IN" dirty="0">
                          <a:solidFill>
                            <a:schemeClr val="bg1"/>
                          </a:solidFill>
                        </a:rPr>
                        <a:t>Not Null</a:t>
                      </a:r>
                      <a:endParaRPr lang="en-US" dirty="0">
                        <a:solidFill>
                          <a:schemeClr val="bg1"/>
                        </a:solidFill>
                      </a:endParaRPr>
                    </a:p>
                  </a:txBody>
                  <a:tcPr/>
                </a:tc>
                <a:extLst>
                  <a:ext uri="{0D108BD9-81ED-4DB2-BD59-A6C34878D82A}">
                    <a16:rowId xmlns:a16="http://schemas.microsoft.com/office/drawing/2014/main" val="440750292"/>
                  </a:ext>
                </a:extLst>
              </a:tr>
              <a:tr h="370840">
                <a:tc>
                  <a:txBody>
                    <a:bodyPr/>
                    <a:lstStyle/>
                    <a:p>
                      <a:pPr algn="ctr"/>
                      <a:r>
                        <a:rPr lang="en-IN" dirty="0">
                          <a:solidFill>
                            <a:schemeClr val="bg1"/>
                          </a:solidFill>
                        </a:rPr>
                        <a:t>Mobile</a:t>
                      </a:r>
                      <a:endParaRPr lang="en-US" dirty="0">
                        <a:solidFill>
                          <a:schemeClr val="bg1"/>
                        </a:solidFill>
                      </a:endParaRPr>
                    </a:p>
                  </a:txBody>
                  <a:tcPr/>
                </a:tc>
                <a:tc>
                  <a:txBody>
                    <a:bodyPr/>
                    <a:lstStyle/>
                    <a:p>
                      <a:pPr algn="ctr"/>
                      <a:r>
                        <a:rPr lang="en-IN" dirty="0">
                          <a:solidFill>
                            <a:schemeClr val="bg1"/>
                          </a:solidFill>
                        </a:rPr>
                        <a:t>Int</a:t>
                      </a:r>
                      <a:endParaRPr lang="en-US" dirty="0">
                        <a:solidFill>
                          <a:schemeClr val="bg1"/>
                        </a:solidFill>
                      </a:endParaRPr>
                    </a:p>
                  </a:txBody>
                  <a:tcPr/>
                </a:tc>
                <a:tc>
                  <a:txBody>
                    <a:bodyPr/>
                    <a:lstStyle/>
                    <a:p>
                      <a:pPr algn="ctr"/>
                      <a:r>
                        <a:rPr lang="en-IN" dirty="0">
                          <a:solidFill>
                            <a:schemeClr val="bg1"/>
                          </a:solidFill>
                        </a:rPr>
                        <a:t>10</a:t>
                      </a:r>
                      <a:endParaRPr lang="en-US" dirty="0">
                        <a:solidFill>
                          <a:schemeClr val="bg1"/>
                        </a:solidFill>
                      </a:endParaRPr>
                    </a:p>
                  </a:txBody>
                  <a:tcPr/>
                </a:tc>
                <a:tc>
                  <a:txBody>
                    <a:bodyPr/>
                    <a:lstStyle/>
                    <a:p>
                      <a:pPr algn="ctr"/>
                      <a:r>
                        <a:rPr lang="en-IN" dirty="0">
                          <a:solidFill>
                            <a:schemeClr val="bg1"/>
                          </a:solidFill>
                        </a:rPr>
                        <a:t>Not Null</a:t>
                      </a:r>
                      <a:endParaRPr lang="en-US" dirty="0">
                        <a:solidFill>
                          <a:schemeClr val="bg1"/>
                        </a:solidFill>
                      </a:endParaRPr>
                    </a:p>
                  </a:txBody>
                  <a:tcPr/>
                </a:tc>
                <a:extLst>
                  <a:ext uri="{0D108BD9-81ED-4DB2-BD59-A6C34878D82A}">
                    <a16:rowId xmlns:a16="http://schemas.microsoft.com/office/drawing/2014/main" val="568573261"/>
                  </a:ext>
                </a:extLst>
              </a:tr>
              <a:tr h="370840">
                <a:tc>
                  <a:txBody>
                    <a:bodyPr/>
                    <a:lstStyle/>
                    <a:p>
                      <a:pPr algn="ctr"/>
                      <a:r>
                        <a:rPr lang="en-IN" dirty="0">
                          <a:solidFill>
                            <a:schemeClr val="bg1"/>
                          </a:solidFill>
                        </a:rPr>
                        <a:t>Aadhar</a:t>
                      </a:r>
                      <a:endParaRPr lang="en-US" dirty="0">
                        <a:solidFill>
                          <a:schemeClr val="bg1"/>
                        </a:solidFill>
                      </a:endParaRPr>
                    </a:p>
                  </a:txBody>
                  <a:tcPr/>
                </a:tc>
                <a:tc>
                  <a:txBody>
                    <a:bodyPr/>
                    <a:lstStyle/>
                    <a:p>
                      <a:pPr algn="ctr"/>
                      <a:r>
                        <a:rPr lang="en-IN" dirty="0">
                          <a:solidFill>
                            <a:schemeClr val="bg1"/>
                          </a:solidFill>
                        </a:rPr>
                        <a:t>Int</a:t>
                      </a:r>
                      <a:endParaRPr lang="en-US" dirty="0">
                        <a:solidFill>
                          <a:schemeClr val="bg1"/>
                        </a:solidFill>
                      </a:endParaRPr>
                    </a:p>
                  </a:txBody>
                  <a:tcPr/>
                </a:tc>
                <a:tc>
                  <a:txBody>
                    <a:bodyPr/>
                    <a:lstStyle/>
                    <a:p>
                      <a:pPr algn="ctr"/>
                      <a:r>
                        <a:rPr lang="en-IN" dirty="0">
                          <a:solidFill>
                            <a:schemeClr val="bg1"/>
                          </a:solidFill>
                        </a:rPr>
                        <a:t>15</a:t>
                      </a:r>
                      <a:endParaRPr lang="en-US" dirty="0">
                        <a:solidFill>
                          <a:schemeClr val="bg1"/>
                        </a:solidFill>
                      </a:endParaRPr>
                    </a:p>
                  </a:txBody>
                  <a:tcPr/>
                </a:tc>
                <a:tc>
                  <a:txBody>
                    <a:bodyPr/>
                    <a:lstStyle/>
                    <a:p>
                      <a:pPr algn="ctr"/>
                      <a:r>
                        <a:rPr lang="en-IN" dirty="0">
                          <a:solidFill>
                            <a:schemeClr val="bg1"/>
                          </a:solidFill>
                        </a:rPr>
                        <a:t>Not Null</a:t>
                      </a:r>
                      <a:endParaRPr lang="en-US" dirty="0">
                        <a:solidFill>
                          <a:schemeClr val="bg1"/>
                        </a:solidFill>
                      </a:endParaRPr>
                    </a:p>
                  </a:txBody>
                  <a:tcPr/>
                </a:tc>
                <a:extLst>
                  <a:ext uri="{0D108BD9-81ED-4DB2-BD59-A6C34878D82A}">
                    <a16:rowId xmlns:a16="http://schemas.microsoft.com/office/drawing/2014/main" val="583988434"/>
                  </a:ext>
                </a:extLst>
              </a:tr>
              <a:tr h="370840">
                <a:tc>
                  <a:txBody>
                    <a:bodyPr/>
                    <a:lstStyle/>
                    <a:p>
                      <a:pPr algn="ctr"/>
                      <a:r>
                        <a:rPr lang="en-IN" dirty="0">
                          <a:solidFill>
                            <a:schemeClr val="bg1"/>
                          </a:solidFill>
                        </a:rPr>
                        <a:t>License</a:t>
                      </a:r>
                      <a:endParaRPr lang="en-US" dirty="0">
                        <a:solidFill>
                          <a:schemeClr val="bg1"/>
                        </a:solidFill>
                      </a:endParaRPr>
                    </a:p>
                  </a:txBody>
                  <a:tcPr/>
                </a:tc>
                <a:tc>
                  <a:txBody>
                    <a:bodyPr/>
                    <a:lstStyle/>
                    <a:p>
                      <a:pPr algn="ctr"/>
                      <a:r>
                        <a:rPr lang="en-IN" dirty="0">
                          <a:solidFill>
                            <a:schemeClr val="bg1"/>
                          </a:solidFill>
                        </a:rPr>
                        <a:t>Varchar</a:t>
                      </a:r>
                      <a:endParaRPr lang="en-US" dirty="0">
                        <a:solidFill>
                          <a:schemeClr val="bg1"/>
                        </a:solidFill>
                      </a:endParaRPr>
                    </a:p>
                  </a:txBody>
                  <a:tcPr/>
                </a:tc>
                <a:tc>
                  <a:txBody>
                    <a:bodyPr/>
                    <a:lstStyle/>
                    <a:p>
                      <a:pPr algn="ctr"/>
                      <a:r>
                        <a:rPr lang="en-IN" dirty="0">
                          <a:solidFill>
                            <a:schemeClr val="bg1"/>
                          </a:solidFill>
                        </a:rPr>
                        <a:t>20</a:t>
                      </a:r>
                      <a:endParaRPr lang="en-US" dirty="0">
                        <a:solidFill>
                          <a:schemeClr val="bg1"/>
                        </a:solidFill>
                      </a:endParaRPr>
                    </a:p>
                  </a:txBody>
                  <a:tcPr/>
                </a:tc>
                <a:tc>
                  <a:txBody>
                    <a:bodyPr/>
                    <a:lstStyle/>
                    <a:p>
                      <a:pPr algn="ctr"/>
                      <a:r>
                        <a:rPr lang="en-IN" dirty="0">
                          <a:solidFill>
                            <a:schemeClr val="bg1"/>
                          </a:solidFill>
                        </a:rPr>
                        <a:t>Not Null</a:t>
                      </a:r>
                      <a:endParaRPr lang="en-US" dirty="0">
                        <a:solidFill>
                          <a:schemeClr val="bg1"/>
                        </a:solidFill>
                      </a:endParaRPr>
                    </a:p>
                  </a:txBody>
                  <a:tcPr/>
                </a:tc>
                <a:extLst>
                  <a:ext uri="{0D108BD9-81ED-4DB2-BD59-A6C34878D82A}">
                    <a16:rowId xmlns:a16="http://schemas.microsoft.com/office/drawing/2014/main" val="1422767145"/>
                  </a:ext>
                </a:extLst>
              </a:tr>
              <a:tr h="370840">
                <a:tc>
                  <a:txBody>
                    <a:bodyPr/>
                    <a:lstStyle/>
                    <a:p>
                      <a:pPr algn="ctr"/>
                      <a:r>
                        <a:rPr lang="en-IN" dirty="0">
                          <a:solidFill>
                            <a:schemeClr val="bg1"/>
                          </a:solidFill>
                        </a:rPr>
                        <a:t>Age</a:t>
                      </a:r>
                      <a:endParaRPr lang="en-US" dirty="0">
                        <a:solidFill>
                          <a:schemeClr val="bg1"/>
                        </a:solidFill>
                      </a:endParaRPr>
                    </a:p>
                  </a:txBody>
                  <a:tcPr/>
                </a:tc>
                <a:tc>
                  <a:txBody>
                    <a:bodyPr/>
                    <a:lstStyle/>
                    <a:p>
                      <a:pPr algn="ctr"/>
                      <a:r>
                        <a:rPr lang="en-IN" dirty="0">
                          <a:solidFill>
                            <a:schemeClr val="bg1"/>
                          </a:solidFill>
                        </a:rPr>
                        <a:t>Int</a:t>
                      </a:r>
                      <a:endParaRPr lang="en-US" dirty="0">
                        <a:solidFill>
                          <a:schemeClr val="bg1"/>
                        </a:solidFill>
                      </a:endParaRPr>
                    </a:p>
                  </a:txBody>
                  <a:tcPr/>
                </a:tc>
                <a:tc>
                  <a:txBody>
                    <a:bodyPr/>
                    <a:lstStyle/>
                    <a:p>
                      <a:pPr algn="ctr"/>
                      <a:r>
                        <a:rPr lang="en-IN" dirty="0">
                          <a:solidFill>
                            <a:schemeClr val="bg1"/>
                          </a:solidFill>
                        </a:rPr>
                        <a:t>2</a:t>
                      </a:r>
                      <a:endParaRPr lang="en-US" dirty="0">
                        <a:solidFill>
                          <a:schemeClr val="bg1"/>
                        </a:solidFill>
                      </a:endParaRPr>
                    </a:p>
                  </a:txBody>
                  <a:tcPr/>
                </a:tc>
                <a:tc>
                  <a:txBody>
                    <a:bodyPr/>
                    <a:lstStyle/>
                    <a:p>
                      <a:pPr algn="ctr"/>
                      <a:r>
                        <a:rPr lang="en-IN" dirty="0">
                          <a:solidFill>
                            <a:schemeClr val="bg1"/>
                          </a:solidFill>
                        </a:rPr>
                        <a:t>Not Null</a:t>
                      </a:r>
                      <a:endParaRPr lang="en-US" dirty="0">
                        <a:solidFill>
                          <a:schemeClr val="bg1"/>
                        </a:solidFill>
                      </a:endParaRPr>
                    </a:p>
                  </a:txBody>
                  <a:tcPr/>
                </a:tc>
                <a:extLst>
                  <a:ext uri="{0D108BD9-81ED-4DB2-BD59-A6C34878D82A}">
                    <a16:rowId xmlns:a16="http://schemas.microsoft.com/office/drawing/2014/main" val="3842933692"/>
                  </a:ext>
                </a:extLst>
              </a:tr>
              <a:tr h="370840">
                <a:tc>
                  <a:txBody>
                    <a:bodyPr/>
                    <a:lstStyle/>
                    <a:p>
                      <a:pPr algn="ctr"/>
                      <a:r>
                        <a:rPr lang="en-IN" dirty="0">
                          <a:solidFill>
                            <a:schemeClr val="bg1"/>
                          </a:solidFill>
                        </a:rPr>
                        <a:t>Gender</a:t>
                      </a:r>
                      <a:endParaRPr lang="en-US" dirty="0">
                        <a:solidFill>
                          <a:schemeClr val="bg1"/>
                        </a:solidFill>
                      </a:endParaRPr>
                    </a:p>
                  </a:txBody>
                  <a:tcPr/>
                </a:tc>
                <a:tc>
                  <a:txBody>
                    <a:bodyPr/>
                    <a:lstStyle/>
                    <a:p>
                      <a:pPr algn="ctr"/>
                      <a:r>
                        <a:rPr lang="en-IN" dirty="0">
                          <a:solidFill>
                            <a:schemeClr val="bg1"/>
                          </a:solidFill>
                        </a:rPr>
                        <a:t>Varchar</a:t>
                      </a:r>
                      <a:endParaRPr lang="en-US" dirty="0">
                        <a:solidFill>
                          <a:schemeClr val="bg1"/>
                        </a:solidFill>
                      </a:endParaRPr>
                    </a:p>
                  </a:txBody>
                  <a:tcPr/>
                </a:tc>
                <a:tc>
                  <a:txBody>
                    <a:bodyPr/>
                    <a:lstStyle/>
                    <a:p>
                      <a:pPr algn="ctr"/>
                      <a:r>
                        <a:rPr lang="en-IN" dirty="0">
                          <a:solidFill>
                            <a:schemeClr val="bg1"/>
                          </a:solidFill>
                        </a:rPr>
                        <a:t>7</a:t>
                      </a:r>
                      <a:endParaRPr lang="en-US" dirty="0">
                        <a:solidFill>
                          <a:schemeClr val="bg1"/>
                        </a:solidFill>
                      </a:endParaRPr>
                    </a:p>
                  </a:txBody>
                  <a:tcPr/>
                </a:tc>
                <a:tc>
                  <a:txBody>
                    <a:bodyPr/>
                    <a:lstStyle/>
                    <a:p>
                      <a:pPr algn="ctr"/>
                      <a:r>
                        <a:rPr lang="en-IN" dirty="0">
                          <a:solidFill>
                            <a:schemeClr val="bg1"/>
                          </a:solidFill>
                        </a:rPr>
                        <a:t>Not Null</a:t>
                      </a:r>
                      <a:endParaRPr lang="en-US" dirty="0">
                        <a:solidFill>
                          <a:schemeClr val="bg1"/>
                        </a:solidFill>
                      </a:endParaRPr>
                    </a:p>
                  </a:txBody>
                  <a:tcPr/>
                </a:tc>
                <a:extLst>
                  <a:ext uri="{0D108BD9-81ED-4DB2-BD59-A6C34878D82A}">
                    <a16:rowId xmlns:a16="http://schemas.microsoft.com/office/drawing/2014/main" val="4114333381"/>
                  </a:ext>
                </a:extLst>
              </a:tr>
              <a:tr h="370840">
                <a:tc>
                  <a:txBody>
                    <a:bodyPr/>
                    <a:lstStyle/>
                    <a:p>
                      <a:pPr algn="ctr"/>
                      <a:r>
                        <a:rPr lang="en-IN" dirty="0">
                          <a:solidFill>
                            <a:schemeClr val="bg1"/>
                          </a:solidFill>
                        </a:rPr>
                        <a:t>Address 1</a:t>
                      </a:r>
                      <a:endParaRPr lang="en-US" dirty="0">
                        <a:solidFill>
                          <a:schemeClr val="bg1"/>
                        </a:solidFill>
                      </a:endParaRPr>
                    </a:p>
                  </a:txBody>
                  <a:tcPr/>
                </a:tc>
                <a:tc>
                  <a:txBody>
                    <a:bodyPr/>
                    <a:lstStyle/>
                    <a:p>
                      <a:pPr algn="ctr"/>
                      <a:r>
                        <a:rPr lang="en-IN" dirty="0">
                          <a:solidFill>
                            <a:schemeClr val="bg1"/>
                          </a:solidFill>
                        </a:rPr>
                        <a:t>Varchar</a:t>
                      </a:r>
                      <a:endParaRPr lang="en-US" dirty="0">
                        <a:solidFill>
                          <a:schemeClr val="bg1"/>
                        </a:solidFill>
                      </a:endParaRPr>
                    </a:p>
                  </a:txBody>
                  <a:tcPr/>
                </a:tc>
                <a:tc>
                  <a:txBody>
                    <a:bodyPr/>
                    <a:lstStyle/>
                    <a:p>
                      <a:pPr algn="ctr"/>
                      <a:r>
                        <a:rPr lang="en-IN" dirty="0">
                          <a:solidFill>
                            <a:schemeClr val="bg1"/>
                          </a:solidFill>
                        </a:rPr>
                        <a:t>30</a:t>
                      </a:r>
                      <a:endParaRPr lang="en-US" dirty="0">
                        <a:solidFill>
                          <a:schemeClr val="bg1"/>
                        </a:solidFill>
                      </a:endParaRPr>
                    </a:p>
                  </a:txBody>
                  <a:tcPr/>
                </a:tc>
                <a:tc>
                  <a:txBody>
                    <a:bodyPr/>
                    <a:lstStyle/>
                    <a:p>
                      <a:pPr algn="ctr"/>
                      <a:r>
                        <a:rPr lang="en-IN" dirty="0">
                          <a:solidFill>
                            <a:schemeClr val="bg1"/>
                          </a:solidFill>
                        </a:rPr>
                        <a:t>Not Null</a:t>
                      </a:r>
                      <a:endParaRPr lang="en-US" dirty="0">
                        <a:solidFill>
                          <a:schemeClr val="bg1"/>
                        </a:solidFill>
                      </a:endParaRPr>
                    </a:p>
                  </a:txBody>
                  <a:tcPr/>
                </a:tc>
                <a:extLst>
                  <a:ext uri="{0D108BD9-81ED-4DB2-BD59-A6C34878D82A}">
                    <a16:rowId xmlns:a16="http://schemas.microsoft.com/office/drawing/2014/main" val="906767438"/>
                  </a:ext>
                </a:extLst>
              </a:tr>
              <a:tr h="370840">
                <a:tc>
                  <a:txBody>
                    <a:bodyPr/>
                    <a:lstStyle/>
                    <a:p>
                      <a:pPr algn="ctr"/>
                      <a:r>
                        <a:rPr lang="en-IN" dirty="0">
                          <a:solidFill>
                            <a:schemeClr val="bg1"/>
                          </a:solidFill>
                        </a:rPr>
                        <a:t>Address 2</a:t>
                      </a:r>
                      <a:endParaRPr lang="en-US" dirty="0">
                        <a:solidFill>
                          <a:schemeClr val="bg1"/>
                        </a:solidFill>
                      </a:endParaRPr>
                    </a:p>
                  </a:txBody>
                  <a:tcPr/>
                </a:tc>
                <a:tc>
                  <a:txBody>
                    <a:bodyPr/>
                    <a:lstStyle/>
                    <a:p>
                      <a:pPr algn="ctr"/>
                      <a:r>
                        <a:rPr lang="en-IN" dirty="0">
                          <a:solidFill>
                            <a:schemeClr val="bg1"/>
                          </a:solidFill>
                        </a:rPr>
                        <a:t>Varchar</a:t>
                      </a:r>
                      <a:endParaRPr lang="en-US" dirty="0">
                        <a:solidFill>
                          <a:schemeClr val="bg1"/>
                        </a:solidFill>
                      </a:endParaRPr>
                    </a:p>
                  </a:txBody>
                  <a:tcPr/>
                </a:tc>
                <a:tc>
                  <a:txBody>
                    <a:bodyPr/>
                    <a:lstStyle/>
                    <a:p>
                      <a:pPr algn="ctr"/>
                      <a:r>
                        <a:rPr lang="en-IN" dirty="0">
                          <a:solidFill>
                            <a:schemeClr val="bg1"/>
                          </a:solidFill>
                        </a:rPr>
                        <a:t>30</a:t>
                      </a:r>
                      <a:endParaRPr lang="en-US" dirty="0">
                        <a:solidFill>
                          <a:schemeClr val="bg1"/>
                        </a:solidFill>
                      </a:endParaRPr>
                    </a:p>
                  </a:txBody>
                  <a:tcPr/>
                </a:tc>
                <a:tc>
                  <a:txBody>
                    <a:bodyPr/>
                    <a:lstStyle/>
                    <a:p>
                      <a:pPr algn="ctr"/>
                      <a:r>
                        <a:rPr lang="en-IN" dirty="0">
                          <a:solidFill>
                            <a:schemeClr val="bg1"/>
                          </a:solidFill>
                        </a:rPr>
                        <a:t>Not Null</a:t>
                      </a:r>
                      <a:endParaRPr lang="en-US" dirty="0">
                        <a:solidFill>
                          <a:schemeClr val="bg1"/>
                        </a:solidFill>
                      </a:endParaRPr>
                    </a:p>
                  </a:txBody>
                  <a:tcPr/>
                </a:tc>
                <a:extLst>
                  <a:ext uri="{0D108BD9-81ED-4DB2-BD59-A6C34878D82A}">
                    <a16:rowId xmlns:a16="http://schemas.microsoft.com/office/drawing/2014/main" val="928894117"/>
                  </a:ext>
                </a:extLst>
              </a:tr>
              <a:tr h="370840">
                <a:tc>
                  <a:txBody>
                    <a:bodyPr/>
                    <a:lstStyle/>
                    <a:p>
                      <a:pPr algn="ctr"/>
                      <a:r>
                        <a:rPr lang="en-IN" dirty="0">
                          <a:solidFill>
                            <a:schemeClr val="bg1"/>
                          </a:solidFill>
                        </a:rPr>
                        <a:t>City</a:t>
                      </a:r>
                      <a:endParaRPr lang="en-US" dirty="0">
                        <a:solidFill>
                          <a:schemeClr val="bg1"/>
                        </a:solidFill>
                      </a:endParaRPr>
                    </a:p>
                  </a:txBody>
                  <a:tcPr/>
                </a:tc>
                <a:tc>
                  <a:txBody>
                    <a:bodyPr/>
                    <a:lstStyle/>
                    <a:p>
                      <a:pPr algn="ctr"/>
                      <a:r>
                        <a:rPr lang="en-IN" dirty="0">
                          <a:solidFill>
                            <a:schemeClr val="bg1"/>
                          </a:solidFill>
                        </a:rPr>
                        <a:t>Varchar</a:t>
                      </a:r>
                      <a:endParaRPr lang="en-US" dirty="0">
                        <a:solidFill>
                          <a:schemeClr val="bg1"/>
                        </a:solidFill>
                      </a:endParaRPr>
                    </a:p>
                  </a:txBody>
                  <a:tcPr/>
                </a:tc>
                <a:tc>
                  <a:txBody>
                    <a:bodyPr/>
                    <a:lstStyle/>
                    <a:p>
                      <a:pPr algn="ctr"/>
                      <a:r>
                        <a:rPr lang="en-IN" dirty="0">
                          <a:solidFill>
                            <a:schemeClr val="bg1"/>
                          </a:solidFill>
                        </a:rPr>
                        <a:t>20</a:t>
                      </a:r>
                      <a:endParaRPr lang="en-US" dirty="0">
                        <a:solidFill>
                          <a:schemeClr val="bg1"/>
                        </a:solidFill>
                      </a:endParaRPr>
                    </a:p>
                  </a:txBody>
                  <a:tcPr/>
                </a:tc>
                <a:tc>
                  <a:txBody>
                    <a:bodyPr/>
                    <a:lstStyle/>
                    <a:p>
                      <a:pPr algn="ctr"/>
                      <a:r>
                        <a:rPr lang="en-IN" dirty="0">
                          <a:solidFill>
                            <a:schemeClr val="bg1"/>
                          </a:solidFill>
                        </a:rPr>
                        <a:t>Not Null</a:t>
                      </a:r>
                      <a:endParaRPr lang="en-US" dirty="0">
                        <a:solidFill>
                          <a:schemeClr val="bg1"/>
                        </a:solidFill>
                      </a:endParaRPr>
                    </a:p>
                  </a:txBody>
                  <a:tcPr/>
                </a:tc>
                <a:extLst>
                  <a:ext uri="{0D108BD9-81ED-4DB2-BD59-A6C34878D82A}">
                    <a16:rowId xmlns:a16="http://schemas.microsoft.com/office/drawing/2014/main" val="1133597409"/>
                  </a:ext>
                </a:extLst>
              </a:tr>
              <a:tr h="370840">
                <a:tc>
                  <a:txBody>
                    <a:bodyPr/>
                    <a:lstStyle/>
                    <a:p>
                      <a:pPr algn="ctr"/>
                      <a:r>
                        <a:rPr lang="en-IN" dirty="0">
                          <a:solidFill>
                            <a:schemeClr val="bg1"/>
                          </a:solidFill>
                        </a:rPr>
                        <a:t>State</a:t>
                      </a:r>
                      <a:endParaRPr lang="en-US" dirty="0">
                        <a:solidFill>
                          <a:schemeClr val="bg1"/>
                        </a:solidFill>
                      </a:endParaRPr>
                    </a:p>
                  </a:txBody>
                  <a:tcPr/>
                </a:tc>
                <a:tc>
                  <a:txBody>
                    <a:bodyPr/>
                    <a:lstStyle/>
                    <a:p>
                      <a:pPr algn="ctr"/>
                      <a:r>
                        <a:rPr lang="en-IN" dirty="0">
                          <a:solidFill>
                            <a:schemeClr val="bg1"/>
                          </a:solidFill>
                        </a:rPr>
                        <a:t>Varchar</a:t>
                      </a:r>
                      <a:endParaRPr lang="en-US" dirty="0">
                        <a:solidFill>
                          <a:schemeClr val="bg1"/>
                        </a:solidFill>
                      </a:endParaRPr>
                    </a:p>
                  </a:txBody>
                  <a:tcPr/>
                </a:tc>
                <a:tc>
                  <a:txBody>
                    <a:bodyPr/>
                    <a:lstStyle/>
                    <a:p>
                      <a:pPr algn="ctr"/>
                      <a:r>
                        <a:rPr lang="en-IN" dirty="0">
                          <a:solidFill>
                            <a:schemeClr val="bg1"/>
                          </a:solidFill>
                        </a:rPr>
                        <a:t>20</a:t>
                      </a:r>
                      <a:endParaRPr lang="en-US" dirty="0">
                        <a:solidFill>
                          <a:schemeClr val="bg1"/>
                        </a:solidFill>
                      </a:endParaRPr>
                    </a:p>
                  </a:txBody>
                  <a:tcPr/>
                </a:tc>
                <a:tc>
                  <a:txBody>
                    <a:bodyPr/>
                    <a:lstStyle/>
                    <a:p>
                      <a:pPr algn="ctr"/>
                      <a:r>
                        <a:rPr lang="en-IN" dirty="0">
                          <a:solidFill>
                            <a:schemeClr val="bg1"/>
                          </a:solidFill>
                        </a:rPr>
                        <a:t>Not Null</a:t>
                      </a:r>
                      <a:endParaRPr lang="en-US" dirty="0">
                        <a:solidFill>
                          <a:schemeClr val="bg1"/>
                        </a:solidFill>
                      </a:endParaRPr>
                    </a:p>
                  </a:txBody>
                  <a:tcPr/>
                </a:tc>
                <a:extLst>
                  <a:ext uri="{0D108BD9-81ED-4DB2-BD59-A6C34878D82A}">
                    <a16:rowId xmlns:a16="http://schemas.microsoft.com/office/drawing/2014/main" val="1275205877"/>
                  </a:ext>
                </a:extLst>
              </a:tr>
            </a:tbl>
          </a:graphicData>
        </a:graphic>
      </p:graphicFrame>
    </p:spTree>
    <p:extLst>
      <p:ext uri="{BB962C8B-B14F-4D97-AF65-F5344CB8AC3E}">
        <p14:creationId xmlns:p14="http://schemas.microsoft.com/office/powerpoint/2010/main" val="2320505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8C122-46F0-429E-BD22-1B911A7EC55A}"/>
              </a:ext>
            </a:extLst>
          </p:cNvPr>
          <p:cNvSpPr>
            <a:spLocks noGrp="1"/>
          </p:cNvSpPr>
          <p:nvPr>
            <p:ph type="title"/>
          </p:nvPr>
        </p:nvSpPr>
        <p:spPr/>
        <p:txBody>
          <a:bodyPr/>
          <a:lstStyle/>
          <a:p>
            <a:r>
              <a:rPr lang="en-IN" dirty="0"/>
              <a:t>TABLE NAME : APPROVE </a:t>
            </a:r>
            <a:endParaRPr lang="en-US" dirty="0"/>
          </a:p>
        </p:txBody>
      </p:sp>
      <p:graphicFrame>
        <p:nvGraphicFramePr>
          <p:cNvPr id="4" name="Table 4">
            <a:extLst>
              <a:ext uri="{FF2B5EF4-FFF2-40B4-BE49-F238E27FC236}">
                <a16:creationId xmlns:a16="http://schemas.microsoft.com/office/drawing/2014/main" id="{691BE5CE-D1E7-46EF-BCA2-621EF2BA80B5}"/>
              </a:ext>
            </a:extLst>
          </p:cNvPr>
          <p:cNvGraphicFramePr>
            <a:graphicFrameLocks noGrp="1"/>
          </p:cNvGraphicFramePr>
          <p:nvPr>
            <p:ph idx="1"/>
            <p:extLst>
              <p:ext uri="{D42A27DB-BD31-4B8C-83A1-F6EECF244321}">
                <p14:modId xmlns:p14="http://schemas.microsoft.com/office/powerpoint/2010/main" val="3814319577"/>
              </p:ext>
            </p:extLst>
          </p:nvPr>
        </p:nvGraphicFramePr>
        <p:xfrm>
          <a:off x="685800" y="2133600"/>
          <a:ext cx="10820400" cy="3452964"/>
        </p:xfrm>
        <a:graphic>
          <a:graphicData uri="http://schemas.openxmlformats.org/drawingml/2006/table">
            <a:tbl>
              <a:tblPr firstRow="1" bandRow="1">
                <a:tableStyleId>{638B1855-1B75-4FBE-930C-398BA8C253C6}</a:tableStyleId>
              </a:tblPr>
              <a:tblGrid>
                <a:gridCol w="2705100">
                  <a:extLst>
                    <a:ext uri="{9D8B030D-6E8A-4147-A177-3AD203B41FA5}">
                      <a16:colId xmlns:a16="http://schemas.microsoft.com/office/drawing/2014/main" val="3229929428"/>
                    </a:ext>
                  </a:extLst>
                </a:gridCol>
                <a:gridCol w="2705100">
                  <a:extLst>
                    <a:ext uri="{9D8B030D-6E8A-4147-A177-3AD203B41FA5}">
                      <a16:colId xmlns:a16="http://schemas.microsoft.com/office/drawing/2014/main" val="3808481388"/>
                    </a:ext>
                  </a:extLst>
                </a:gridCol>
                <a:gridCol w="2705100">
                  <a:extLst>
                    <a:ext uri="{9D8B030D-6E8A-4147-A177-3AD203B41FA5}">
                      <a16:colId xmlns:a16="http://schemas.microsoft.com/office/drawing/2014/main" val="3955560065"/>
                    </a:ext>
                  </a:extLst>
                </a:gridCol>
                <a:gridCol w="2705100">
                  <a:extLst>
                    <a:ext uri="{9D8B030D-6E8A-4147-A177-3AD203B41FA5}">
                      <a16:colId xmlns:a16="http://schemas.microsoft.com/office/drawing/2014/main" val="2724033763"/>
                    </a:ext>
                  </a:extLst>
                </a:gridCol>
              </a:tblGrid>
              <a:tr h="914400">
                <a:tc>
                  <a:txBody>
                    <a:bodyPr/>
                    <a:lstStyle/>
                    <a:p>
                      <a:pPr algn="ctr"/>
                      <a:r>
                        <a:rPr lang="en-IN" sz="2400" dirty="0">
                          <a:solidFill>
                            <a:schemeClr val="bg1"/>
                          </a:solidFill>
                        </a:rPr>
                        <a:t>FIELD</a:t>
                      </a:r>
                      <a:endParaRPr lang="en-US" sz="2400" dirty="0">
                        <a:solidFill>
                          <a:schemeClr val="bg1"/>
                        </a:solidFill>
                      </a:endParaRPr>
                    </a:p>
                  </a:txBody>
                  <a:tcPr/>
                </a:tc>
                <a:tc>
                  <a:txBody>
                    <a:bodyPr/>
                    <a:lstStyle/>
                    <a:p>
                      <a:pPr algn="ctr"/>
                      <a:r>
                        <a:rPr lang="en-IN" sz="2400" dirty="0">
                          <a:solidFill>
                            <a:schemeClr val="bg1"/>
                          </a:solidFill>
                        </a:rPr>
                        <a:t>DATA TYPE</a:t>
                      </a:r>
                      <a:endParaRPr lang="en-US" sz="2400" dirty="0">
                        <a:solidFill>
                          <a:schemeClr val="bg1"/>
                        </a:solidFill>
                      </a:endParaRPr>
                    </a:p>
                  </a:txBody>
                  <a:tcPr/>
                </a:tc>
                <a:tc>
                  <a:txBody>
                    <a:bodyPr/>
                    <a:lstStyle/>
                    <a:p>
                      <a:pPr algn="ctr"/>
                      <a:r>
                        <a:rPr lang="en-IN" sz="2400" dirty="0">
                          <a:solidFill>
                            <a:schemeClr val="bg1"/>
                          </a:solidFill>
                        </a:rPr>
                        <a:t>SIZE</a:t>
                      </a:r>
                      <a:endParaRPr lang="en-US" sz="2400" dirty="0">
                        <a:solidFill>
                          <a:schemeClr val="bg1"/>
                        </a:solidFill>
                      </a:endParaRPr>
                    </a:p>
                  </a:txBody>
                  <a:tcPr/>
                </a:tc>
                <a:tc>
                  <a:txBody>
                    <a:bodyPr/>
                    <a:lstStyle/>
                    <a:p>
                      <a:pPr algn="ctr"/>
                      <a:r>
                        <a:rPr lang="en-IN" sz="2400" dirty="0">
                          <a:solidFill>
                            <a:schemeClr val="bg1"/>
                          </a:solidFill>
                        </a:rPr>
                        <a:t>CONSTRAINT</a:t>
                      </a:r>
                      <a:endParaRPr lang="en-US" sz="2400" dirty="0">
                        <a:solidFill>
                          <a:schemeClr val="bg1"/>
                        </a:solidFill>
                      </a:endParaRPr>
                    </a:p>
                  </a:txBody>
                  <a:tcPr/>
                </a:tc>
                <a:extLst>
                  <a:ext uri="{0D108BD9-81ED-4DB2-BD59-A6C34878D82A}">
                    <a16:rowId xmlns:a16="http://schemas.microsoft.com/office/drawing/2014/main" val="3022653016"/>
                  </a:ext>
                </a:extLst>
              </a:tr>
              <a:tr h="634641">
                <a:tc>
                  <a:txBody>
                    <a:bodyPr/>
                    <a:lstStyle/>
                    <a:p>
                      <a:pPr algn="ctr"/>
                      <a:r>
                        <a:rPr lang="en-IN" dirty="0">
                          <a:solidFill>
                            <a:schemeClr val="bg1"/>
                          </a:solidFill>
                        </a:rPr>
                        <a:t>Approve id</a:t>
                      </a:r>
                      <a:endParaRPr lang="en-US" dirty="0">
                        <a:solidFill>
                          <a:schemeClr val="bg1"/>
                        </a:solidFill>
                      </a:endParaRPr>
                    </a:p>
                  </a:txBody>
                  <a:tcPr/>
                </a:tc>
                <a:tc>
                  <a:txBody>
                    <a:bodyPr/>
                    <a:lstStyle/>
                    <a:p>
                      <a:pPr algn="ctr"/>
                      <a:r>
                        <a:rPr lang="en-IN" dirty="0">
                          <a:solidFill>
                            <a:schemeClr val="bg1"/>
                          </a:solidFill>
                        </a:rPr>
                        <a:t>Int</a:t>
                      </a:r>
                      <a:endParaRPr lang="en-US" dirty="0">
                        <a:solidFill>
                          <a:schemeClr val="bg1"/>
                        </a:solidFill>
                      </a:endParaRPr>
                    </a:p>
                  </a:txBody>
                  <a:tcPr/>
                </a:tc>
                <a:tc>
                  <a:txBody>
                    <a:bodyPr/>
                    <a:lstStyle/>
                    <a:p>
                      <a:pPr algn="ctr"/>
                      <a:r>
                        <a:rPr lang="en-IN" dirty="0">
                          <a:solidFill>
                            <a:schemeClr val="bg1"/>
                          </a:solidFill>
                        </a:rPr>
                        <a:t>10</a:t>
                      </a:r>
                      <a:endParaRPr lang="en-US" dirty="0">
                        <a:solidFill>
                          <a:schemeClr val="bg1"/>
                        </a:solidFill>
                      </a:endParaRPr>
                    </a:p>
                  </a:txBody>
                  <a:tcPr/>
                </a:tc>
                <a:tc>
                  <a:txBody>
                    <a:bodyPr/>
                    <a:lstStyle/>
                    <a:p>
                      <a:pPr algn="ctr"/>
                      <a:r>
                        <a:rPr lang="en-IN" dirty="0">
                          <a:solidFill>
                            <a:schemeClr val="bg1"/>
                          </a:solidFill>
                        </a:rPr>
                        <a:t>Primary key</a:t>
                      </a:r>
                      <a:endParaRPr lang="en-US" dirty="0">
                        <a:solidFill>
                          <a:schemeClr val="bg1"/>
                        </a:solidFill>
                      </a:endParaRPr>
                    </a:p>
                  </a:txBody>
                  <a:tcPr/>
                </a:tc>
                <a:extLst>
                  <a:ext uri="{0D108BD9-81ED-4DB2-BD59-A6C34878D82A}">
                    <a16:rowId xmlns:a16="http://schemas.microsoft.com/office/drawing/2014/main" val="1698105998"/>
                  </a:ext>
                </a:extLst>
              </a:tr>
              <a:tr h="634641">
                <a:tc>
                  <a:txBody>
                    <a:bodyPr/>
                    <a:lstStyle/>
                    <a:p>
                      <a:pPr algn="ctr"/>
                      <a:r>
                        <a:rPr lang="en-IN" dirty="0">
                          <a:solidFill>
                            <a:schemeClr val="bg1"/>
                          </a:solidFill>
                        </a:rPr>
                        <a:t>Bank id</a:t>
                      </a:r>
                      <a:endParaRPr lang="en-US" dirty="0">
                        <a:solidFill>
                          <a:schemeClr val="bg1"/>
                        </a:solidFill>
                      </a:endParaRPr>
                    </a:p>
                  </a:txBody>
                  <a:tcPr/>
                </a:tc>
                <a:tc>
                  <a:txBody>
                    <a:bodyPr/>
                    <a:lstStyle/>
                    <a:p>
                      <a:pPr algn="ctr"/>
                      <a:r>
                        <a:rPr lang="en-IN" dirty="0">
                          <a:solidFill>
                            <a:schemeClr val="bg1"/>
                          </a:solidFill>
                        </a:rPr>
                        <a:t>Int</a:t>
                      </a:r>
                      <a:endParaRPr lang="en-US" dirty="0">
                        <a:solidFill>
                          <a:schemeClr val="bg1"/>
                        </a:solidFill>
                      </a:endParaRPr>
                    </a:p>
                  </a:txBody>
                  <a:tcPr/>
                </a:tc>
                <a:tc>
                  <a:txBody>
                    <a:bodyPr/>
                    <a:lstStyle/>
                    <a:p>
                      <a:pPr algn="ctr"/>
                      <a:r>
                        <a:rPr lang="en-IN" dirty="0">
                          <a:solidFill>
                            <a:schemeClr val="bg1"/>
                          </a:solidFill>
                        </a:rPr>
                        <a:t>10</a:t>
                      </a:r>
                      <a:endParaRPr lang="en-US" dirty="0">
                        <a:solidFill>
                          <a:schemeClr val="bg1"/>
                        </a:solidFill>
                      </a:endParaRPr>
                    </a:p>
                  </a:txBody>
                  <a:tcPr/>
                </a:tc>
                <a:tc>
                  <a:txBody>
                    <a:bodyPr/>
                    <a:lstStyle/>
                    <a:p>
                      <a:pPr algn="ctr"/>
                      <a:r>
                        <a:rPr lang="en-IN" dirty="0">
                          <a:solidFill>
                            <a:schemeClr val="bg1"/>
                          </a:solidFill>
                        </a:rPr>
                        <a:t>Foreign key</a:t>
                      </a:r>
                    </a:p>
                  </a:txBody>
                  <a:tcPr/>
                </a:tc>
                <a:extLst>
                  <a:ext uri="{0D108BD9-81ED-4DB2-BD59-A6C34878D82A}">
                    <a16:rowId xmlns:a16="http://schemas.microsoft.com/office/drawing/2014/main" val="167914560"/>
                  </a:ext>
                </a:extLst>
              </a:tr>
              <a:tr h="634641">
                <a:tc>
                  <a:txBody>
                    <a:bodyPr/>
                    <a:lstStyle/>
                    <a:p>
                      <a:pPr algn="ctr"/>
                      <a:r>
                        <a:rPr lang="en-IN" dirty="0">
                          <a:solidFill>
                            <a:schemeClr val="bg1"/>
                          </a:solidFill>
                        </a:rPr>
                        <a:t>Customer id</a:t>
                      </a:r>
                      <a:endParaRPr lang="en-US" dirty="0">
                        <a:solidFill>
                          <a:schemeClr val="bg1"/>
                        </a:solidFill>
                      </a:endParaRPr>
                    </a:p>
                  </a:txBody>
                  <a:tcPr/>
                </a:tc>
                <a:tc>
                  <a:txBody>
                    <a:bodyPr/>
                    <a:lstStyle/>
                    <a:p>
                      <a:pPr algn="ctr"/>
                      <a:r>
                        <a:rPr lang="en-IN" dirty="0">
                          <a:solidFill>
                            <a:schemeClr val="bg1"/>
                          </a:solidFill>
                        </a:rPr>
                        <a:t>Int </a:t>
                      </a:r>
                      <a:endParaRPr lang="en-US" dirty="0">
                        <a:solidFill>
                          <a:schemeClr val="bg1"/>
                        </a:solidFill>
                      </a:endParaRPr>
                    </a:p>
                  </a:txBody>
                  <a:tcPr/>
                </a:tc>
                <a:tc>
                  <a:txBody>
                    <a:bodyPr/>
                    <a:lstStyle/>
                    <a:p>
                      <a:pPr algn="ctr"/>
                      <a:r>
                        <a:rPr lang="en-IN" dirty="0">
                          <a:solidFill>
                            <a:schemeClr val="bg1"/>
                          </a:solidFill>
                        </a:rPr>
                        <a:t>10</a:t>
                      </a:r>
                      <a:endParaRPr lang="en-US" dirty="0">
                        <a:solidFill>
                          <a:schemeClr val="bg1"/>
                        </a:solidFill>
                      </a:endParaRPr>
                    </a:p>
                  </a:txBody>
                  <a:tcPr/>
                </a:tc>
                <a:tc>
                  <a:txBody>
                    <a:bodyPr/>
                    <a:lstStyle/>
                    <a:p>
                      <a:pPr algn="ctr"/>
                      <a:r>
                        <a:rPr lang="en-IN" dirty="0">
                          <a:solidFill>
                            <a:schemeClr val="bg1"/>
                          </a:solidFill>
                        </a:rPr>
                        <a:t>Foreign key</a:t>
                      </a:r>
                      <a:endParaRPr lang="en-US" dirty="0">
                        <a:solidFill>
                          <a:schemeClr val="bg1"/>
                        </a:solidFill>
                      </a:endParaRPr>
                    </a:p>
                  </a:txBody>
                  <a:tcPr/>
                </a:tc>
                <a:extLst>
                  <a:ext uri="{0D108BD9-81ED-4DB2-BD59-A6C34878D82A}">
                    <a16:rowId xmlns:a16="http://schemas.microsoft.com/office/drawing/2014/main" val="61239346"/>
                  </a:ext>
                </a:extLst>
              </a:tr>
              <a:tr h="634641">
                <a:tc>
                  <a:txBody>
                    <a:bodyPr/>
                    <a:lstStyle/>
                    <a:p>
                      <a:pPr algn="ctr"/>
                      <a:r>
                        <a:rPr lang="en-IN" dirty="0">
                          <a:solidFill>
                            <a:schemeClr val="bg1"/>
                          </a:solidFill>
                        </a:rPr>
                        <a:t>Approve status</a:t>
                      </a:r>
                      <a:endParaRPr lang="en-US" dirty="0">
                        <a:solidFill>
                          <a:schemeClr val="bg1"/>
                        </a:solidFill>
                      </a:endParaRPr>
                    </a:p>
                  </a:txBody>
                  <a:tcPr/>
                </a:tc>
                <a:tc>
                  <a:txBody>
                    <a:bodyPr/>
                    <a:lstStyle/>
                    <a:p>
                      <a:pPr algn="ctr"/>
                      <a:r>
                        <a:rPr lang="en-IN" dirty="0">
                          <a:solidFill>
                            <a:schemeClr val="bg1"/>
                          </a:solidFill>
                        </a:rPr>
                        <a:t>Varchar</a:t>
                      </a:r>
                      <a:endParaRPr lang="en-US" dirty="0">
                        <a:solidFill>
                          <a:schemeClr val="bg1"/>
                        </a:solidFill>
                      </a:endParaRPr>
                    </a:p>
                  </a:txBody>
                  <a:tcPr/>
                </a:tc>
                <a:tc>
                  <a:txBody>
                    <a:bodyPr/>
                    <a:lstStyle/>
                    <a:p>
                      <a:pPr algn="ctr"/>
                      <a:r>
                        <a:rPr lang="en-IN" dirty="0">
                          <a:solidFill>
                            <a:schemeClr val="bg1"/>
                          </a:solidFill>
                        </a:rPr>
                        <a:t>7</a:t>
                      </a:r>
                      <a:endParaRPr lang="en-US" dirty="0">
                        <a:solidFill>
                          <a:schemeClr val="bg1"/>
                        </a:solidFill>
                      </a:endParaRPr>
                    </a:p>
                  </a:txBody>
                  <a:tcPr/>
                </a:tc>
                <a:tc>
                  <a:txBody>
                    <a:bodyPr/>
                    <a:lstStyle/>
                    <a:p>
                      <a:pPr algn="ctr"/>
                      <a:r>
                        <a:rPr lang="en-IN" dirty="0">
                          <a:solidFill>
                            <a:schemeClr val="bg1"/>
                          </a:solidFill>
                        </a:rPr>
                        <a:t>Not null</a:t>
                      </a:r>
                      <a:endParaRPr lang="en-US" dirty="0">
                        <a:solidFill>
                          <a:schemeClr val="bg1"/>
                        </a:solidFill>
                      </a:endParaRPr>
                    </a:p>
                  </a:txBody>
                  <a:tcPr/>
                </a:tc>
                <a:extLst>
                  <a:ext uri="{0D108BD9-81ED-4DB2-BD59-A6C34878D82A}">
                    <a16:rowId xmlns:a16="http://schemas.microsoft.com/office/drawing/2014/main" val="411114778"/>
                  </a:ext>
                </a:extLst>
              </a:tr>
            </a:tbl>
          </a:graphicData>
        </a:graphic>
      </p:graphicFrame>
    </p:spTree>
    <p:extLst>
      <p:ext uri="{BB962C8B-B14F-4D97-AF65-F5344CB8AC3E}">
        <p14:creationId xmlns:p14="http://schemas.microsoft.com/office/powerpoint/2010/main" val="1013755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A0C6C-7094-474E-9DA4-BF3C650EC859}"/>
              </a:ext>
            </a:extLst>
          </p:cNvPr>
          <p:cNvSpPr>
            <a:spLocks noGrp="1"/>
          </p:cNvSpPr>
          <p:nvPr>
            <p:ph type="title"/>
          </p:nvPr>
        </p:nvSpPr>
        <p:spPr/>
        <p:txBody>
          <a:bodyPr/>
          <a:lstStyle/>
          <a:p>
            <a:r>
              <a:rPr lang="en-IN" dirty="0"/>
              <a:t>Admin login</a:t>
            </a:r>
            <a:endParaRPr lang="en-US" dirty="0"/>
          </a:p>
        </p:txBody>
      </p:sp>
      <p:pic>
        <p:nvPicPr>
          <p:cNvPr id="5" name="Content Placeholder 4">
            <a:extLst>
              <a:ext uri="{FF2B5EF4-FFF2-40B4-BE49-F238E27FC236}">
                <a16:creationId xmlns:a16="http://schemas.microsoft.com/office/drawing/2014/main" id="{323F7158-94FE-4D84-ACC4-589F73CA9D8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087" t="22906" r="29656" b="8086"/>
          <a:stretch/>
        </p:blipFill>
        <p:spPr>
          <a:xfrm>
            <a:off x="3510844" y="2498561"/>
            <a:ext cx="5170311" cy="3913528"/>
          </a:xfrm>
        </p:spPr>
      </p:pic>
    </p:spTree>
    <p:extLst>
      <p:ext uri="{BB962C8B-B14F-4D97-AF65-F5344CB8AC3E}">
        <p14:creationId xmlns:p14="http://schemas.microsoft.com/office/powerpoint/2010/main" val="801288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FE022-C8E8-4E7E-AF6C-12DD13F9150E}"/>
              </a:ext>
            </a:extLst>
          </p:cNvPr>
          <p:cNvSpPr>
            <a:spLocks noGrp="1"/>
          </p:cNvSpPr>
          <p:nvPr>
            <p:ph type="title"/>
          </p:nvPr>
        </p:nvSpPr>
        <p:spPr/>
        <p:txBody>
          <a:bodyPr/>
          <a:lstStyle/>
          <a:p>
            <a:r>
              <a:rPr lang="en-IN" dirty="0"/>
              <a:t>Bank registration</a:t>
            </a:r>
            <a:endParaRPr lang="en-US" dirty="0"/>
          </a:p>
        </p:txBody>
      </p:sp>
      <p:pic>
        <p:nvPicPr>
          <p:cNvPr id="5" name="Content Placeholder 4">
            <a:extLst>
              <a:ext uri="{FF2B5EF4-FFF2-40B4-BE49-F238E27FC236}">
                <a16:creationId xmlns:a16="http://schemas.microsoft.com/office/drawing/2014/main" id="{B67579FF-A006-4802-B163-B71A6CD53A8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6501" t="18418" r="13568" b="6123"/>
          <a:stretch/>
        </p:blipFill>
        <p:spPr>
          <a:xfrm>
            <a:off x="3053644" y="1975555"/>
            <a:ext cx="6084711" cy="4307336"/>
          </a:xfrm>
        </p:spPr>
      </p:pic>
    </p:spTree>
    <p:extLst>
      <p:ext uri="{BB962C8B-B14F-4D97-AF65-F5344CB8AC3E}">
        <p14:creationId xmlns:p14="http://schemas.microsoft.com/office/powerpoint/2010/main" val="609609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3279A-603F-439E-8F54-E3630FCDAF0A}"/>
              </a:ext>
            </a:extLst>
          </p:cNvPr>
          <p:cNvSpPr>
            <a:spLocks noGrp="1"/>
          </p:cNvSpPr>
          <p:nvPr>
            <p:ph type="title"/>
          </p:nvPr>
        </p:nvSpPr>
        <p:spPr/>
        <p:txBody>
          <a:bodyPr/>
          <a:lstStyle/>
          <a:p>
            <a:r>
              <a:rPr lang="en-IN" dirty="0"/>
              <a:t>Manager registration</a:t>
            </a:r>
            <a:endParaRPr lang="en-US" dirty="0"/>
          </a:p>
        </p:txBody>
      </p:sp>
      <p:pic>
        <p:nvPicPr>
          <p:cNvPr id="5" name="Content Placeholder 4">
            <a:extLst>
              <a:ext uri="{FF2B5EF4-FFF2-40B4-BE49-F238E27FC236}">
                <a16:creationId xmlns:a16="http://schemas.microsoft.com/office/drawing/2014/main" id="{DB44AD9B-A600-4F71-A1BA-E8F766A88BF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6816" t="18698" r="14199" b="6123"/>
          <a:stretch/>
        </p:blipFill>
        <p:spPr>
          <a:xfrm>
            <a:off x="2895600" y="1862665"/>
            <a:ext cx="6457244" cy="4627115"/>
          </a:xfrm>
        </p:spPr>
      </p:pic>
    </p:spTree>
    <p:extLst>
      <p:ext uri="{BB962C8B-B14F-4D97-AF65-F5344CB8AC3E}">
        <p14:creationId xmlns:p14="http://schemas.microsoft.com/office/powerpoint/2010/main" val="1518429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E17DE-D0D8-4042-94AB-86D4715E80B6}"/>
              </a:ext>
            </a:extLst>
          </p:cNvPr>
          <p:cNvSpPr>
            <a:spLocks noGrp="1"/>
          </p:cNvSpPr>
          <p:nvPr>
            <p:ph type="title"/>
          </p:nvPr>
        </p:nvSpPr>
        <p:spPr/>
        <p:txBody>
          <a:bodyPr/>
          <a:lstStyle/>
          <a:p>
            <a:r>
              <a:rPr lang="en-IN" dirty="0"/>
              <a:t>Customer registration</a:t>
            </a:r>
            <a:endParaRPr lang="en-US" dirty="0"/>
          </a:p>
        </p:txBody>
      </p:sp>
      <p:pic>
        <p:nvPicPr>
          <p:cNvPr id="6" name="Content Placeholder 5">
            <a:extLst>
              <a:ext uri="{FF2B5EF4-FFF2-40B4-BE49-F238E27FC236}">
                <a16:creationId xmlns:a16="http://schemas.microsoft.com/office/drawing/2014/main" id="{A8669BB0-11FB-425A-AF52-7DEEF9A9EEAB}"/>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27264" t="24089" r="13763" b="9188"/>
          <a:stretch/>
        </p:blipFill>
        <p:spPr>
          <a:xfrm>
            <a:off x="953066" y="2194559"/>
            <a:ext cx="5357423" cy="3407932"/>
          </a:xfrm>
        </p:spPr>
      </p:pic>
      <p:pic>
        <p:nvPicPr>
          <p:cNvPr id="8" name="Content Placeholder 7">
            <a:extLst>
              <a:ext uri="{FF2B5EF4-FFF2-40B4-BE49-F238E27FC236}">
                <a16:creationId xmlns:a16="http://schemas.microsoft.com/office/drawing/2014/main" id="{ECD94B44-B8D6-456F-831E-327B0DFC6F54}"/>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26085" t="21170" r="13598" b="3436"/>
          <a:stretch/>
        </p:blipFill>
        <p:spPr>
          <a:xfrm>
            <a:off x="6829779" y="2194559"/>
            <a:ext cx="4849422" cy="3407932"/>
          </a:xfrm>
        </p:spPr>
      </p:pic>
    </p:spTree>
    <p:extLst>
      <p:ext uri="{BB962C8B-B14F-4D97-AF65-F5344CB8AC3E}">
        <p14:creationId xmlns:p14="http://schemas.microsoft.com/office/powerpoint/2010/main" val="2655377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64429-6509-45A0-8CB1-36E7B766D71A}"/>
              </a:ext>
            </a:extLst>
          </p:cNvPr>
          <p:cNvSpPr>
            <a:spLocks noGrp="1"/>
          </p:cNvSpPr>
          <p:nvPr>
            <p:ph type="title"/>
          </p:nvPr>
        </p:nvSpPr>
        <p:spPr/>
        <p:txBody>
          <a:bodyPr/>
          <a:lstStyle/>
          <a:p>
            <a:r>
              <a:rPr lang="en-IN" dirty="0"/>
              <a:t>Manager login</a:t>
            </a:r>
            <a:endParaRPr lang="en-US" dirty="0"/>
          </a:p>
        </p:txBody>
      </p:sp>
      <p:pic>
        <p:nvPicPr>
          <p:cNvPr id="5" name="Content Placeholder 4">
            <a:extLst>
              <a:ext uri="{FF2B5EF4-FFF2-40B4-BE49-F238E27FC236}">
                <a16:creationId xmlns:a16="http://schemas.microsoft.com/office/drawing/2014/main" id="{4B5FE7D5-16B3-4D1F-B1C7-5EAF00A425B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720" t="22625" r="30285" b="8368"/>
          <a:stretch/>
        </p:blipFill>
        <p:spPr>
          <a:xfrm>
            <a:off x="3206044" y="2057401"/>
            <a:ext cx="5271911" cy="4091136"/>
          </a:xfrm>
        </p:spPr>
      </p:pic>
    </p:spTree>
    <p:extLst>
      <p:ext uri="{BB962C8B-B14F-4D97-AF65-F5344CB8AC3E}">
        <p14:creationId xmlns:p14="http://schemas.microsoft.com/office/powerpoint/2010/main" val="19077916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6D748-B5F5-43A0-921B-E026C7A7BC66}"/>
              </a:ext>
            </a:extLst>
          </p:cNvPr>
          <p:cNvSpPr>
            <a:spLocks noGrp="1"/>
          </p:cNvSpPr>
          <p:nvPr>
            <p:ph type="title"/>
          </p:nvPr>
        </p:nvSpPr>
        <p:spPr/>
        <p:txBody>
          <a:bodyPr/>
          <a:lstStyle/>
          <a:p>
            <a:r>
              <a:rPr lang="en-IN" dirty="0"/>
              <a:t>Approve list</a:t>
            </a:r>
            <a:endParaRPr lang="en-US" dirty="0"/>
          </a:p>
        </p:txBody>
      </p:sp>
      <p:pic>
        <p:nvPicPr>
          <p:cNvPr id="5" name="Content Placeholder 4">
            <a:extLst>
              <a:ext uri="{FF2B5EF4-FFF2-40B4-BE49-F238E27FC236}">
                <a16:creationId xmlns:a16="http://schemas.microsoft.com/office/drawing/2014/main" id="{21907247-B1A9-4096-93AB-05FEE6A52A1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6501" t="24310" r="13884" b="20989"/>
          <a:stretch/>
        </p:blipFill>
        <p:spPr>
          <a:xfrm>
            <a:off x="2968978" y="2486379"/>
            <a:ext cx="7055555" cy="3639768"/>
          </a:xfrm>
        </p:spPr>
      </p:pic>
    </p:spTree>
    <p:extLst>
      <p:ext uri="{BB962C8B-B14F-4D97-AF65-F5344CB8AC3E}">
        <p14:creationId xmlns:p14="http://schemas.microsoft.com/office/powerpoint/2010/main" val="2306374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5DBBB-B5CA-4280-A353-83B4262AD6FC}"/>
              </a:ext>
            </a:extLst>
          </p:cNvPr>
          <p:cNvSpPr>
            <a:spLocks noGrp="1"/>
          </p:cNvSpPr>
          <p:nvPr>
            <p:ph type="title"/>
          </p:nvPr>
        </p:nvSpPr>
        <p:spPr/>
        <p:txBody>
          <a:bodyPr/>
          <a:lstStyle/>
          <a:p>
            <a:r>
              <a:rPr lang="en-IN" dirty="0"/>
              <a:t>Customer login</a:t>
            </a:r>
            <a:endParaRPr lang="en-US" dirty="0"/>
          </a:p>
        </p:txBody>
      </p:sp>
      <p:pic>
        <p:nvPicPr>
          <p:cNvPr id="5" name="Content Placeholder 4">
            <a:extLst>
              <a:ext uri="{FF2B5EF4-FFF2-40B4-BE49-F238E27FC236}">
                <a16:creationId xmlns:a16="http://schemas.microsoft.com/office/drawing/2014/main" id="{6A29C14C-1F12-4F09-9DD4-66386F02FB2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930" t="22065" r="29340" b="7525"/>
          <a:stretch/>
        </p:blipFill>
        <p:spPr>
          <a:xfrm>
            <a:off x="3294945" y="1885244"/>
            <a:ext cx="6097411" cy="4666007"/>
          </a:xfrm>
        </p:spPr>
      </p:pic>
    </p:spTree>
    <p:extLst>
      <p:ext uri="{BB962C8B-B14F-4D97-AF65-F5344CB8AC3E}">
        <p14:creationId xmlns:p14="http://schemas.microsoft.com/office/powerpoint/2010/main" val="2376788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FE3D-CF41-4632-AEB2-4BE6F92E974B}"/>
              </a:ext>
            </a:extLst>
          </p:cNvPr>
          <p:cNvSpPr>
            <a:spLocks noGrp="1"/>
          </p:cNvSpPr>
          <p:nvPr>
            <p:ph type="title"/>
          </p:nvPr>
        </p:nvSpPr>
        <p:spPr/>
        <p:txBody>
          <a:bodyPr/>
          <a:lstStyle/>
          <a:p>
            <a:r>
              <a:rPr lang="en-GB" dirty="0"/>
              <a:t>objective</a:t>
            </a:r>
            <a:endParaRPr lang="en-US" dirty="0"/>
          </a:p>
        </p:txBody>
      </p:sp>
      <p:sp>
        <p:nvSpPr>
          <p:cNvPr id="3" name="Content Placeholder 2">
            <a:extLst>
              <a:ext uri="{FF2B5EF4-FFF2-40B4-BE49-F238E27FC236}">
                <a16:creationId xmlns:a16="http://schemas.microsoft.com/office/drawing/2014/main" id="{5854B835-7BC2-467F-A535-7DE21884A81B}"/>
              </a:ext>
            </a:extLst>
          </p:cNvPr>
          <p:cNvSpPr>
            <a:spLocks noGrp="1"/>
          </p:cNvSpPr>
          <p:nvPr>
            <p:ph sz="half" idx="1"/>
          </p:nvPr>
        </p:nvSpPr>
        <p:spPr/>
        <p:txBody>
          <a:bodyPr>
            <a:normAutofit fontScale="92500" lnSpcReduction="20000"/>
          </a:bodyPr>
          <a:lstStyle/>
          <a:p>
            <a:pPr marL="0" marR="0" indent="457200">
              <a:lnSpc>
                <a:spcPct val="150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50000"/>
              </a:lnSpc>
              <a:spcBef>
                <a:spcPts val="0"/>
              </a:spcBef>
              <a:spcAft>
                <a:spcPts val="800"/>
              </a:spcAft>
            </a:pPr>
            <a:r>
              <a:rPr lang="en-US" sz="2600" dirty="0">
                <a:effectLst/>
                <a:latin typeface="Calibri" panose="020F0502020204030204" pitchFamily="34" charset="0"/>
                <a:ea typeface="Calibri" panose="020F0502020204030204" pitchFamily="34" charset="0"/>
                <a:cs typeface="Times New Roman" panose="02020603050405020304" pitchFamily="18" charset="0"/>
              </a:rPr>
              <a:t> The objective of this application is to allow the Customers of various Banks access their accounts and make transactions using this solution. They need not interact with various bank applications or web sites. The customer can login with single id and password.</a:t>
            </a:r>
          </a:p>
        </p:txBody>
      </p:sp>
      <p:pic>
        <p:nvPicPr>
          <p:cNvPr id="5" name="Content Placeholder 4" descr="Project oriented picture.png"/>
          <p:cNvPicPr>
            <a:picLocks noGrp="1" noChangeAspect="1"/>
          </p:cNvPicPr>
          <p:nvPr>
            <p:ph sz="half" idx="2"/>
          </p:nvPr>
        </p:nvPicPr>
        <p:blipFill>
          <a:blip r:embed="rId2"/>
          <a:stretch>
            <a:fillRect/>
          </a:stretch>
        </p:blipFill>
        <p:spPr>
          <a:xfrm>
            <a:off x="6172200" y="2704444"/>
            <a:ext cx="5334000" cy="3003274"/>
          </a:xfrm>
        </p:spPr>
      </p:pic>
    </p:spTree>
    <p:extLst>
      <p:ext uri="{BB962C8B-B14F-4D97-AF65-F5344CB8AC3E}">
        <p14:creationId xmlns:p14="http://schemas.microsoft.com/office/powerpoint/2010/main" val="14465555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C2D8-930E-40B9-8DF5-AB15AF5EDB2B}"/>
              </a:ext>
            </a:extLst>
          </p:cNvPr>
          <p:cNvSpPr>
            <a:spLocks noGrp="1"/>
          </p:cNvSpPr>
          <p:nvPr>
            <p:ph type="title"/>
          </p:nvPr>
        </p:nvSpPr>
        <p:spPr/>
        <p:txBody>
          <a:bodyPr/>
          <a:lstStyle/>
          <a:p>
            <a:r>
              <a:rPr lang="en-IN" dirty="0"/>
              <a:t>transaction</a:t>
            </a:r>
            <a:endParaRPr lang="en-US" dirty="0"/>
          </a:p>
        </p:txBody>
      </p:sp>
      <p:pic>
        <p:nvPicPr>
          <p:cNvPr id="5" name="Content Placeholder 4">
            <a:extLst>
              <a:ext uri="{FF2B5EF4-FFF2-40B4-BE49-F238E27FC236}">
                <a16:creationId xmlns:a16="http://schemas.microsoft.com/office/drawing/2014/main" id="{511F4C71-0C09-4FA5-853F-63EFA46BC9D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6660" t="24308" r="14198" b="7246"/>
          <a:stretch/>
        </p:blipFill>
        <p:spPr>
          <a:xfrm>
            <a:off x="3635022" y="2223911"/>
            <a:ext cx="6197600" cy="4032572"/>
          </a:xfrm>
        </p:spPr>
      </p:pic>
    </p:spTree>
    <p:extLst>
      <p:ext uri="{BB962C8B-B14F-4D97-AF65-F5344CB8AC3E}">
        <p14:creationId xmlns:p14="http://schemas.microsoft.com/office/powerpoint/2010/main" val="27556474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B6BD-6029-4719-B606-0057CD8A37CB}"/>
              </a:ext>
            </a:extLst>
          </p:cNvPr>
          <p:cNvSpPr>
            <a:spLocks noGrp="1"/>
          </p:cNvSpPr>
          <p:nvPr>
            <p:ph type="title"/>
          </p:nvPr>
        </p:nvSpPr>
        <p:spPr/>
        <p:txBody>
          <a:bodyPr/>
          <a:lstStyle/>
          <a:p>
            <a:r>
              <a:rPr lang="en-US" dirty="0"/>
              <a:t>Thank You</a:t>
            </a:r>
          </a:p>
        </p:txBody>
      </p:sp>
      <p:pic>
        <p:nvPicPr>
          <p:cNvPr id="3" name="Picture 2" descr="s1.png"/>
          <p:cNvPicPr>
            <a:picLocks noChangeAspect="1"/>
          </p:cNvPicPr>
          <p:nvPr/>
        </p:nvPicPr>
        <p:blipFill>
          <a:blip r:embed="rId2"/>
          <a:stretch>
            <a:fillRect/>
          </a:stretch>
        </p:blipFill>
        <p:spPr>
          <a:xfrm>
            <a:off x="1566862" y="2246811"/>
            <a:ext cx="9058275" cy="4140926"/>
          </a:xfrm>
          <a:prstGeom prst="rect">
            <a:avLst/>
          </a:prstGeom>
        </p:spPr>
      </p:pic>
    </p:spTree>
    <p:extLst>
      <p:ext uri="{BB962C8B-B14F-4D97-AF65-F5344CB8AC3E}">
        <p14:creationId xmlns:p14="http://schemas.microsoft.com/office/powerpoint/2010/main" val="3224667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D01C-8D37-4F3A-B329-D9C66B48A509}"/>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a:extLst>
              <a:ext uri="{FF2B5EF4-FFF2-40B4-BE49-F238E27FC236}">
                <a16:creationId xmlns:a16="http://schemas.microsoft.com/office/drawing/2014/main" id="{D5EC0356-6C79-4D24-998C-29DE6C39D1B9}"/>
              </a:ext>
            </a:extLst>
          </p:cNvPr>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4813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03AC-872F-4E85-AEE2-7A8E7C5BC087}"/>
              </a:ext>
            </a:extLst>
          </p:cNvPr>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software   </a:t>
            </a:r>
            <a:r>
              <a:rPr lang="en-US" sz="1800" b="1" dirty="0">
                <a:latin typeface="Times New Roman" panose="02020603050405020304" pitchFamily="18" charset="0"/>
                <a:ea typeface="Times New Roman" panose="02020603050405020304" pitchFamily="18" charset="0"/>
              </a:rPr>
              <a:t>specification</a:t>
            </a:r>
            <a:endParaRPr lang="en-US" b="1" dirty="0"/>
          </a:p>
        </p:txBody>
      </p:sp>
      <p:sp>
        <p:nvSpPr>
          <p:cNvPr id="3" name="Content Placeholder 2">
            <a:extLst>
              <a:ext uri="{FF2B5EF4-FFF2-40B4-BE49-F238E27FC236}">
                <a16:creationId xmlns:a16="http://schemas.microsoft.com/office/drawing/2014/main" id="{7F785B1C-3FC4-43FE-88A7-4F680B15B227}"/>
              </a:ext>
            </a:extLst>
          </p:cNvPr>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a:t>
            </a:r>
            <a:r>
              <a:rPr lang="en-US" sz="1800" dirty="0">
                <a:latin typeface="Times New Roman" panose="02020603050405020304" pitchFamily="18" charset="0"/>
                <a:ea typeface="Calibri" panose="020F0502020204030204" pitchFamily="34" charset="0"/>
                <a:cs typeface="Times New Roman" panose="02020603050405020304" pitchFamily="18" charset="0"/>
              </a:rPr>
              <a:t>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a:t>
            </a:r>
            <a:r>
              <a:rPr lang="en-US" sz="1800" dirty="0">
                <a:latin typeface="Times New Roman" panose="02020603050405020304" pitchFamily="18" charset="0"/>
                <a:ea typeface="Calibri" panose="020F0502020204030204" pitchFamily="34" charset="0"/>
                <a:cs typeface="Times New Roman" panose="02020603050405020304" pitchFamily="18" charset="0"/>
              </a:rPr>
              <a:t>PYTHON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buNone/>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47836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AEBB-53AB-4615-9F17-8505694A5C4F}"/>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B678DDFF-0C1F-4E6A-A7AF-6FD81C2BA9CF}"/>
              </a:ext>
            </a:extLst>
          </p:cNvPr>
          <p:cNvSpPr>
            <a:spLocks noGrp="1"/>
          </p:cNvSpPr>
          <p:nvPr>
            <p:ph idx="1"/>
          </p:nvPr>
        </p:nvSpPr>
        <p:spPr/>
        <p:txBody>
          <a:bodyPr>
            <a:normAutofit/>
          </a:bodyPr>
          <a:lstStyle/>
          <a:p>
            <a:pPr marL="0" marR="0" indent="45720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Currently we are having lot of banks in the market and any person can do transactions of any individual bank either manually or in online. But no one can do all banks transactions in a single portal or in single bank.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1000"/>
              </a:spcAft>
              <a:buNone/>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Customer need to use multi software for different account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Waste of time for just create an bank account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029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4710-71A8-410A-85F1-3F6B0BE3FAC7}"/>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76E19CB4-FA1C-4ED5-AFF1-B82455ED53A4}"/>
              </a:ext>
            </a:extLst>
          </p:cNvPr>
          <p:cNvSpPr>
            <a:spLocks noGrp="1"/>
          </p:cNvSpPr>
          <p:nvPr>
            <p:ph idx="1"/>
          </p:nvPr>
        </p:nvSpPr>
        <p:spPr/>
        <p:txBody>
          <a:bodyPr>
            <a:normAutofit fontScale="85000" lnSpcReduction="10000"/>
          </a:bodyPr>
          <a:lstStyle/>
          <a:p>
            <a:pPr marL="0" marR="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Multi Banking System Interface is targeted to the future banking solution for the users who is having multiple bank accounts in multiple banks. This interface integrates all existing banks and provides business solutions for both retail and corporate.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By using this portal any client who maintain accounts in various banks can directly log on to Multi Banking System Interface and make any kind of transactions.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Can access different bank account details in an single application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50000"/>
              </a:lnSpc>
              <a:spcBef>
                <a:spcPts val="0"/>
              </a:spcBef>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In addition to this, the customer has certain privileges such as they can view there transaction and account details and also make fund transfers from one bank account to other. </a:t>
            </a:r>
          </a:p>
          <a:p>
            <a:pPr marL="0" marR="0" indent="457200">
              <a:lnSpc>
                <a:spcPct val="150000"/>
              </a:lnSpc>
              <a:spcBef>
                <a:spcPts val="0"/>
              </a:spcBef>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Also, user can create various bank account in a single application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0635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r>
              <a:rPr lang="en-GB" dirty="0"/>
              <a:t>modules</a:t>
            </a:r>
            <a:endParaRPr lang="en-US" dirty="0"/>
          </a:p>
        </p:txBody>
      </p:sp>
      <p:sp>
        <p:nvSpPr>
          <p:cNvPr id="3" name="Content Placeholder 2"/>
          <p:cNvSpPr>
            <a:spLocks noGrp="1"/>
          </p:cNvSpPr>
          <p:nvPr>
            <p:ph idx="1"/>
          </p:nvPr>
        </p:nvSpPr>
        <p:spPr/>
        <p:txBody>
          <a:bodyPr>
            <a:normAutofit fontScale="92500" lnSpcReduction="20000"/>
          </a:bodyPr>
          <a:lstStyle/>
          <a:p>
            <a:pPr marL="457200" indent="-457200">
              <a:buFont typeface="+mj-lt"/>
              <a:buAutoNum type="arabicPeriod"/>
            </a:pPr>
            <a:r>
              <a:rPr lang="en-GB" sz="2400" b="1" dirty="0">
                <a:latin typeface="Calibri" pitchFamily="34" charset="0"/>
                <a:cs typeface="Calibri" pitchFamily="34" charset="0"/>
              </a:rPr>
              <a:t>Bank</a:t>
            </a:r>
            <a:r>
              <a:rPr lang="en-GB" dirty="0"/>
              <a:t> </a:t>
            </a:r>
            <a:r>
              <a:rPr lang="en-US" sz="2400" b="1" dirty="0">
                <a:latin typeface="Calibri" panose="020F0502020204030204" pitchFamily="34" charset="0"/>
                <a:ea typeface="Calibri" panose="020F0502020204030204" pitchFamily="34" charset="0"/>
                <a:cs typeface="Times New Roman" panose="02020603050405020304" pitchFamily="18" charset="0"/>
              </a:rPr>
              <a:t>Registration</a:t>
            </a:r>
            <a:endParaRPr lang="en-GB" dirty="0"/>
          </a:p>
          <a:p>
            <a:pPr marL="457200" indent="-457200">
              <a:buFont typeface="+mj-lt"/>
              <a:buAutoNum type="arabicPeriod"/>
            </a:pPr>
            <a:endParaRPr lang="en-GB" dirty="0"/>
          </a:p>
          <a:p>
            <a:pPr marL="457200" indent="-457200">
              <a:buFont typeface="+mj-lt"/>
              <a:buAutoNum type="arabicPeriod"/>
            </a:pPr>
            <a:r>
              <a:rPr lang="en-GB" sz="2400" b="1" dirty="0">
                <a:latin typeface="Calibri" pitchFamily="34" charset="0"/>
                <a:cs typeface="Calibri" pitchFamily="34" charset="0"/>
              </a:rPr>
              <a:t>Manager </a:t>
            </a:r>
            <a:r>
              <a:rPr lang="en-US" sz="2400" b="1" dirty="0">
                <a:latin typeface="Calibri" panose="020F0502020204030204" pitchFamily="34" charset="0"/>
                <a:ea typeface="Calibri" panose="020F0502020204030204" pitchFamily="34" charset="0"/>
                <a:cs typeface="Times New Roman" panose="02020603050405020304" pitchFamily="18" charset="0"/>
              </a:rPr>
              <a:t>Registration</a:t>
            </a:r>
          </a:p>
          <a:p>
            <a:pPr marL="457200" indent="-457200">
              <a:buFont typeface="+mj-lt"/>
              <a:buAutoNum type="arabicPeriod"/>
            </a:pPr>
            <a:endParaRPr lang="en-GB" sz="2400" b="1" dirty="0">
              <a:latin typeface="Calibri" panose="020F0502020204030204" pitchFamily="34" charset="0"/>
              <a:cs typeface="Times New Roman" panose="02020603050405020304" pitchFamily="18" charset="0"/>
            </a:endParaRPr>
          </a:p>
          <a:p>
            <a:pPr marL="457200" indent="-457200">
              <a:buFont typeface="+mj-lt"/>
              <a:buAutoNum type="arabicPeriod"/>
            </a:pPr>
            <a:r>
              <a:rPr lang="en-GB" sz="2400" b="1" dirty="0">
                <a:latin typeface="Calibri" pitchFamily="34" charset="0"/>
                <a:cs typeface="Calibri" pitchFamily="34" charset="0"/>
              </a:rPr>
              <a:t>Customer </a:t>
            </a:r>
            <a:r>
              <a:rPr lang="en-US" sz="2400" b="1" dirty="0">
                <a:latin typeface="Calibri" panose="020F0502020204030204" pitchFamily="34" charset="0"/>
                <a:ea typeface="Calibri" panose="020F0502020204030204" pitchFamily="34" charset="0"/>
                <a:cs typeface="Times New Roman" panose="02020603050405020304" pitchFamily="18" charset="0"/>
              </a:rPr>
              <a:t>Registration</a:t>
            </a:r>
          </a:p>
          <a:p>
            <a:pPr marL="457200" indent="-457200">
              <a:buFont typeface="+mj-lt"/>
              <a:buAutoNum type="arabicPeriod"/>
            </a:pPr>
            <a:endParaRPr lang="en-GB" sz="2400" b="1" dirty="0">
              <a:latin typeface="Calibri" panose="020F0502020204030204" pitchFamily="34" charset="0"/>
              <a:cs typeface="Times New Roman" panose="02020603050405020304" pitchFamily="18" charset="0"/>
            </a:endParaRPr>
          </a:p>
          <a:p>
            <a:pPr marL="457200" indent="-457200">
              <a:buFont typeface="+mj-lt"/>
              <a:buAutoNum type="arabicPeriod"/>
            </a:pPr>
            <a:r>
              <a:rPr lang="en-GB" sz="2400" b="1" dirty="0">
                <a:latin typeface="Calibri" panose="020F0502020204030204" pitchFamily="34" charset="0"/>
                <a:cs typeface="Times New Roman" panose="02020603050405020304" pitchFamily="18" charset="0"/>
              </a:rPr>
              <a:t>Approve and Reject </a:t>
            </a:r>
            <a:r>
              <a:rPr lang="en-US" sz="2400" b="1" dirty="0">
                <a:latin typeface="Calibri" panose="020F0502020204030204" pitchFamily="34" charset="0"/>
                <a:ea typeface="Calibri" panose="020F0502020204030204" pitchFamily="34" charset="0"/>
                <a:cs typeface="Times New Roman" panose="02020603050405020304" pitchFamily="18" charset="0"/>
              </a:rPr>
              <a:t>Registration</a:t>
            </a:r>
          </a:p>
          <a:p>
            <a:pPr marL="457200" indent="-457200">
              <a:buFont typeface="+mj-lt"/>
              <a:buAutoNum type="arabicPeriod"/>
            </a:pPr>
            <a:endParaRPr lang="en-GB" sz="2400" b="1" dirty="0">
              <a:latin typeface="Calibri" panose="020F0502020204030204" pitchFamily="34" charset="0"/>
              <a:cs typeface="Times New Roman" panose="02020603050405020304" pitchFamily="18" charset="0"/>
            </a:endParaRPr>
          </a:p>
          <a:p>
            <a:pPr marL="457200" indent="-457200">
              <a:buFont typeface="+mj-lt"/>
              <a:buAutoNum type="arabicPeriod"/>
            </a:pPr>
            <a:r>
              <a:rPr lang="en-GB" sz="2400" b="1" dirty="0">
                <a:latin typeface="Calibri" panose="020F0502020204030204" pitchFamily="34" charset="0"/>
                <a:cs typeface="Times New Roman" panose="02020603050405020304" pitchFamily="18" charset="0"/>
              </a:rPr>
              <a:t>Create Bank Account</a:t>
            </a:r>
          </a:p>
          <a:p>
            <a:pPr marL="457200" indent="-457200">
              <a:buFont typeface="+mj-lt"/>
              <a:buAutoNum type="arabicPeriod"/>
            </a:pPr>
            <a:endParaRPr lang="en-GB" sz="2400" b="1" dirty="0">
              <a:latin typeface="Calibri" panose="020F0502020204030204" pitchFamily="34" charset="0"/>
              <a:cs typeface="Times New Roman" panose="02020603050405020304" pitchFamily="18" charset="0"/>
            </a:endParaRPr>
          </a:p>
          <a:p>
            <a:pPr marL="457200" indent="-457200">
              <a:buFont typeface="+mj-lt"/>
              <a:buAutoNum type="arabicPeriod"/>
            </a:pPr>
            <a:r>
              <a:rPr lang="en-GB" sz="2400" b="1" dirty="0">
                <a:latin typeface="Calibri" panose="020F0502020204030204" pitchFamily="34" charset="0"/>
                <a:cs typeface="Times New Roman" panose="02020603050405020304" pitchFamily="18" charset="0"/>
              </a:rPr>
              <a:t>Customer Detail Report</a:t>
            </a:r>
          </a:p>
          <a:p>
            <a:pPr marL="457200" indent="-457200">
              <a:buFont typeface="+mj-lt"/>
              <a:buAutoNum type="arabicPeriod"/>
            </a:pPr>
            <a:endParaRPr lang="en-GB" sz="2400" b="1" dirty="0">
              <a:latin typeface="Calibri" panose="020F0502020204030204" pitchFamily="34" charset="0"/>
              <a:cs typeface="Times New Roman" panose="02020603050405020304" pitchFamily="18" charset="0"/>
            </a:endParaRPr>
          </a:p>
          <a:p>
            <a:pPr marL="457200" indent="-457200">
              <a:buFont typeface="+mj-lt"/>
              <a:buAutoNum type="arabicPeriod"/>
            </a:pPr>
            <a:endParaRPr lang="en-GB" sz="2400" b="1" dirty="0">
              <a:latin typeface="Calibri" panose="020F0502020204030204" pitchFamily="34" charset="0"/>
              <a:cs typeface="Times New Roman" panose="02020603050405020304" pitchFamily="18" charset="0"/>
            </a:endParaRPr>
          </a:p>
          <a:p>
            <a:pPr marL="457200" indent="-457200">
              <a:buFont typeface="+mj-lt"/>
              <a:buAutoNum type="arabicPeriod"/>
            </a:pPr>
            <a:endParaRPr lang="en-US" sz="2400" b="1" dirty="0">
              <a:latin typeface="Calibri" pitchFamily="34" charset="0"/>
              <a:cs typeface="Calibri"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Bank registration</a:t>
            </a:r>
            <a:endParaRPr lang="en-US" dirty="0"/>
          </a:p>
        </p:txBody>
      </p:sp>
      <p:sp>
        <p:nvSpPr>
          <p:cNvPr id="3" name="Content Placeholder 2"/>
          <p:cNvSpPr>
            <a:spLocks noGrp="1"/>
          </p:cNvSpPr>
          <p:nvPr>
            <p:ph sz="half" idx="1"/>
          </p:nvPr>
        </p:nvSpPr>
        <p:spPr/>
        <p:txBody>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Admin first login into the banking system and create linked bank details, once the admin creates the bank it will shown in the all the requested places. </a:t>
            </a:r>
          </a:p>
          <a:p>
            <a:r>
              <a:rPr lang="en-US" sz="2400" dirty="0">
                <a:latin typeface="Calibri" panose="020F0502020204030204" pitchFamily="34" charset="0"/>
                <a:ea typeface="Calibri" panose="020F0502020204030204" pitchFamily="34" charset="0"/>
                <a:cs typeface="Times New Roman" panose="02020603050405020304" pitchFamily="18" charset="0"/>
              </a:rPr>
              <a:t>Admin provide all the information about the bank.</a:t>
            </a:r>
          </a:p>
          <a:p>
            <a:endParaRPr lang="en-US" dirty="0"/>
          </a:p>
        </p:txBody>
      </p:sp>
      <p:pic>
        <p:nvPicPr>
          <p:cNvPr id="7" name="Content Placeholder 6" descr="s5.png"/>
          <p:cNvPicPr>
            <a:picLocks noGrp="1" noChangeAspect="1"/>
          </p:cNvPicPr>
          <p:nvPr>
            <p:ph sz="half" idx="2"/>
          </p:nvPr>
        </p:nvPicPr>
        <p:blipFill>
          <a:blip r:embed="rId2"/>
          <a:stretch>
            <a:fillRect/>
          </a:stretch>
        </p:blipFill>
        <p:spPr>
          <a:xfrm>
            <a:off x="6597145" y="2193925"/>
            <a:ext cx="4484109" cy="4024313"/>
          </a:xfrm>
        </p:spPr>
      </p:pic>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357</TotalTime>
  <Words>964</Words>
  <Application>Microsoft Office PowerPoint</Application>
  <PresentationFormat>Widescreen</PresentationFormat>
  <Paragraphs>278</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Century Gothic</vt:lpstr>
      <vt:lpstr>Symbol</vt:lpstr>
      <vt:lpstr>Times New Roman</vt:lpstr>
      <vt:lpstr>Wingdings</vt:lpstr>
      <vt:lpstr>Vapor Trail</vt:lpstr>
      <vt:lpstr> MULTI BANKING SYSTEM  </vt:lpstr>
      <vt:lpstr>abstract</vt:lpstr>
      <vt:lpstr>objective</vt:lpstr>
      <vt:lpstr> HARDWARE SPECFICATION</vt:lpstr>
      <vt:lpstr> SOFTWARE SPECIFICATION software   specification</vt:lpstr>
      <vt:lpstr>EXISTING SYSTEM</vt:lpstr>
      <vt:lpstr>PROPOSED SYSTEM</vt:lpstr>
      <vt:lpstr>modules</vt:lpstr>
      <vt:lpstr>Bank registration</vt:lpstr>
      <vt:lpstr>Manager registration</vt:lpstr>
      <vt:lpstr>Customer registration</vt:lpstr>
      <vt:lpstr>Approve and reject</vt:lpstr>
      <vt:lpstr>Create bank account</vt:lpstr>
      <vt:lpstr>Customer details report</vt:lpstr>
      <vt:lpstr>Data Flow Diagram</vt:lpstr>
      <vt:lpstr>Level 1:</vt:lpstr>
      <vt:lpstr>TABLE DESIGN TABLE NAME : ADMIN</vt:lpstr>
      <vt:lpstr>TABLE NAME : BANK</vt:lpstr>
      <vt:lpstr>TABLE NAME : MANAGER</vt:lpstr>
      <vt:lpstr>Table name : customer</vt:lpstr>
      <vt:lpstr>TABLE NAME : TRANSACTION</vt:lpstr>
      <vt:lpstr>TABLE NAME : APPROVE </vt:lpstr>
      <vt:lpstr>Admin login</vt:lpstr>
      <vt:lpstr>Bank registration</vt:lpstr>
      <vt:lpstr>Manager registration</vt:lpstr>
      <vt:lpstr>Customer registration</vt:lpstr>
      <vt:lpstr>Manager login</vt:lpstr>
      <vt:lpstr>Approve list</vt:lpstr>
      <vt:lpstr>Customer login</vt:lpstr>
      <vt:lpstr>transaction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ELCOT</cp:lastModifiedBy>
  <cp:revision>51</cp:revision>
  <dcterms:created xsi:type="dcterms:W3CDTF">2021-01-26T14:06:30Z</dcterms:created>
  <dcterms:modified xsi:type="dcterms:W3CDTF">2023-03-06T19:21:07Z</dcterms:modified>
</cp:coreProperties>
</file>