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81" r:id="rId1"/>
  </p:sldMasterIdLst>
  <p:sldIdLst>
    <p:sldId id="256" r:id="rId2"/>
    <p:sldId id="257" r:id="rId3"/>
    <p:sldId id="276" r:id="rId4"/>
    <p:sldId id="258" r:id="rId5"/>
    <p:sldId id="259" r:id="rId6"/>
    <p:sldId id="260" r:id="rId7"/>
    <p:sldId id="261" r:id="rId8"/>
    <p:sldId id="277" r:id="rId9"/>
    <p:sldId id="262" r:id="rId10"/>
    <p:sldId id="278" r:id="rId11"/>
    <p:sldId id="263" r:id="rId12"/>
    <p:sldId id="279" r:id="rId13"/>
    <p:sldId id="280" r:id="rId14"/>
    <p:sldId id="264" r:id="rId15"/>
    <p:sldId id="265" r:id="rId16"/>
    <p:sldId id="267" r:id="rId17"/>
    <p:sldId id="268" r:id="rId18"/>
    <p:sldId id="273" r:id="rId19"/>
    <p:sldId id="274" r:id="rId20"/>
    <p:sldId id="275" r:id="rId21"/>
    <p:sldId id="281" r:id="rId22"/>
    <p:sldId id="282" r:id="rId23"/>
    <p:sldId id="283" r:id="rId24"/>
    <p:sldId id="285" r:id="rId25"/>
    <p:sldId id="286" r:id="rId26"/>
    <p:sldId id="287" r:id="rId27"/>
    <p:sldId id="266"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COT" initials="E"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3" autoAdjust="0"/>
    <p:restoredTop sz="94660"/>
  </p:normalViewPr>
  <p:slideViewPr>
    <p:cSldViewPr snapToGrid="0">
      <p:cViewPr>
        <p:scale>
          <a:sx n="79" d="100"/>
          <a:sy n="79" d="100"/>
        </p:scale>
        <p:origin x="-378" y="-3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89349C-7BE9-4D55-B921-91E5A187F3AA}" type="doc">
      <dgm:prSet loTypeId="urn:microsoft.com/office/officeart/2005/8/layout/hChevron3" loCatId="process" qsTypeId="urn:microsoft.com/office/officeart/2005/8/quickstyle/3d1" qsCatId="3D" csTypeId="urn:microsoft.com/office/officeart/2005/8/colors/accent1_2" csCatId="accent1"/>
      <dgm:spPr/>
      <dgm:t>
        <a:bodyPr/>
        <a:lstStyle/>
        <a:p>
          <a:endParaRPr lang="en-US"/>
        </a:p>
      </dgm:t>
    </dgm:pt>
    <dgm:pt modelId="{DA22363D-D03D-4039-80FD-06D07BD2BEF1}">
      <dgm:prSet/>
      <dgm:spPr/>
      <dgm:t>
        <a:bodyPr/>
        <a:lstStyle/>
        <a:p>
          <a:r>
            <a:rPr lang="en-IN" baseline="0" dirty="0" err="1"/>
            <a:t>k.Abinaya</a:t>
          </a:r>
          <a:endParaRPr lang="en-US" dirty="0"/>
        </a:p>
      </dgm:t>
    </dgm:pt>
    <dgm:pt modelId="{88E53EDF-F43C-4952-A2C7-E37C2AA70841}" type="parTrans" cxnId="{08726467-AFF9-463E-B23C-5C2FEC22A034}">
      <dgm:prSet/>
      <dgm:spPr/>
      <dgm:t>
        <a:bodyPr/>
        <a:lstStyle/>
        <a:p>
          <a:endParaRPr lang="en-US"/>
        </a:p>
      </dgm:t>
    </dgm:pt>
    <dgm:pt modelId="{7B58FAD0-F5C7-4C38-9BC9-083C3BB07C73}" type="sibTrans" cxnId="{08726467-AFF9-463E-B23C-5C2FEC22A034}">
      <dgm:prSet/>
      <dgm:spPr/>
      <dgm:t>
        <a:bodyPr/>
        <a:lstStyle/>
        <a:p>
          <a:endParaRPr lang="en-US"/>
        </a:p>
      </dgm:t>
    </dgm:pt>
    <dgm:pt modelId="{BD0C3F68-6415-49CB-93F8-7F06D1805BAC}">
      <dgm:prSet/>
      <dgm:spPr/>
      <dgm:t>
        <a:bodyPr/>
        <a:lstStyle/>
        <a:p>
          <a:r>
            <a:rPr lang="en-IN" baseline="0" dirty="0"/>
            <a:t>III </a:t>
          </a:r>
          <a:r>
            <a:rPr lang="en-IN" baseline="0" dirty="0" err="1"/>
            <a:t>bsc</a:t>
          </a:r>
          <a:r>
            <a:rPr lang="en-IN" baseline="0" dirty="0"/>
            <a:t> cs Shift1</a:t>
          </a:r>
          <a:endParaRPr lang="en-US" dirty="0"/>
        </a:p>
      </dgm:t>
    </dgm:pt>
    <dgm:pt modelId="{588C51BB-51E5-47AC-AA33-4407223775EA}" type="parTrans" cxnId="{A3C4D305-C0E3-4549-8E48-DE7B0CF5877C}">
      <dgm:prSet/>
      <dgm:spPr/>
      <dgm:t>
        <a:bodyPr/>
        <a:lstStyle/>
        <a:p>
          <a:endParaRPr lang="en-US"/>
        </a:p>
      </dgm:t>
    </dgm:pt>
    <dgm:pt modelId="{AC9337C9-3535-4279-B672-27E2306CAEC6}" type="sibTrans" cxnId="{A3C4D305-C0E3-4549-8E48-DE7B0CF5877C}">
      <dgm:prSet/>
      <dgm:spPr/>
      <dgm:t>
        <a:bodyPr/>
        <a:lstStyle/>
        <a:p>
          <a:endParaRPr lang="en-US"/>
        </a:p>
      </dgm:t>
    </dgm:pt>
    <dgm:pt modelId="{FF641960-BC77-4145-9B8C-4B1202AB824B}" type="pres">
      <dgm:prSet presAssocID="{3C89349C-7BE9-4D55-B921-91E5A187F3AA}" presName="Name0" presStyleCnt="0">
        <dgm:presLayoutVars>
          <dgm:dir/>
          <dgm:resizeHandles val="exact"/>
        </dgm:presLayoutVars>
      </dgm:prSet>
      <dgm:spPr/>
      <dgm:t>
        <a:bodyPr/>
        <a:lstStyle/>
        <a:p>
          <a:endParaRPr lang="en-IN"/>
        </a:p>
      </dgm:t>
    </dgm:pt>
    <dgm:pt modelId="{7F484A0B-6EC4-428D-BF0F-509CC03666FF}" type="pres">
      <dgm:prSet presAssocID="{DA22363D-D03D-4039-80FD-06D07BD2BEF1}" presName="parTxOnly" presStyleLbl="node1" presStyleIdx="0" presStyleCnt="2" custLinFactY="52668" custLinFactNeighborX="-704" custLinFactNeighborY="100000">
        <dgm:presLayoutVars>
          <dgm:bulletEnabled val="1"/>
        </dgm:presLayoutVars>
      </dgm:prSet>
      <dgm:spPr/>
      <dgm:t>
        <a:bodyPr/>
        <a:lstStyle/>
        <a:p>
          <a:endParaRPr lang="en-IN"/>
        </a:p>
      </dgm:t>
    </dgm:pt>
    <dgm:pt modelId="{4E105FAB-70F7-4215-B4DD-7531D77186C3}" type="pres">
      <dgm:prSet presAssocID="{7B58FAD0-F5C7-4C38-9BC9-083C3BB07C73}" presName="parSpace" presStyleCnt="0"/>
      <dgm:spPr/>
    </dgm:pt>
    <dgm:pt modelId="{31C0DA59-6170-4652-9C40-08B595266E4C}" type="pres">
      <dgm:prSet presAssocID="{BD0C3F68-6415-49CB-93F8-7F06D1805BAC}" presName="parTxOnly" presStyleLbl="node1" presStyleIdx="1" presStyleCnt="2" custLinFactNeighborX="11555" custLinFactNeighborY="75107">
        <dgm:presLayoutVars>
          <dgm:bulletEnabled val="1"/>
        </dgm:presLayoutVars>
      </dgm:prSet>
      <dgm:spPr/>
      <dgm:t>
        <a:bodyPr/>
        <a:lstStyle/>
        <a:p>
          <a:endParaRPr lang="en-IN"/>
        </a:p>
      </dgm:t>
    </dgm:pt>
  </dgm:ptLst>
  <dgm:cxnLst>
    <dgm:cxn modelId="{57DA1702-013D-4A7D-86BB-4399BD473DBE}" type="presOf" srcId="{BD0C3F68-6415-49CB-93F8-7F06D1805BAC}" destId="{31C0DA59-6170-4652-9C40-08B595266E4C}" srcOrd="0" destOrd="0" presId="urn:microsoft.com/office/officeart/2005/8/layout/hChevron3"/>
    <dgm:cxn modelId="{A3C4D305-C0E3-4549-8E48-DE7B0CF5877C}" srcId="{3C89349C-7BE9-4D55-B921-91E5A187F3AA}" destId="{BD0C3F68-6415-49CB-93F8-7F06D1805BAC}" srcOrd="1" destOrd="0" parTransId="{588C51BB-51E5-47AC-AA33-4407223775EA}" sibTransId="{AC9337C9-3535-4279-B672-27E2306CAEC6}"/>
    <dgm:cxn modelId="{08726467-AFF9-463E-B23C-5C2FEC22A034}" srcId="{3C89349C-7BE9-4D55-B921-91E5A187F3AA}" destId="{DA22363D-D03D-4039-80FD-06D07BD2BEF1}" srcOrd="0" destOrd="0" parTransId="{88E53EDF-F43C-4952-A2C7-E37C2AA70841}" sibTransId="{7B58FAD0-F5C7-4C38-9BC9-083C3BB07C73}"/>
    <dgm:cxn modelId="{DD604E38-4151-462E-9056-122836D56400}" type="presOf" srcId="{DA22363D-D03D-4039-80FD-06D07BD2BEF1}" destId="{7F484A0B-6EC4-428D-BF0F-509CC03666FF}" srcOrd="0" destOrd="0" presId="urn:microsoft.com/office/officeart/2005/8/layout/hChevron3"/>
    <dgm:cxn modelId="{E8B1558F-A966-40BC-8FB3-1024AE9AD97C}" type="presOf" srcId="{3C89349C-7BE9-4D55-B921-91E5A187F3AA}" destId="{FF641960-BC77-4145-9B8C-4B1202AB824B}" srcOrd="0" destOrd="0" presId="urn:microsoft.com/office/officeart/2005/8/layout/hChevron3"/>
    <dgm:cxn modelId="{BA7F5155-F36C-4856-AB5E-7C0D56E1E28B}" type="presParOf" srcId="{FF641960-BC77-4145-9B8C-4B1202AB824B}" destId="{7F484A0B-6EC4-428D-BF0F-509CC03666FF}" srcOrd="0" destOrd="0" presId="urn:microsoft.com/office/officeart/2005/8/layout/hChevron3"/>
    <dgm:cxn modelId="{874EF727-3D65-4429-83C5-6C157B9E890B}" type="presParOf" srcId="{FF641960-BC77-4145-9B8C-4B1202AB824B}" destId="{4E105FAB-70F7-4215-B4DD-7531D77186C3}" srcOrd="1" destOrd="0" presId="urn:microsoft.com/office/officeart/2005/8/layout/hChevron3"/>
    <dgm:cxn modelId="{2DECC37B-E3EB-4C93-9D8D-824097AF986B}" type="presParOf" srcId="{FF641960-BC77-4145-9B8C-4B1202AB824B}" destId="{31C0DA59-6170-4652-9C40-08B595266E4C}" srcOrd="2"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313C9C1-87A5-459A-853A-AC5586A334C6}" type="doc">
      <dgm:prSet loTypeId="urn:microsoft.com/office/officeart/2005/8/layout/chevron1" loCatId="process" qsTypeId="urn:microsoft.com/office/officeart/2005/8/quickstyle/3d2" qsCatId="3D" csTypeId="urn:microsoft.com/office/officeart/2005/8/colors/accent1_2" csCatId="accent1" phldr="1"/>
      <dgm:spPr/>
      <dgm:t>
        <a:bodyPr/>
        <a:lstStyle/>
        <a:p>
          <a:endParaRPr lang="en-US"/>
        </a:p>
      </dgm:t>
    </dgm:pt>
    <dgm:pt modelId="{E32E3C35-148A-49B2-8BF8-85BD91AFD1F1}">
      <dgm:prSet/>
      <dgm:spPr/>
      <dgm:t>
        <a:bodyPr/>
        <a:lstStyle/>
        <a:p>
          <a:r>
            <a:rPr lang="en-IN" baseline="0" dirty="0"/>
            <a:t>Guide: </a:t>
          </a:r>
        </a:p>
        <a:p>
          <a:r>
            <a:rPr lang="en-IN" baseline="0" dirty="0"/>
            <a:t>Dr . Kokila  </a:t>
          </a:r>
          <a:endParaRPr lang="en-US" dirty="0"/>
        </a:p>
      </dgm:t>
    </dgm:pt>
    <dgm:pt modelId="{6BA2A7CC-9316-4F3D-B846-6D5E0B0B3AD9}" type="parTrans" cxnId="{F1411A05-B9E1-4D42-A4DA-E8594E87B5C8}">
      <dgm:prSet/>
      <dgm:spPr/>
      <dgm:t>
        <a:bodyPr/>
        <a:lstStyle/>
        <a:p>
          <a:endParaRPr lang="en-US"/>
        </a:p>
      </dgm:t>
    </dgm:pt>
    <dgm:pt modelId="{89B6B42A-1ABD-49C2-86EC-273626BA959D}" type="sibTrans" cxnId="{F1411A05-B9E1-4D42-A4DA-E8594E87B5C8}">
      <dgm:prSet/>
      <dgm:spPr/>
      <dgm:t>
        <a:bodyPr/>
        <a:lstStyle/>
        <a:p>
          <a:endParaRPr lang="en-US"/>
        </a:p>
      </dgm:t>
    </dgm:pt>
    <dgm:pt modelId="{F88E2331-4F5C-4E35-952C-42CE5467AFFF}" type="pres">
      <dgm:prSet presAssocID="{9313C9C1-87A5-459A-853A-AC5586A334C6}" presName="Name0" presStyleCnt="0">
        <dgm:presLayoutVars>
          <dgm:dir/>
          <dgm:animLvl val="lvl"/>
          <dgm:resizeHandles val="exact"/>
        </dgm:presLayoutVars>
      </dgm:prSet>
      <dgm:spPr/>
      <dgm:t>
        <a:bodyPr/>
        <a:lstStyle/>
        <a:p>
          <a:endParaRPr lang="en-IN"/>
        </a:p>
      </dgm:t>
    </dgm:pt>
    <dgm:pt modelId="{1737D7C5-00DB-4C99-8D43-A5AB597F71A4}" type="pres">
      <dgm:prSet presAssocID="{E32E3C35-148A-49B2-8BF8-85BD91AFD1F1}" presName="parTxOnly" presStyleLbl="node1" presStyleIdx="0" presStyleCnt="1" custScaleX="140769" custScaleY="122937" custLinFactNeighborX="-7940" custLinFactNeighborY="-1242">
        <dgm:presLayoutVars>
          <dgm:chMax val="0"/>
          <dgm:chPref val="0"/>
          <dgm:bulletEnabled val="1"/>
        </dgm:presLayoutVars>
      </dgm:prSet>
      <dgm:spPr/>
      <dgm:t>
        <a:bodyPr/>
        <a:lstStyle/>
        <a:p>
          <a:endParaRPr lang="en-IN"/>
        </a:p>
      </dgm:t>
    </dgm:pt>
  </dgm:ptLst>
  <dgm:cxnLst>
    <dgm:cxn modelId="{8B109184-8AEA-46B0-BC70-39AD0FBF3A78}" type="presOf" srcId="{E32E3C35-148A-49B2-8BF8-85BD91AFD1F1}" destId="{1737D7C5-00DB-4C99-8D43-A5AB597F71A4}" srcOrd="0" destOrd="0" presId="urn:microsoft.com/office/officeart/2005/8/layout/chevron1"/>
    <dgm:cxn modelId="{4AD1E548-EDE7-473D-96A2-2A5E23E105CD}" type="presOf" srcId="{9313C9C1-87A5-459A-853A-AC5586A334C6}" destId="{F88E2331-4F5C-4E35-952C-42CE5467AFFF}" srcOrd="0" destOrd="0" presId="urn:microsoft.com/office/officeart/2005/8/layout/chevron1"/>
    <dgm:cxn modelId="{F1411A05-B9E1-4D42-A4DA-E8594E87B5C8}" srcId="{9313C9C1-87A5-459A-853A-AC5586A334C6}" destId="{E32E3C35-148A-49B2-8BF8-85BD91AFD1F1}" srcOrd="0" destOrd="0" parTransId="{6BA2A7CC-9316-4F3D-B846-6D5E0B0B3AD9}" sibTransId="{89B6B42A-1ABD-49C2-86EC-273626BA959D}"/>
    <dgm:cxn modelId="{1CA3C69C-9672-4A79-82F1-FC67F3F3FB98}" type="presParOf" srcId="{F88E2331-4F5C-4E35-952C-42CE5467AFFF}" destId="{1737D7C5-00DB-4C99-8D43-A5AB597F71A4}" srcOrd="0"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484A0B-6EC4-428D-BF0F-509CC03666FF}">
      <dsp:nvSpPr>
        <dsp:cNvPr id="0" name=""/>
        <dsp:cNvSpPr/>
      </dsp:nvSpPr>
      <dsp:spPr>
        <a:xfrm>
          <a:off x="1" y="1103353"/>
          <a:ext cx="2434937" cy="973974"/>
        </a:xfrm>
        <a:prstGeom prst="homePlate">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5354" tIns="82677" rIns="41339" bIns="82677" numCol="1" spcCol="1270" anchor="ctr" anchorCtr="0">
          <a:noAutofit/>
        </a:bodyPr>
        <a:lstStyle/>
        <a:p>
          <a:pPr lvl="0" algn="ctr" defTabSz="1377950">
            <a:lnSpc>
              <a:spcPct val="90000"/>
            </a:lnSpc>
            <a:spcBef>
              <a:spcPct val="0"/>
            </a:spcBef>
            <a:spcAft>
              <a:spcPct val="35000"/>
            </a:spcAft>
          </a:pPr>
          <a:r>
            <a:rPr lang="en-IN" sz="3100" kern="1200" baseline="0" dirty="0" err="1"/>
            <a:t>k.Abinaya</a:t>
          </a:r>
          <a:endParaRPr lang="en-US" sz="3100" kern="1200" dirty="0"/>
        </a:p>
      </dsp:txBody>
      <dsp:txXfrm>
        <a:off x="1" y="1103353"/>
        <a:ext cx="2191444" cy="973974"/>
      </dsp:txXfrm>
    </dsp:sp>
    <dsp:sp modelId="{31C0DA59-6170-4652-9C40-08B595266E4C}">
      <dsp:nvSpPr>
        <dsp:cNvPr id="0" name=""/>
        <dsp:cNvSpPr/>
      </dsp:nvSpPr>
      <dsp:spPr>
        <a:xfrm>
          <a:off x="1954808" y="1103353"/>
          <a:ext cx="2434937" cy="973974"/>
        </a:xfrm>
        <a:prstGeom prst="chevron">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4016" tIns="82677" rIns="41339" bIns="82677" numCol="1" spcCol="1270" anchor="ctr" anchorCtr="0">
          <a:noAutofit/>
        </a:bodyPr>
        <a:lstStyle/>
        <a:p>
          <a:pPr lvl="0" algn="ctr" defTabSz="1377950">
            <a:lnSpc>
              <a:spcPct val="90000"/>
            </a:lnSpc>
            <a:spcBef>
              <a:spcPct val="0"/>
            </a:spcBef>
            <a:spcAft>
              <a:spcPct val="35000"/>
            </a:spcAft>
          </a:pPr>
          <a:r>
            <a:rPr lang="en-IN" sz="3100" kern="1200" baseline="0" dirty="0"/>
            <a:t>III </a:t>
          </a:r>
          <a:r>
            <a:rPr lang="en-IN" sz="3100" kern="1200" baseline="0" dirty="0" err="1"/>
            <a:t>bsc</a:t>
          </a:r>
          <a:r>
            <a:rPr lang="en-IN" sz="3100" kern="1200" baseline="0" dirty="0"/>
            <a:t> cs Shift1</a:t>
          </a:r>
          <a:endParaRPr lang="en-US" sz="3100" kern="1200" dirty="0"/>
        </a:p>
      </dsp:txBody>
      <dsp:txXfrm>
        <a:off x="2441795" y="1103353"/>
        <a:ext cx="1460963" cy="9739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37D7C5-00DB-4C99-8D43-A5AB597F71A4}">
      <dsp:nvSpPr>
        <dsp:cNvPr id="0" name=""/>
        <dsp:cNvSpPr/>
      </dsp:nvSpPr>
      <dsp:spPr>
        <a:xfrm>
          <a:off x="0" y="152013"/>
          <a:ext cx="3008693" cy="1051026"/>
        </a:xfrm>
        <a:prstGeom prst="chevron">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8016" tIns="42672" rIns="42672" bIns="42672" numCol="1" spcCol="1270" anchor="ctr" anchorCtr="0">
          <a:noAutofit/>
        </a:bodyPr>
        <a:lstStyle/>
        <a:p>
          <a:pPr lvl="0" algn="ctr" defTabSz="1422400">
            <a:lnSpc>
              <a:spcPct val="90000"/>
            </a:lnSpc>
            <a:spcBef>
              <a:spcPct val="0"/>
            </a:spcBef>
            <a:spcAft>
              <a:spcPct val="35000"/>
            </a:spcAft>
          </a:pPr>
          <a:r>
            <a:rPr lang="en-IN" sz="3200" kern="1200" baseline="0" dirty="0"/>
            <a:t>Guide: </a:t>
          </a:r>
        </a:p>
        <a:p>
          <a:pPr lvl="0" algn="ctr" defTabSz="1422400">
            <a:lnSpc>
              <a:spcPct val="90000"/>
            </a:lnSpc>
            <a:spcBef>
              <a:spcPct val="0"/>
            </a:spcBef>
            <a:spcAft>
              <a:spcPct val="35000"/>
            </a:spcAft>
          </a:pPr>
          <a:r>
            <a:rPr lang="en-IN" sz="3200" kern="1200" baseline="0" dirty="0"/>
            <a:t>Dr . Kokila  </a:t>
          </a:r>
          <a:endParaRPr lang="en-US" sz="3200" kern="1200" dirty="0"/>
        </a:p>
      </dsp:txBody>
      <dsp:txXfrm>
        <a:off x="525513" y="152013"/>
        <a:ext cx="1957667" cy="1051026"/>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226881431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38041157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417021018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8086529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330491946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1C6E12D2-DA3A-480B-BCDF-BFB6C7EBE402}" type="datetimeFigureOut">
              <a:rPr lang="en-US" smtClean="0"/>
              <a:t>3/20/2023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120521093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1C6E12D2-DA3A-480B-BCDF-BFB6C7EBE402}" type="datetimeFigureOut">
              <a:rPr lang="en-US" smtClean="0"/>
              <a:t>3/20/2023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61917162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118098887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999878945"/>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2334294630"/>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6E12D2-DA3A-480B-BCDF-BFB6C7EBE402}" type="datetimeFigureOut">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11" name="Slide Number Placeholder 5"/>
          <p:cNvSpPr>
            <a:spLocks noGrp="1"/>
          </p:cNvSpPr>
          <p:nvPr>
            <p:ph type="sldNum" sz="quarter" idx="12"/>
          </p:nvPr>
        </p:nvSpPr>
        <p:spPr>
          <a:xfrm>
            <a:off x="531812" y="787782"/>
            <a:ext cx="779767" cy="365125"/>
          </a:xfrm>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271895917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256442066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C6E12D2-DA3A-480B-BCDF-BFB6C7EBE402}"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416231050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6E12D2-DA3A-480B-BCDF-BFB6C7EBE402}" type="datetimeFigureOut">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408968611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6E12D2-DA3A-480B-BCDF-BFB6C7EBE402}" type="datetimeFigureOut">
              <a:rPr lang="en-US" smtClean="0"/>
              <a:t>3/20/2023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317422749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6E12D2-DA3A-480B-BCDF-BFB6C7EBE402}" type="datetimeFigureOut">
              <a:rPr lang="en-US" smtClean="0"/>
              <a:t>3/20/2023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152805996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1C6E12D2-DA3A-480B-BCDF-BFB6C7EBE402}" type="datetimeFigureOut">
              <a:rPr lang="en-US" smtClean="0"/>
              <a:t>3/20/2023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100736881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128337768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t>3/20/2023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159305758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1">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1C6E12D2-DA3A-480B-BCDF-BFB6C7EBE402}" type="datetimeFigureOut">
              <a:rPr lang="en-US" smtClean="0"/>
              <a:t>3/20/2023</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F1BBC3DF-4D3E-4D62-AC24-223E50BCC8DF}" type="slidenum">
              <a:rPr lang="en-US" smtClean="0"/>
              <a:t>‹#›</a:t>
            </a:fld>
            <a:endParaRPr lang="en-US"/>
          </a:p>
        </p:txBody>
      </p:sp>
    </p:spTree>
    <p:extLst>
      <p:ext uri="{BB962C8B-B14F-4D97-AF65-F5344CB8AC3E}">
        <p14:creationId xmlns:p14="http://schemas.microsoft.com/office/powerpoint/2010/main" val="2689863317"/>
      </p:ext>
    </p:extLst>
  </p:cSld>
  <p:clrMap bg1="lt1" tx1="dk1" bg2="lt2" tx2="dk2" accent1="accent1" accent2="accent2" accent3="accent3" accent4="accent4" accent5="accent5" accent6="accent6" hlink="hlink" folHlink="folHlink"/>
  <p:sldLayoutIdLst>
    <p:sldLayoutId id="2147483982" r:id="rId1"/>
    <p:sldLayoutId id="2147483983" r:id="rId2"/>
    <p:sldLayoutId id="2147483984" r:id="rId3"/>
    <p:sldLayoutId id="2147483985" r:id="rId4"/>
    <p:sldLayoutId id="2147483986" r:id="rId5"/>
    <p:sldLayoutId id="2147483987" r:id="rId6"/>
    <p:sldLayoutId id="2147483988" r:id="rId7"/>
    <p:sldLayoutId id="2147483989" r:id="rId8"/>
    <p:sldLayoutId id="2147483990" r:id="rId9"/>
    <p:sldLayoutId id="2147483991" r:id="rId10"/>
    <p:sldLayoutId id="2147483992" r:id="rId11"/>
    <p:sldLayoutId id="2147483993" r:id="rId12"/>
    <p:sldLayoutId id="2147483994" r:id="rId13"/>
    <p:sldLayoutId id="2147483995" r:id="rId14"/>
    <p:sldLayoutId id="2147483996" r:id="rId15"/>
    <p:sldLayoutId id="2147483997" r:id="rId16"/>
    <p:sldLayoutId id="2147483998" r:id="rId17"/>
    <p:sldLayoutId id="2147483999" r:id="rId18"/>
    <p:sldLayoutId id="2147484000" r:id="rId19"/>
  </p:sldLayoutIdLst>
  <p:hf sldNum="0"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image" Target="../media/image4.jfif"/><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5.jfif"/><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sz="6000" dirty="0">
                <a:solidFill>
                  <a:srgbClr val="FF0000"/>
                </a:solidFill>
              </a:rPr>
              <a:t>CLOUD </a:t>
            </a:r>
            <a:r>
              <a:rPr lang="en-IN" altLang="en-US" sz="6000" dirty="0" err="1">
                <a:solidFill>
                  <a:srgbClr val="FF0000"/>
                </a:solidFill>
              </a:rPr>
              <a:t>coMPUTING</a:t>
            </a:r>
            <a:endParaRPr lang="en-IN" altLang="en-US" sz="6000" dirty="0">
              <a:solidFill>
                <a:srgbClr val="FF0000"/>
              </a:solidFill>
            </a:endParaRPr>
          </a:p>
        </p:txBody>
      </p:sp>
      <p:graphicFrame>
        <p:nvGraphicFramePr>
          <p:cNvPr id="6" name="Content Placeholder 5">
            <a:extLst>
              <a:ext uri="{FF2B5EF4-FFF2-40B4-BE49-F238E27FC236}">
                <a16:creationId xmlns:a16="http://schemas.microsoft.com/office/drawing/2014/main" xmlns="" id="{48372D83-065B-4470-AA11-8FCECDB570B9}"/>
              </a:ext>
            </a:extLst>
          </p:cNvPr>
          <p:cNvGraphicFramePr>
            <a:graphicFrameLocks noGrp="1"/>
          </p:cNvGraphicFramePr>
          <p:nvPr>
            <p:ph sz="quarter" idx="13"/>
            <p:extLst>
              <p:ext uri="{D42A27DB-BD31-4B8C-83A1-F6EECF244321}">
                <p14:modId xmlns:p14="http://schemas.microsoft.com/office/powerpoint/2010/main" val="2332790067"/>
              </p:ext>
            </p:extLst>
          </p:nvPr>
        </p:nvGraphicFramePr>
        <p:xfrm>
          <a:off x="913775" y="4546210"/>
          <a:ext cx="4389746" cy="20773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 3">
            <a:extLst>
              <a:ext uri="{FF2B5EF4-FFF2-40B4-BE49-F238E27FC236}">
                <a16:creationId xmlns:a16="http://schemas.microsoft.com/office/drawing/2014/main" xmlns="" id="{D715F49F-B21E-4D8B-9DCE-18857454D246}"/>
              </a:ext>
            </a:extLst>
          </p:cNvPr>
          <p:cNvGraphicFramePr/>
          <p:nvPr>
            <p:extLst>
              <p:ext uri="{D42A27DB-BD31-4B8C-83A1-F6EECF244321}">
                <p14:modId xmlns:p14="http://schemas.microsoft.com/office/powerpoint/2010/main" val="1013014875"/>
              </p:ext>
            </p:extLst>
          </p:nvPr>
        </p:nvGraphicFramePr>
        <p:xfrm flipV="1">
          <a:off x="4839287" y="5481711"/>
          <a:ext cx="3010485" cy="137628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10" name="Picture 9">
            <a:extLst>
              <a:ext uri="{FF2B5EF4-FFF2-40B4-BE49-F238E27FC236}">
                <a16:creationId xmlns:a16="http://schemas.microsoft.com/office/drawing/2014/main" xmlns="" id="{AA640195-B682-4092-8A5B-AF09B6904B0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0" y="0"/>
            <a:ext cx="12192000" cy="548171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C2536C-3493-449E-BA01-FCF72528E15A}"/>
              </a:ext>
            </a:extLst>
          </p:cNvPr>
          <p:cNvSpPr>
            <a:spLocks noGrp="1"/>
          </p:cNvSpPr>
          <p:nvPr>
            <p:ph type="title"/>
          </p:nvPr>
        </p:nvSpPr>
        <p:spPr>
          <a:xfrm>
            <a:off x="-2462471" y="477840"/>
            <a:ext cx="10364451" cy="1596177"/>
          </a:xfrm>
        </p:spPr>
        <p:txBody>
          <a:bodyPr>
            <a:normAutofit/>
          </a:bodyPr>
          <a:lstStyle/>
          <a:p>
            <a:r>
              <a:rPr lang="en-IN" sz="4000" b="1" dirty="0"/>
              <a:t>User login</a:t>
            </a:r>
            <a:endParaRPr lang="en-US" sz="4000" b="1" dirty="0"/>
          </a:p>
        </p:txBody>
      </p:sp>
      <p:sp>
        <p:nvSpPr>
          <p:cNvPr id="3" name="Content Placeholder 2">
            <a:extLst>
              <a:ext uri="{FF2B5EF4-FFF2-40B4-BE49-F238E27FC236}">
                <a16:creationId xmlns:a16="http://schemas.microsoft.com/office/drawing/2014/main" xmlns="" id="{3EB30253-96F1-4DC0-A823-F4BB3D8096DA}"/>
              </a:ext>
            </a:extLst>
          </p:cNvPr>
          <p:cNvSpPr>
            <a:spLocks noGrp="1"/>
          </p:cNvSpPr>
          <p:nvPr>
            <p:ph sz="quarter" idx="13"/>
          </p:nvPr>
        </p:nvSpPr>
        <p:spPr>
          <a:xfrm>
            <a:off x="730894" y="1616127"/>
            <a:ext cx="8680392" cy="3625745"/>
          </a:xfrm>
        </p:spPr>
        <p:txBody>
          <a:bodyPr/>
          <a:lstStyle/>
          <a:p>
            <a:pPr marL="0" indent="0">
              <a:buNone/>
            </a:pP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Calibri" panose="020F0502020204030204" pitchFamily="34" charset="0"/>
                <a:ea typeface="Calibri" panose="020F0502020204030204" pitchFamily="34" charset="0"/>
                <a:cs typeface="Times New Roman" panose="02020603050405020304" pitchFamily="18" charset="0"/>
              </a:rPr>
              <a:t> After create the user registration every user having username and password, using this username and password the user enters into the login. For secure purpose user should login this system otherwise unknown user also login into this software.</a:t>
            </a:r>
            <a:endParaRPr lang="en-US" dirty="0"/>
          </a:p>
        </p:txBody>
      </p:sp>
    </p:spTree>
    <p:extLst>
      <p:ext uri="{BB962C8B-B14F-4D97-AF65-F5344CB8AC3E}">
        <p14:creationId xmlns:p14="http://schemas.microsoft.com/office/powerpoint/2010/main" val="2481167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1112" y="511569"/>
            <a:ext cx="8911687" cy="1280890"/>
          </a:xfrm>
        </p:spPr>
        <p:txBody>
          <a:bodyPr/>
          <a:lstStyle/>
          <a:p>
            <a:r>
              <a:rPr lang="en-IN" b="1" dirty="0"/>
              <a:t>file uploading</a:t>
            </a:r>
            <a:endParaRPr lang="en-US" b="1" dirty="0"/>
          </a:p>
        </p:txBody>
      </p:sp>
      <p:sp>
        <p:nvSpPr>
          <p:cNvPr id="3" name="Content Placeholder 2"/>
          <p:cNvSpPr>
            <a:spLocks noGrp="1"/>
          </p:cNvSpPr>
          <p:nvPr>
            <p:ph idx="1"/>
          </p:nvPr>
        </p:nvSpPr>
        <p:spPr>
          <a:xfrm>
            <a:off x="901089" y="2035126"/>
            <a:ext cx="8915400" cy="3777622"/>
          </a:xfrm>
        </p:spPr>
        <p:txBody>
          <a:bodyPr>
            <a:normAutofit/>
          </a:bodyPr>
          <a:lstStyle/>
          <a:p>
            <a:pPr marL="0" marR="0" lvl="0" indent="0">
              <a:lnSpc>
                <a:spcPct val="150000"/>
              </a:lnSpc>
              <a:spcBef>
                <a:spcPts val="0"/>
              </a:spcBef>
              <a:spcAft>
                <a:spcPts val="0"/>
              </a:spcAft>
              <a:buNone/>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r>
              <a:rPr lang="en-IN" alt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This module is main concept of this project, which user can upload any type of document like ppt,pdf,docx etc…. any time of document can upload by the user. Once the user uploads the document which will upload into the cloud.</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3D4272-2C1D-4EE8-B351-1562E9A6E079}"/>
              </a:ext>
            </a:extLst>
          </p:cNvPr>
          <p:cNvSpPr>
            <a:spLocks noGrp="1"/>
          </p:cNvSpPr>
          <p:nvPr>
            <p:ph type="title"/>
          </p:nvPr>
        </p:nvSpPr>
        <p:spPr>
          <a:xfrm>
            <a:off x="-844686" y="1066801"/>
            <a:ext cx="10364451" cy="1596177"/>
          </a:xfrm>
        </p:spPr>
        <p:txBody>
          <a:bodyPr/>
          <a:lstStyle/>
          <a:p>
            <a:r>
              <a:rPr lang="en-IN" b="1" dirty="0"/>
              <a:t>Uploading file </a:t>
            </a:r>
            <a:r>
              <a:rPr lang="en-US" b="1" dirty="0">
                <a:latin typeface="Calibri" panose="020F0502020204030204" pitchFamily="34" charset="0"/>
                <a:ea typeface="Calibri" panose="020F0502020204030204" pitchFamily="34" charset="0"/>
                <a:cs typeface="Times New Roman" panose="02020603050405020304" pitchFamily="18" charset="0"/>
              </a:rPr>
              <a:t>maintenance</a:t>
            </a:r>
            <a:r>
              <a:rPr lang="en-US" dirty="0">
                <a:latin typeface="Calibri" panose="020F0502020204030204" pitchFamily="34" charset="0"/>
                <a:ea typeface="Calibri" panose="020F0502020204030204" pitchFamily="34" charset="0"/>
                <a:cs typeface="Times New Roman" panose="02020603050405020304" pitchFamily="18" charset="0"/>
              </a:rPr>
              <a:t/>
            </a:r>
            <a:br>
              <a:rPr lang="en-US" dirty="0">
                <a:latin typeface="Calibri" panose="020F0502020204030204" pitchFamily="34" charset="0"/>
                <a:ea typeface="Calibri" panose="020F0502020204030204" pitchFamily="34" charset="0"/>
                <a:cs typeface="Times New Roman" panose="02020603050405020304" pitchFamily="18" charset="0"/>
              </a:rPr>
            </a:br>
            <a:r>
              <a:rPr lang="en-US" dirty="0">
                <a:latin typeface="Calibri" panose="020F0502020204030204" pitchFamily="34" charset="0"/>
                <a:ea typeface="Calibri" panose="020F0502020204030204" pitchFamily="34" charset="0"/>
                <a:cs typeface="Times New Roman" panose="02020603050405020304" pitchFamily="18" charset="0"/>
              </a:rPr>
              <a:t/>
            </a:r>
            <a:br>
              <a:rPr lang="en-US" dirty="0">
                <a:latin typeface="Calibri" panose="020F0502020204030204" pitchFamily="34" charset="0"/>
                <a:ea typeface="Calibri" panose="020F0502020204030204" pitchFamily="34" charset="0"/>
                <a:cs typeface="Times New Roman" panose="02020603050405020304" pitchFamily="18" charset="0"/>
              </a:rPr>
            </a:br>
            <a:endParaRPr lang="en-US" b="1" dirty="0"/>
          </a:p>
        </p:txBody>
      </p:sp>
      <p:sp>
        <p:nvSpPr>
          <p:cNvPr id="3" name="Content Placeholder 2">
            <a:extLst>
              <a:ext uri="{FF2B5EF4-FFF2-40B4-BE49-F238E27FC236}">
                <a16:creationId xmlns:a16="http://schemas.microsoft.com/office/drawing/2014/main" xmlns="" id="{8BA27D46-7E66-484D-9E0A-D878F56CC8B4}"/>
              </a:ext>
            </a:extLst>
          </p:cNvPr>
          <p:cNvSpPr>
            <a:spLocks noGrp="1"/>
          </p:cNvSpPr>
          <p:nvPr>
            <p:ph sz="quarter" idx="13"/>
          </p:nvPr>
        </p:nvSpPr>
        <p:spPr/>
        <p:txBody>
          <a:bodyPr/>
          <a:lstStyle/>
          <a:p>
            <a:pPr marL="0" marR="0" lvl="0" indent="0">
              <a:lnSpc>
                <a:spcPct val="150000"/>
              </a:lnSpc>
              <a:spcBef>
                <a:spcPts val="0"/>
              </a:spcBef>
              <a:spcAft>
                <a:spcPts val="0"/>
              </a:spcAft>
              <a:buNone/>
            </a:pPr>
            <a:endParaRPr lang="en-US" b="1" dirty="0">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r>
              <a:rPr lang="en-IN" altLang="en-US" b="1" dirty="0">
                <a:latin typeface="Calibri" panose="020F0502020204030204" pitchFamily="34" charset="0"/>
                <a:ea typeface="Calibri" panose="020F0502020204030204" pitchFamily="34" charset="0"/>
                <a:cs typeface="Times New Roman" panose="02020603050405020304" pitchFamily="18" charset="0"/>
              </a:rPr>
              <a:t>	</a:t>
            </a:r>
            <a:r>
              <a:rPr lang="en-US" dirty="0">
                <a:latin typeface="Calibri" panose="020F0502020204030204" pitchFamily="34" charset="0"/>
                <a:ea typeface="Calibri" panose="020F0502020204030204" pitchFamily="34" charset="0"/>
                <a:cs typeface="Times New Roman" panose="02020603050405020304" pitchFamily="18" charset="0"/>
              </a:rPr>
              <a:t>Upload files are maintained by the cloud, the cloud will maintain the files very secure and safe. If the user missing some files in our own system or mobile  we can get it from this computing system</a:t>
            </a:r>
            <a:endParaRPr lang="en-US" dirty="0"/>
          </a:p>
        </p:txBody>
      </p:sp>
    </p:spTree>
    <p:extLst>
      <p:ext uri="{BB962C8B-B14F-4D97-AF65-F5344CB8AC3E}">
        <p14:creationId xmlns:p14="http://schemas.microsoft.com/office/powerpoint/2010/main" val="1847279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9F9D15-6DD8-4720-989F-202E8F5A3A8C}"/>
              </a:ext>
            </a:extLst>
          </p:cNvPr>
          <p:cNvSpPr>
            <a:spLocks noGrp="1"/>
          </p:cNvSpPr>
          <p:nvPr>
            <p:ph type="title"/>
          </p:nvPr>
        </p:nvSpPr>
        <p:spPr>
          <a:xfrm>
            <a:off x="-1449598" y="770915"/>
            <a:ext cx="10364451" cy="1596177"/>
          </a:xfrm>
        </p:spPr>
        <p:txBody>
          <a:bodyPr/>
          <a:lstStyle/>
          <a:p>
            <a:r>
              <a:rPr lang="en-IN" b="1" dirty="0"/>
              <a:t>Encryption and decryption</a:t>
            </a:r>
            <a:endParaRPr lang="en-US" b="1" dirty="0"/>
          </a:p>
        </p:txBody>
      </p:sp>
      <p:sp>
        <p:nvSpPr>
          <p:cNvPr id="3" name="Content Placeholder 2">
            <a:extLst>
              <a:ext uri="{FF2B5EF4-FFF2-40B4-BE49-F238E27FC236}">
                <a16:creationId xmlns:a16="http://schemas.microsoft.com/office/drawing/2014/main" xmlns="" id="{1AA8DDEF-9E07-4CE5-9973-D9EDC950461F}"/>
              </a:ext>
            </a:extLst>
          </p:cNvPr>
          <p:cNvSpPr>
            <a:spLocks noGrp="1"/>
          </p:cNvSpPr>
          <p:nvPr>
            <p:ph sz="quarter" idx="13"/>
          </p:nvPr>
        </p:nvSpPr>
        <p:spPr/>
        <p:txBody>
          <a:bodyPr/>
          <a:lstStyle/>
          <a:p>
            <a:pPr marL="0" marR="0" lvl="0" indent="0">
              <a:lnSpc>
                <a:spcPct val="150000"/>
              </a:lnSpc>
              <a:spcBef>
                <a:spcPts val="0"/>
              </a:spcBef>
              <a:spcAft>
                <a:spcPts val="0"/>
              </a:spcAft>
              <a:buNone/>
            </a:pPr>
            <a:endParaRPr lang="en-US" b="1" dirty="0">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r>
              <a:rPr lang="en-IN" altLang="en-US" b="1" dirty="0">
                <a:latin typeface="Calibri" panose="020F0502020204030204" pitchFamily="34" charset="0"/>
                <a:ea typeface="Calibri" panose="020F0502020204030204" pitchFamily="34" charset="0"/>
                <a:cs typeface="Times New Roman" panose="02020603050405020304" pitchFamily="18" charset="0"/>
              </a:rPr>
              <a:t>	</a:t>
            </a:r>
            <a:r>
              <a:rPr lang="en-US" dirty="0">
                <a:latin typeface="Calibri" panose="020F0502020204030204" pitchFamily="34" charset="0"/>
                <a:ea typeface="Calibri" panose="020F0502020204030204" pitchFamily="34" charset="0"/>
                <a:cs typeface="Times New Roman" panose="02020603050405020304" pitchFamily="18" charset="0"/>
              </a:rPr>
              <a:t>This encryption and decryption module is used when the user uploading a file. Which is common way of secure to uploading file into the cloud. That’s why which system is very safe and secure.</a:t>
            </a:r>
          </a:p>
          <a:p>
            <a:endParaRPr lang="en-US" dirty="0"/>
          </a:p>
        </p:txBody>
      </p:sp>
    </p:spTree>
    <p:extLst>
      <p:ext uri="{BB962C8B-B14F-4D97-AF65-F5344CB8AC3E}">
        <p14:creationId xmlns:p14="http://schemas.microsoft.com/office/powerpoint/2010/main" val="2709530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Diagram</a:t>
            </a:r>
          </a:p>
        </p:txBody>
      </p:sp>
      <p:sp>
        <p:nvSpPr>
          <p:cNvPr id="3" name="Content Placeholder 2"/>
          <p:cNvSpPr>
            <a:spLocks noGrp="1"/>
          </p:cNvSpPr>
          <p:nvPr>
            <p:ph sz="half" idx="1"/>
          </p:nvPr>
        </p:nvSpPr>
        <p:spPr/>
        <p:txBody>
          <a:bodyPr/>
          <a:lstStyle/>
          <a:p>
            <a:r>
              <a:rPr lang="en-US" dirty="0"/>
              <a:t>Level 0</a:t>
            </a:r>
          </a:p>
          <a:p>
            <a:pPr marL="0" indent="0">
              <a:buNone/>
            </a:pPr>
            <a:endParaRPr lang="en-US" dirty="0"/>
          </a:p>
          <a:p>
            <a:pPr marL="0" indent="0">
              <a:buNone/>
            </a:pPr>
            <a:endParaRPr lang="en-US" dirty="0"/>
          </a:p>
        </p:txBody>
      </p:sp>
      <p:pic>
        <p:nvPicPr>
          <p:cNvPr id="5" name="Content Placeholder 4" descr="cloud-0.drawio"/>
          <p:cNvPicPr>
            <a:picLocks noGrp="1" noChangeAspect="1"/>
          </p:cNvPicPr>
          <p:nvPr>
            <p:ph sz="half" idx="2"/>
          </p:nvPr>
        </p:nvPicPr>
        <p:blipFill>
          <a:blip r:embed="rId2"/>
          <a:stretch>
            <a:fillRect/>
          </a:stretch>
        </p:blipFill>
        <p:spPr>
          <a:xfrm>
            <a:off x="1451610" y="3129915"/>
            <a:ext cx="8521700" cy="14351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Level 1:</a:t>
            </a:r>
          </a:p>
        </p:txBody>
      </p:sp>
      <p:pic>
        <p:nvPicPr>
          <p:cNvPr id="6" name="Content Placeholder 5" descr="cloud-1.drawio"/>
          <p:cNvPicPr>
            <a:picLocks noGrp="1" noChangeAspect="1"/>
          </p:cNvPicPr>
          <p:nvPr>
            <p:ph sz="half" idx="2"/>
          </p:nvPr>
        </p:nvPicPr>
        <p:blipFill>
          <a:blip r:embed="rId2"/>
          <a:stretch>
            <a:fillRect/>
          </a:stretch>
        </p:blipFill>
        <p:spPr>
          <a:xfrm>
            <a:off x="3249637" y="704850"/>
            <a:ext cx="7877908" cy="58928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7033" y="500159"/>
            <a:ext cx="3846189" cy="969159"/>
          </a:xfrm>
        </p:spPr>
        <p:txBody>
          <a:bodyPr>
            <a:normAutofit fontScale="90000"/>
          </a:bodyPr>
          <a:lstStyle/>
          <a:p>
            <a:r>
              <a:rPr lang="en-IN" dirty="0"/>
              <a:t/>
            </a:r>
            <a:br>
              <a:rPr lang="en-IN" dirty="0"/>
            </a:br>
            <a:r>
              <a:rPr lang="en-IN" dirty="0"/>
              <a:t>TABLE name: user </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092552509"/>
              </p:ext>
            </p:extLst>
          </p:nvPr>
        </p:nvGraphicFramePr>
        <p:xfrm>
          <a:off x="2001079" y="1707857"/>
          <a:ext cx="6783077" cy="4572542"/>
        </p:xfrm>
        <a:graphic>
          <a:graphicData uri="http://schemas.openxmlformats.org/drawingml/2006/table">
            <a:tbl>
              <a:tblPr firstRow="1" firstCol="1" bandRow="1">
                <a:tableStyleId>{5C22544A-7EE6-4342-B048-85BDC9FD1C3A}</a:tableStyleId>
              </a:tblPr>
              <a:tblGrid>
                <a:gridCol w="1523999">
                  <a:extLst>
                    <a:ext uri="{9D8B030D-6E8A-4147-A177-3AD203B41FA5}">
                      <a16:colId xmlns:a16="http://schemas.microsoft.com/office/drawing/2014/main" xmlns="" val="20000"/>
                    </a:ext>
                  </a:extLst>
                </a:gridCol>
                <a:gridCol w="1614985">
                  <a:extLst>
                    <a:ext uri="{9D8B030D-6E8A-4147-A177-3AD203B41FA5}">
                      <a16:colId xmlns:a16="http://schemas.microsoft.com/office/drawing/2014/main" xmlns="" val="20001"/>
                    </a:ext>
                  </a:extLst>
                </a:gridCol>
                <a:gridCol w="1559610">
                  <a:extLst>
                    <a:ext uri="{9D8B030D-6E8A-4147-A177-3AD203B41FA5}">
                      <a16:colId xmlns:a16="http://schemas.microsoft.com/office/drawing/2014/main" xmlns="" val="20002"/>
                    </a:ext>
                  </a:extLst>
                </a:gridCol>
                <a:gridCol w="2084483">
                  <a:extLst>
                    <a:ext uri="{9D8B030D-6E8A-4147-A177-3AD203B41FA5}">
                      <a16:colId xmlns:a16="http://schemas.microsoft.com/office/drawing/2014/main" xmlns="" val="20003"/>
                    </a:ext>
                  </a:extLst>
                </a:gridCol>
              </a:tblGrid>
              <a:tr h="528956">
                <a:tc>
                  <a:txBody>
                    <a:bodyPr/>
                    <a:lstStyle/>
                    <a:p>
                      <a:pPr>
                        <a:lnSpc>
                          <a:spcPct val="150000"/>
                        </a:lnSpc>
                        <a:spcAft>
                          <a:spcPts val="1000"/>
                        </a:spcAft>
                      </a:pPr>
                      <a:r>
                        <a:rPr lang="en-US" sz="2400" dirty="0">
                          <a:effectLst/>
                        </a:rPr>
                        <a:t>FIELD </a:t>
                      </a:r>
                      <a:endParaRPr lang="en-US" sz="24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2400" dirty="0">
                          <a:effectLst/>
                        </a:rPr>
                        <a:t>DATA TYPE</a:t>
                      </a:r>
                      <a:endParaRPr lang="en-US" sz="24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2400" dirty="0">
                          <a:effectLst/>
                        </a:rPr>
                        <a:t>SIZE</a:t>
                      </a:r>
                      <a:endParaRPr lang="en-US" sz="24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2400" dirty="0">
                          <a:effectLst/>
                        </a:rPr>
                        <a:t>CONSTRAINT</a:t>
                      </a:r>
                      <a:endParaRPr lang="en-US" sz="24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xmlns="" val="10000"/>
                  </a:ext>
                </a:extLst>
              </a:tr>
              <a:tr h="558560">
                <a:tc>
                  <a:txBody>
                    <a:bodyPr/>
                    <a:lstStyle/>
                    <a:p>
                      <a:pPr>
                        <a:lnSpc>
                          <a:spcPct val="150000"/>
                        </a:lnSpc>
                        <a:spcAft>
                          <a:spcPts val="1000"/>
                        </a:spcAft>
                      </a:pPr>
                      <a:r>
                        <a:rPr lang="en-IN" altLang="en-US" sz="2400" dirty="0">
                          <a:effectLst/>
                        </a:rPr>
                        <a:t>User </a:t>
                      </a:r>
                      <a:r>
                        <a:rPr lang="en-US" sz="2400" dirty="0">
                          <a:effectLst/>
                        </a:rPr>
                        <a:t>id</a:t>
                      </a:r>
                      <a:endParaRPr lang="en-US" sz="24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2400" dirty="0">
                          <a:effectLst/>
                        </a:rPr>
                        <a:t>Int</a:t>
                      </a:r>
                      <a:endParaRPr lang="en-US" sz="24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2400" dirty="0">
                          <a:effectLst/>
                        </a:rPr>
                        <a:t>10</a:t>
                      </a:r>
                      <a:endParaRPr lang="en-US" sz="24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2400" dirty="0">
                          <a:effectLst/>
                        </a:rPr>
                        <a:t>Primary key</a:t>
                      </a:r>
                      <a:endParaRPr lang="en-US" sz="24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xmlns="" val="10001"/>
                  </a:ext>
                </a:extLst>
              </a:tr>
              <a:tr h="528956">
                <a:tc>
                  <a:txBody>
                    <a:bodyPr/>
                    <a:lstStyle/>
                    <a:p>
                      <a:pPr>
                        <a:lnSpc>
                          <a:spcPct val="150000"/>
                        </a:lnSpc>
                        <a:spcAft>
                          <a:spcPts val="1000"/>
                        </a:spcAft>
                      </a:pPr>
                      <a:r>
                        <a:rPr lang="en-IN" altLang="en-US" sz="2400" dirty="0">
                          <a:effectLst/>
                        </a:rPr>
                        <a:t>Name</a:t>
                      </a:r>
                      <a:endParaRPr lang="en-IN" altLang="en-US" sz="24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2400" dirty="0">
                          <a:effectLst/>
                        </a:rPr>
                        <a:t>Varchar</a:t>
                      </a:r>
                      <a:r>
                        <a:rPr lang="en-US" sz="1200" dirty="0">
                          <a:effectLst/>
                        </a:rPr>
                        <a:t> </a:t>
                      </a:r>
                      <a:endParaRPr lang="en-US"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2400" dirty="0">
                          <a:effectLst/>
                        </a:rPr>
                        <a:t>30</a:t>
                      </a:r>
                      <a:endParaRPr lang="en-US" sz="24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2400" dirty="0">
                          <a:effectLst/>
                        </a:rPr>
                        <a:t>Not null</a:t>
                      </a:r>
                      <a:endParaRPr lang="en-US" sz="24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xmlns="" val="10002"/>
                  </a:ext>
                </a:extLst>
              </a:tr>
              <a:tr h="510238">
                <a:tc>
                  <a:txBody>
                    <a:bodyPr/>
                    <a:lstStyle/>
                    <a:p>
                      <a:pPr>
                        <a:lnSpc>
                          <a:spcPct val="150000"/>
                        </a:lnSpc>
                        <a:spcAft>
                          <a:spcPts val="1000"/>
                        </a:spcAft>
                      </a:pPr>
                      <a:r>
                        <a:rPr lang="en-IN" altLang="en-US" sz="2400" dirty="0">
                          <a:effectLst/>
                        </a:rPr>
                        <a:t>Email</a:t>
                      </a:r>
                      <a:endParaRPr lang="en-IN" altLang="en-US" sz="24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2400" dirty="0">
                          <a:effectLst/>
                        </a:rPr>
                        <a:t>Varchar </a:t>
                      </a:r>
                      <a:endParaRPr lang="en-US" sz="24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2400" dirty="0">
                          <a:effectLst/>
                        </a:rPr>
                        <a:t>30</a:t>
                      </a:r>
                      <a:endParaRPr lang="en-US" sz="24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50000"/>
                        </a:lnSpc>
                        <a:spcAft>
                          <a:spcPts val="1000"/>
                        </a:spcAft>
                      </a:pPr>
                      <a:r>
                        <a:rPr lang="en-US" sz="2400" dirty="0">
                          <a:effectLst/>
                        </a:rPr>
                        <a:t>Not null</a:t>
                      </a:r>
                      <a:endParaRPr lang="en-US" sz="24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xmlns="" val="10003"/>
                  </a:ext>
                </a:extLst>
              </a:tr>
              <a:tr h="528956">
                <a:tc>
                  <a:txBody>
                    <a:bodyPr/>
                    <a:lstStyle/>
                    <a:p>
                      <a:pPr>
                        <a:lnSpc>
                          <a:spcPct val="150000"/>
                        </a:lnSpc>
                        <a:spcAft>
                          <a:spcPts val="1000"/>
                        </a:spcAft>
                        <a:buNone/>
                      </a:pPr>
                      <a:r>
                        <a:rPr lang="en-IN" altLang="en-US" sz="2400" dirty="0">
                          <a:effectLst/>
                          <a:latin typeface="Calibri" panose="020F0502020204030204" pitchFamily="34" charset="0"/>
                          <a:ea typeface="Calibri" panose="020F0502020204030204" pitchFamily="34" charset="0"/>
                          <a:cs typeface="Latha" panose="020B0604020202020204" pitchFamily="34" charset="0"/>
                        </a:rPr>
                        <a:t>Phone</a:t>
                      </a:r>
                    </a:p>
                  </a:txBody>
                  <a:tcPr marL="68580" marR="68580" marT="0" marB="0"/>
                </a:tc>
                <a:tc>
                  <a:txBody>
                    <a:bodyPr/>
                    <a:lstStyle/>
                    <a:p>
                      <a:pPr>
                        <a:lnSpc>
                          <a:spcPct val="150000"/>
                        </a:lnSpc>
                        <a:spcAft>
                          <a:spcPts val="1000"/>
                        </a:spcAft>
                        <a:buNone/>
                      </a:pPr>
                      <a:r>
                        <a:rPr lang="en-IN" altLang="en-US" sz="2400" dirty="0">
                          <a:effectLst/>
                          <a:latin typeface="Calibri" panose="020F0502020204030204" pitchFamily="34" charset="0"/>
                          <a:ea typeface="Calibri" panose="020F0502020204030204" pitchFamily="34" charset="0"/>
                          <a:cs typeface="Latha" panose="020B0604020202020204" pitchFamily="34" charset="0"/>
                        </a:rPr>
                        <a:t>Varchar</a:t>
                      </a:r>
                    </a:p>
                  </a:txBody>
                  <a:tcPr marL="68580" marR="68580" marT="0" marB="0"/>
                </a:tc>
                <a:tc>
                  <a:txBody>
                    <a:bodyPr/>
                    <a:lstStyle/>
                    <a:p>
                      <a:pPr>
                        <a:lnSpc>
                          <a:spcPct val="150000"/>
                        </a:lnSpc>
                        <a:spcAft>
                          <a:spcPts val="1000"/>
                        </a:spcAft>
                        <a:buNone/>
                      </a:pPr>
                      <a:r>
                        <a:rPr lang="en-IN" altLang="en-US" sz="2400" dirty="0">
                          <a:effectLst/>
                          <a:latin typeface="Calibri" panose="020F0502020204030204" pitchFamily="34" charset="0"/>
                          <a:ea typeface="Calibri" panose="020F0502020204030204" pitchFamily="34" charset="0"/>
                          <a:cs typeface="Latha" panose="020B0604020202020204" pitchFamily="34" charset="0"/>
                        </a:rPr>
                        <a:t>10</a:t>
                      </a:r>
                    </a:p>
                  </a:txBody>
                  <a:tcPr marL="68580" marR="68580" marT="0" marB="0"/>
                </a:tc>
                <a:tc>
                  <a:txBody>
                    <a:bodyPr/>
                    <a:lstStyle/>
                    <a:p>
                      <a:pPr>
                        <a:lnSpc>
                          <a:spcPct val="150000"/>
                        </a:lnSpc>
                        <a:spcAft>
                          <a:spcPts val="1000"/>
                        </a:spcAft>
                        <a:buNone/>
                      </a:pPr>
                      <a:r>
                        <a:rPr lang="en-IN" altLang="en-US" sz="2400" dirty="0">
                          <a:effectLst/>
                          <a:latin typeface="Calibri" panose="020F0502020204030204" pitchFamily="34" charset="0"/>
                          <a:ea typeface="Calibri" panose="020F0502020204030204" pitchFamily="34" charset="0"/>
                          <a:cs typeface="Latha" panose="020B0604020202020204" pitchFamily="34" charset="0"/>
                        </a:rPr>
                        <a:t>Not null</a:t>
                      </a:r>
                    </a:p>
                  </a:txBody>
                  <a:tcPr marL="68580" marR="68580" marT="0" marB="0"/>
                </a:tc>
                <a:extLst>
                  <a:ext uri="{0D108BD9-81ED-4DB2-BD59-A6C34878D82A}">
                    <a16:rowId xmlns:a16="http://schemas.microsoft.com/office/drawing/2014/main" xmlns="" val="10004"/>
                  </a:ext>
                </a:extLst>
              </a:tr>
              <a:tr h="659051">
                <a:tc>
                  <a:txBody>
                    <a:bodyPr/>
                    <a:lstStyle/>
                    <a:p>
                      <a:pPr>
                        <a:lnSpc>
                          <a:spcPct val="150000"/>
                        </a:lnSpc>
                        <a:spcAft>
                          <a:spcPts val="1000"/>
                        </a:spcAft>
                        <a:buNone/>
                      </a:pPr>
                      <a:r>
                        <a:rPr lang="en-IN" altLang="en-US" sz="2400" dirty="0">
                          <a:effectLst/>
                          <a:latin typeface="Calibri" panose="020F0502020204030204" pitchFamily="34" charset="0"/>
                          <a:ea typeface="Calibri" panose="020F0502020204030204" pitchFamily="34" charset="0"/>
                          <a:cs typeface="Latha" panose="020B0604020202020204" pitchFamily="34" charset="0"/>
                        </a:rPr>
                        <a:t>Institution</a:t>
                      </a:r>
                    </a:p>
                  </a:txBody>
                  <a:tcPr marL="68580" marR="68580" marT="0" marB="0"/>
                </a:tc>
                <a:tc>
                  <a:txBody>
                    <a:bodyPr/>
                    <a:lstStyle/>
                    <a:p>
                      <a:pPr>
                        <a:lnSpc>
                          <a:spcPct val="150000"/>
                        </a:lnSpc>
                        <a:spcAft>
                          <a:spcPts val="1000"/>
                        </a:spcAft>
                        <a:buNone/>
                      </a:pPr>
                      <a:r>
                        <a:rPr lang="en-IN" altLang="en-US" sz="2400" dirty="0">
                          <a:effectLst/>
                          <a:latin typeface="Calibri" panose="020F0502020204030204" pitchFamily="34" charset="0"/>
                          <a:ea typeface="Calibri" panose="020F0502020204030204" pitchFamily="34" charset="0"/>
                          <a:cs typeface="Latha" panose="020B0604020202020204" pitchFamily="34" charset="0"/>
                        </a:rPr>
                        <a:t>Varchar</a:t>
                      </a:r>
                    </a:p>
                  </a:txBody>
                  <a:tcPr marL="68580" marR="68580" marT="0" marB="0"/>
                </a:tc>
                <a:tc>
                  <a:txBody>
                    <a:bodyPr/>
                    <a:lstStyle/>
                    <a:p>
                      <a:pPr>
                        <a:lnSpc>
                          <a:spcPct val="150000"/>
                        </a:lnSpc>
                        <a:spcAft>
                          <a:spcPts val="1000"/>
                        </a:spcAft>
                        <a:buNone/>
                      </a:pPr>
                      <a:r>
                        <a:rPr lang="en-IN" altLang="en-US" sz="2400" dirty="0">
                          <a:effectLst/>
                          <a:latin typeface="Calibri" panose="020F0502020204030204" pitchFamily="34" charset="0"/>
                          <a:ea typeface="Calibri" panose="020F0502020204030204" pitchFamily="34" charset="0"/>
                          <a:cs typeface="Latha" panose="020B0604020202020204" pitchFamily="34" charset="0"/>
                        </a:rPr>
                        <a:t>20</a:t>
                      </a:r>
                    </a:p>
                  </a:txBody>
                  <a:tcPr marL="68580" marR="68580" marT="0" marB="0"/>
                </a:tc>
                <a:tc>
                  <a:txBody>
                    <a:bodyPr/>
                    <a:lstStyle/>
                    <a:p>
                      <a:pPr>
                        <a:lnSpc>
                          <a:spcPct val="150000"/>
                        </a:lnSpc>
                        <a:spcAft>
                          <a:spcPts val="1000"/>
                        </a:spcAft>
                        <a:buNone/>
                      </a:pPr>
                      <a:r>
                        <a:rPr lang="en-IN" altLang="en-US" sz="2400" dirty="0">
                          <a:effectLst/>
                          <a:latin typeface="Calibri" panose="020F0502020204030204" pitchFamily="34" charset="0"/>
                          <a:ea typeface="Calibri" panose="020F0502020204030204" pitchFamily="34" charset="0"/>
                          <a:cs typeface="Latha" panose="020B0604020202020204" pitchFamily="34" charset="0"/>
                        </a:rPr>
                        <a:t>Not null</a:t>
                      </a:r>
                    </a:p>
                  </a:txBody>
                  <a:tcPr marL="68580" marR="68580" marT="0" marB="0"/>
                </a:tc>
                <a:extLst>
                  <a:ext uri="{0D108BD9-81ED-4DB2-BD59-A6C34878D82A}">
                    <a16:rowId xmlns:a16="http://schemas.microsoft.com/office/drawing/2014/main" xmlns="" val="10005"/>
                  </a:ext>
                </a:extLst>
              </a:tr>
              <a:tr h="728869">
                <a:tc>
                  <a:txBody>
                    <a:bodyPr/>
                    <a:lstStyle/>
                    <a:p>
                      <a:pPr>
                        <a:lnSpc>
                          <a:spcPct val="150000"/>
                        </a:lnSpc>
                        <a:spcAft>
                          <a:spcPts val="1000"/>
                        </a:spcAft>
                        <a:buNone/>
                      </a:pPr>
                      <a:r>
                        <a:rPr lang="en-IN" altLang="en-US" sz="2400" dirty="0">
                          <a:effectLst/>
                          <a:latin typeface="Calibri" panose="020F0502020204030204" pitchFamily="34" charset="0"/>
                          <a:ea typeface="Calibri" panose="020F0502020204030204" pitchFamily="34" charset="0"/>
                          <a:cs typeface="Latha" panose="020B0604020202020204" pitchFamily="34" charset="0"/>
                        </a:rPr>
                        <a:t>Location</a:t>
                      </a:r>
                    </a:p>
                  </a:txBody>
                  <a:tcPr marL="68580" marR="68580" marT="0" marB="0"/>
                </a:tc>
                <a:tc>
                  <a:txBody>
                    <a:bodyPr/>
                    <a:lstStyle/>
                    <a:p>
                      <a:pPr>
                        <a:lnSpc>
                          <a:spcPct val="150000"/>
                        </a:lnSpc>
                        <a:spcAft>
                          <a:spcPts val="1000"/>
                        </a:spcAft>
                        <a:buNone/>
                      </a:pPr>
                      <a:r>
                        <a:rPr lang="en-IN" altLang="en-US" sz="2400" dirty="0">
                          <a:effectLst/>
                          <a:latin typeface="Calibri" panose="020F0502020204030204" pitchFamily="34" charset="0"/>
                          <a:ea typeface="Calibri" panose="020F0502020204030204" pitchFamily="34" charset="0"/>
                          <a:cs typeface="Latha" panose="020B0604020202020204" pitchFamily="34" charset="0"/>
                        </a:rPr>
                        <a:t>Varchar</a:t>
                      </a:r>
                    </a:p>
                  </a:txBody>
                  <a:tcPr marL="68580" marR="68580" marT="0" marB="0"/>
                </a:tc>
                <a:tc>
                  <a:txBody>
                    <a:bodyPr/>
                    <a:lstStyle/>
                    <a:p>
                      <a:pPr>
                        <a:lnSpc>
                          <a:spcPct val="150000"/>
                        </a:lnSpc>
                        <a:spcAft>
                          <a:spcPts val="1000"/>
                        </a:spcAft>
                        <a:buNone/>
                      </a:pPr>
                      <a:r>
                        <a:rPr lang="en-IN" altLang="en-US" sz="2400" dirty="0">
                          <a:effectLst/>
                          <a:latin typeface="Calibri" panose="020F0502020204030204" pitchFamily="34" charset="0"/>
                          <a:ea typeface="Calibri" panose="020F0502020204030204" pitchFamily="34" charset="0"/>
                          <a:cs typeface="Latha" panose="020B0604020202020204" pitchFamily="34" charset="0"/>
                        </a:rPr>
                        <a:t>20</a:t>
                      </a:r>
                    </a:p>
                  </a:txBody>
                  <a:tcPr marL="68580" marR="68580" marT="0" marB="0"/>
                </a:tc>
                <a:tc>
                  <a:txBody>
                    <a:bodyPr/>
                    <a:lstStyle/>
                    <a:p>
                      <a:pPr>
                        <a:lnSpc>
                          <a:spcPct val="150000"/>
                        </a:lnSpc>
                        <a:spcAft>
                          <a:spcPts val="1000"/>
                        </a:spcAft>
                        <a:buNone/>
                      </a:pPr>
                      <a:r>
                        <a:rPr lang="en-IN" altLang="en-US" sz="2400" dirty="0">
                          <a:effectLst/>
                          <a:latin typeface="Calibri" panose="020F0502020204030204" pitchFamily="34" charset="0"/>
                          <a:ea typeface="Calibri" panose="020F0502020204030204" pitchFamily="34" charset="0"/>
                          <a:cs typeface="Latha" panose="020B0604020202020204" pitchFamily="34" charset="0"/>
                        </a:rPr>
                        <a:t>Not null</a:t>
                      </a:r>
                    </a:p>
                  </a:txBody>
                  <a:tcPr marL="68580" marR="68580" marT="0" marB="0"/>
                </a:tc>
                <a:extLst>
                  <a:ext uri="{0D108BD9-81ED-4DB2-BD59-A6C34878D82A}">
                    <a16:rowId xmlns:a16="http://schemas.microsoft.com/office/drawing/2014/main" xmlns="" val="10006"/>
                  </a:ext>
                </a:extLst>
              </a:tr>
              <a:tr h="528956">
                <a:tc>
                  <a:txBody>
                    <a:bodyPr/>
                    <a:lstStyle/>
                    <a:p>
                      <a:pPr>
                        <a:lnSpc>
                          <a:spcPct val="150000"/>
                        </a:lnSpc>
                        <a:spcAft>
                          <a:spcPts val="1000"/>
                        </a:spcAft>
                        <a:buNone/>
                      </a:pPr>
                      <a:r>
                        <a:rPr lang="en-IN" altLang="en-US" sz="2400" dirty="0">
                          <a:effectLst/>
                          <a:latin typeface="Calibri" panose="020F0502020204030204" pitchFamily="34" charset="0"/>
                          <a:ea typeface="Calibri" panose="020F0502020204030204" pitchFamily="34" charset="0"/>
                          <a:cs typeface="Latha" panose="020B0604020202020204" pitchFamily="34" charset="0"/>
                        </a:rPr>
                        <a:t>Password</a:t>
                      </a:r>
                    </a:p>
                  </a:txBody>
                  <a:tcPr marL="68580" marR="68580" marT="0" marB="0"/>
                </a:tc>
                <a:tc>
                  <a:txBody>
                    <a:bodyPr/>
                    <a:lstStyle/>
                    <a:p>
                      <a:pPr>
                        <a:lnSpc>
                          <a:spcPct val="150000"/>
                        </a:lnSpc>
                        <a:spcAft>
                          <a:spcPts val="1000"/>
                        </a:spcAft>
                        <a:buNone/>
                      </a:pPr>
                      <a:r>
                        <a:rPr lang="en-IN" altLang="en-US" sz="2400" dirty="0">
                          <a:effectLst/>
                          <a:latin typeface="Calibri" panose="020F0502020204030204" pitchFamily="34" charset="0"/>
                          <a:ea typeface="Calibri" panose="020F0502020204030204" pitchFamily="34" charset="0"/>
                          <a:cs typeface="Latha" panose="020B0604020202020204" pitchFamily="34" charset="0"/>
                        </a:rPr>
                        <a:t>Varchar</a:t>
                      </a:r>
                    </a:p>
                  </a:txBody>
                  <a:tcPr marL="68580" marR="68580" marT="0" marB="0"/>
                </a:tc>
                <a:tc>
                  <a:txBody>
                    <a:bodyPr/>
                    <a:lstStyle/>
                    <a:p>
                      <a:pPr>
                        <a:lnSpc>
                          <a:spcPct val="150000"/>
                        </a:lnSpc>
                        <a:spcAft>
                          <a:spcPts val="1000"/>
                        </a:spcAft>
                        <a:buNone/>
                      </a:pPr>
                      <a:r>
                        <a:rPr lang="en-IN" altLang="en-US" sz="2400" dirty="0">
                          <a:effectLst/>
                          <a:latin typeface="Calibri" panose="020F0502020204030204" pitchFamily="34" charset="0"/>
                          <a:ea typeface="Calibri" panose="020F0502020204030204" pitchFamily="34" charset="0"/>
                          <a:cs typeface="Latha" panose="020B0604020202020204" pitchFamily="34" charset="0"/>
                        </a:rPr>
                        <a:t>30</a:t>
                      </a:r>
                    </a:p>
                  </a:txBody>
                  <a:tcPr marL="68580" marR="68580" marT="0" marB="0"/>
                </a:tc>
                <a:tc>
                  <a:txBody>
                    <a:bodyPr/>
                    <a:lstStyle/>
                    <a:p>
                      <a:pPr>
                        <a:lnSpc>
                          <a:spcPct val="150000"/>
                        </a:lnSpc>
                        <a:spcAft>
                          <a:spcPts val="1000"/>
                        </a:spcAft>
                        <a:buNone/>
                      </a:pPr>
                      <a:r>
                        <a:rPr lang="en-IN" altLang="en-US" sz="2400" dirty="0">
                          <a:effectLst/>
                          <a:latin typeface="Calibri" panose="020F0502020204030204" pitchFamily="34" charset="0"/>
                          <a:ea typeface="Calibri" panose="020F0502020204030204" pitchFamily="34" charset="0"/>
                          <a:cs typeface="Latha" panose="020B0604020202020204" pitchFamily="34" charset="0"/>
                        </a:rPr>
                        <a:t>Not null</a:t>
                      </a:r>
                    </a:p>
                  </a:txBody>
                  <a:tcPr marL="68580" marR="68580" marT="0" marB="0"/>
                </a:tc>
                <a:extLst>
                  <a:ext uri="{0D108BD9-81ED-4DB2-BD59-A6C34878D82A}">
                    <a16:rowId xmlns:a16="http://schemas.microsoft.com/office/drawing/2014/main" xmlns="" val="10007"/>
                  </a:ext>
                </a:extLst>
              </a:tr>
            </a:tbl>
          </a:graphicData>
        </a:graphic>
      </p:graphicFrame>
      <p:sp>
        <p:nvSpPr>
          <p:cNvPr id="3" name="Title 1"/>
          <p:cNvSpPr>
            <a:spLocks noGrp="1"/>
          </p:cNvSpPr>
          <p:nvPr/>
        </p:nvSpPr>
        <p:spPr>
          <a:xfrm>
            <a:off x="3178278" y="164885"/>
            <a:ext cx="5020048" cy="819854"/>
          </a:xfrm>
          <a:prstGeom prst="rect">
            <a:avLst/>
          </a:prstGeom>
          <a:noFill/>
          <a:ln w="9525">
            <a:noFill/>
          </a:ln>
        </p:spPr>
        <p:txBody>
          <a:bodyPr anchor="ctr" anchorCtr="0"/>
          <a:lst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a:lstStyle>
          <a:p>
            <a:r>
              <a:rPr lang="en-IN" altLang="en-US" sz="4400" b="1" dirty="0">
                <a:solidFill>
                  <a:srgbClr val="FF0000"/>
                </a:solidFill>
              </a:rPr>
              <a:t>TABLE STRUCTURE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0261" y="612116"/>
            <a:ext cx="8911687" cy="1280890"/>
          </a:xfrm>
        </p:spPr>
        <p:txBody>
          <a:bodyPr/>
          <a:lstStyle/>
          <a:p>
            <a:r>
              <a:rPr lang="en-IN" dirty="0"/>
              <a:t>TABLE NAME:Category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755656892"/>
              </p:ext>
            </p:extLst>
          </p:nvPr>
        </p:nvGraphicFramePr>
        <p:xfrm>
          <a:off x="2491409" y="2101780"/>
          <a:ext cx="8468139" cy="3830527"/>
        </p:xfrm>
        <a:graphic>
          <a:graphicData uri="http://schemas.openxmlformats.org/drawingml/2006/table">
            <a:tbl>
              <a:tblPr firstRow="1" firstCol="1" bandRow="1">
                <a:tableStyleId>{5C22544A-7EE6-4342-B048-85BDC9FD1C3A}</a:tableStyleId>
              </a:tblPr>
              <a:tblGrid>
                <a:gridCol w="1760149">
                  <a:extLst>
                    <a:ext uri="{9D8B030D-6E8A-4147-A177-3AD203B41FA5}">
                      <a16:colId xmlns:a16="http://schemas.microsoft.com/office/drawing/2014/main" xmlns="" val="20000"/>
                    </a:ext>
                  </a:extLst>
                </a:gridCol>
                <a:gridCol w="2235352">
                  <a:extLst>
                    <a:ext uri="{9D8B030D-6E8A-4147-A177-3AD203B41FA5}">
                      <a16:colId xmlns:a16="http://schemas.microsoft.com/office/drawing/2014/main" xmlns="" val="20001"/>
                    </a:ext>
                  </a:extLst>
                </a:gridCol>
                <a:gridCol w="2236319">
                  <a:extLst>
                    <a:ext uri="{9D8B030D-6E8A-4147-A177-3AD203B41FA5}">
                      <a16:colId xmlns:a16="http://schemas.microsoft.com/office/drawing/2014/main" xmlns="" val="20002"/>
                    </a:ext>
                  </a:extLst>
                </a:gridCol>
                <a:gridCol w="2236319">
                  <a:extLst>
                    <a:ext uri="{9D8B030D-6E8A-4147-A177-3AD203B41FA5}">
                      <a16:colId xmlns:a16="http://schemas.microsoft.com/office/drawing/2014/main" xmlns="" val="20003"/>
                    </a:ext>
                  </a:extLst>
                </a:gridCol>
              </a:tblGrid>
              <a:tr h="654672">
                <a:tc>
                  <a:txBody>
                    <a:bodyPr/>
                    <a:lstStyle/>
                    <a:p>
                      <a:pPr indent="0">
                        <a:buNone/>
                      </a:pPr>
                      <a:r>
                        <a:rPr lang="en-US" sz="2400" b="1" dirty="0">
                          <a:latin typeface="Times New Roman" panose="02020603050405020304" pitchFamily="18" charset="0"/>
                          <a:cs typeface="Times New Roman" panose="02020603050405020304" pitchFamily="18" charset="0"/>
                        </a:rPr>
                        <a:t>FIELD </a:t>
                      </a:r>
                      <a:endParaRPr lang="en-US" sz="2400" b="1"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2400" b="1" dirty="0">
                          <a:latin typeface="Times New Roman" panose="02020603050405020304" pitchFamily="18" charset="0"/>
                          <a:cs typeface="Times New Roman" panose="02020603050405020304" pitchFamily="18" charset="0"/>
                        </a:rPr>
                        <a:t>DATA TYPE</a:t>
                      </a:r>
                      <a:endParaRPr lang="en-US" sz="2400" b="1"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2400" b="1" dirty="0">
                          <a:latin typeface="Times New Roman" panose="02020603050405020304" pitchFamily="18" charset="0"/>
                          <a:cs typeface="Times New Roman" panose="02020603050405020304" pitchFamily="18" charset="0"/>
                        </a:rPr>
                        <a:t>SIZE</a:t>
                      </a:r>
                      <a:endParaRPr lang="en-US" sz="2400" b="1"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2400" b="1" dirty="0">
                          <a:latin typeface="Times New Roman" panose="02020603050405020304" pitchFamily="18" charset="0"/>
                          <a:cs typeface="Times New Roman" panose="02020603050405020304" pitchFamily="18" charset="0"/>
                        </a:rPr>
                        <a:t>CONSTRAINT</a:t>
                      </a:r>
                      <a:endParaRPr lang="en-US" sz="2400" b="1"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00"/>
                  </a:ext>
                </a:extLst>
              </a:tr>
              <a:tr h="689113">
                <a:tc>
                  <a:txBody>
                    <a:bodyPr/>
                    <a:lstStyle/>
                    <a:p>
                      <a:pPr indent="0">
                        <a:buNone/>
                      </a:pPr>
                      <a:r>
                        <a:rPr lang="en-IN" altLang="en-US" sz="2400" b="0" dirty="0">
                          <a:latin typeface="Times New Roman" panose="02020603050405020304" pitchFamily="18" charset="0"/>
                          <a:cs typeface="Times New Roman" panose="02020603050405020304" pitchFamily="18" charset="0"/>
                        </a:rPr>
                        <a:t>Category </a:t>
                      </a:r>
                      <a:r>
                        <a:rPr lang="en-US" sz="2400" b="0" dirty="0">
                          <a:latin typeface="Times New Roman" panose="02020603050405020304" pitchFamily="18" charset="0"/>
                          <a:cs typeface="Times New Roman" panose="02020603050405020304" pitchFamily="18" charset="0"/>
                        </a:rPr>
                        <a:t>id</a:t>
                      </a:r>
                      <a:endParaRPr lang="en-US" sz="2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2400" b="0" dirty="0">
                          <a:latin typeface="Times New Roman" panose="02020603050405020304" pitchFamily="18" charset="0"/>
                          <a:cs typeface="Times New Roman" panose="02020603050405020304" pitchFamily="18" charset="0"/>
                        </a:rPr>
                        <a:t>Int</a:t>
                      </a:r>
                      <a:endParaRPr lang="en-US" sz="2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2400" b="0" dirty="0">
                          <a:latin typeface="Times New Roman" panose="02020603050405020304" pitchFamily="18" charset="0"/>
                          <a:cs typeface="Times New Roman" panose="02020603050405020304" pitchFamily="18" charset="0"/>
                        </a:rPr>
                        <a:t>10</a:t>
                      </a:r>
                      <a:endParaRPr lang="en-US" sz="2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2400" b="0" dirty="0">
                          <a:latin typeface="Times New Roman" panose="02020603050405020304" pitchFamily="18" charset="0"/>
                          <a:cs typeface="Times New Roman" panose="02020603050405020304" pitchFamily="18" charset="0"/>
                        </a:rPr>
                        <a:t>Primary key</a:t>
                      </a:r>
                      <a:endParaRPr lang="en-US" sz="2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01"/>
                  </a:ext>
                </a:extLst>
              </a:tr>
              <a:tr h="828914">
                <a:tc>
                  <a:txBody>
                    <a:bodyPr/>
                    <a:lstStyle/>
                    <a:p>
                      <a:pPr indent="0">
                        <a:buNone/>
                      </a:pPr>
                      <a:r>
                        <a:rPr lang="en-IN" altLang="en-US" sz="2400" b="0" dirty="0">
                          <a:latin typeface="Times New Roman" panose="02020603050405020304" pitchFamily="18" charset="0"/>
                          <a:cs typeface="Times New Roman" panose="02020603050405020304" pitchFamily="18" charset="0"/>
                        </a:rPr>
                        <a:t>Name</a:t>
                      </a:r>
                      <a:endParaRPr lang="en-IN" altLang="en-US" sz="2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2400" b="0" dirty="0">
                          <a:latin typeface="Times New Roman" panose="02020603050405020304" pitchFamily="18" charset="0"/>
                          <a:cs typeface="Times New Roman" panose="02020603050405020304" pitchFamily="18" charset="0"/>
                        </a:rPr>
                        <a:t>Varchar </a:t>
                      </a:r>
                      <a:endParaRPr lang="en-US" sz="2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2400" b="0" dirty="0">
                          <a:latin typeface="Times New Roman" panose="02020603050405020304" pitchFamily="18" charset="0"/>
                          <a:cs typeface="Times New Roman" panose="02020603050405020304" pitchFamily="18" charset="0"/>
                        </a:rPr>
                        <a:t>20</a:t>
                      </a:r>
                      <a:endParaRPr lang="en-US" sz="2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2400" b="0" dirty="0">
                          <a:latin typeface="Times New Roman" panose="02020603050405020304" pitchFamily="18" charset="0"/>
                          <a:cs typeface="Times New Roman" panose="02020603050405020304" pitchFamily="18" charset="0"/>
                        </a:rPr>
                        <a:t>Not null</a:t>
                      </a:r>
                      <a:endParaRPr lang="en-US" sz="2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02"/>
                  </a:ext>
                </a:extLst>
              </a:tr>
              <a:tr h="828914">
                <a:tc>
                  <a:txBody>
                    <a:bodyPr/>
                    <a:lstStyle/>
                    <a:p>
                      <a:pPr indent="0">
                        <a:buNone/>
                      </a:pPr>
                      <a:r>
                        <a:rPr lang="en-IN" altLang="en-US" sz="2400" b="0" dirty="0">
                          <a:latin typeface="Times New Roman" panose="02020603050405020304" pitchFamily="18" charset="0"/>
                          <a:cs typeface="Times New Roman" panose="02020603050405020304" pitchFamily="18" charset="0"/>
                        </a:rPr>
                        <a:t>Institution</a:t>
                      </a:r>
                      <a:endParaRPr lang="en-IN" altLang="en-US" sz="2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2400" b="0" dirty="0">
                          <a:latin typeface="Times New Roman" panose="02020603050405020304" pitchFamily="18" charset="0"/>
                          <a:cs typeface="Times New Roman" panose="02020603050405020304" pitchFamily="18" charset="0"/>
                        </a:rPr>
                        <a:t>Varchar </a:t>
                      </a:r>
                      <a:endParaRPr lang="en-US" sz="2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2400" b="0" dirty="0">
                          <a:latin typeface="Times New Roman" panose="02020603050405020304" pitchFamily="18" charset="0"/>
                          <a:cs typeface="Times New Roman" panose="02020603050405020304" pitchFamily="18" charset="0"/>
                        </a:rPr>
                        <a:t>20</a:t>
                      </a:r>
                      <a:endParaRPr lang="en-US" sz="2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2400" b="0" dirty="0">
                          <a:latin typeface="Times New Roman" panose="02020603050405020304" pitchFamily="18" charset="0"/>
                          <a:cs typeface="Times New Roman" panose="02020603050405020304" pitchFamily="18" charset="0"/>
                        </a:rPr>
                        <a:t>Not null</a:t>
                      </a:r>
                      <a:endParaRPr lang="en-US" sz="2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03"/>
                  </a:ext>
                </a:extLst>
              </a:tr>
              <a:tr h="828914">
                <a:tc>
                  <a:txBody>
                    <a:bodyPr/>
                    <a:lstStyle/>
                    <a:p>
                      <a:pPr indent="0">
                        <a:buNone/>
                      </a:pPr>
                      <a:r>
                        <a:rPr lang="en-IN" altLang="en-US" sz="2400" b="0" dirty="0">
                          <a:latin typeface="Times New Roman" panose="02020603050405020304" pitchFamily="18" charset="0"/>
                          <a:cs typeface="Times New Roman" panose="02020603050405020304" pitchFamily="18" charset="0"/>
                        </a:rPr>
                        <a:t>Description</a:t>
                      </a:r>
                      <a:endParaRPr lang="en-IN" altLang="en-US" sz="2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2400" b="0" dirty="0">
                          <a:latin typeface="Times New Roman" panose="02020603050405020304" pitchFamily="18" charset="0"/>
                          <a:cs typeface="Times New Roman" panose="02020603050405020304" pitchFamily="18" charset="0"/>
                        </a:rPr>
                        <a:t>Varchar </a:t>
                      </a:r>
                      <a:endParaRPr lang="en-US" sz="2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2400" b="0" dirty="0">
                          <a:latin typeface="Times New Roman" panose="02020603050405020304" pitchFamily="18" charset="0"/>
                          <a:cs typeface="Times New Roman" panose="02020603050405020304" pitchFamily="18" charset="0"/>
                        </a:rPr>
                        <a:t>30</a:t>
                      </a:r>
                      <a:endParaRPr lang="en-US" sz="2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2400" b="0" dirty="0">
                          <a:latin typeface="Times New Roman" panose="02020603050405020304" pitchFamily="18" charset="0"/>
                          <a:cs typeface="Times New Roman" panose="02020603050405020304" pitchFamily="18" charset="0"/>
                        </a:rPr>
                        <a:t>Not null</a:t>
                      </a:r>
                      <a:endParaRPr lang="en-US" sz="2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04"/>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5232" y="594343"/>
            <a:ext cx="8911687" cy="1280890"/>
          </a:xfrm>
        </p:spPr>
        <p:txBody>
          <a:bodyPr/>
          <a:lstStyle/>
          <a:p>
            <a:r>
              <a:rPr lang="en-IN" dirty="0"/>
              <a:t>TABLE NAME: Notes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758995436"/>
              </p:ext>
            </p:extLst>
          </p:nvPr>
        </p:nvGraphicFramePr>
        <p:xfrm>
          <a:off x="2208810" y="2152355"/>
          <a:ext cx="8737486" cy="3918391"/>
        </p:xfrm>
        <a:graphic>
          <a:graphicData uri="http://schemas.openxmlformats.org/drawingml/2006/table">
            <a:tbl>
              <a:tblPr firstRow="1" firstCol="1" bandRow="1">
                <a:tableStyleId>{5C22544A-7EE6-4342-B048-85BDC9FD1C3A}</a:tableStyleId>
              </a:tblPr>
              <a:tblGrid>
                <a:gridCol w="2183899">
                  <a:extLst>
                    <a:ext uri="{9D8B030D-6E8A-4147-A177-3AD203B41FA5}">
                      <a16:colId xmlns:a16="http://schemas.microsoft.com/office/drawing/2014/main" xmlns="" val="20000"/>
                    </a:ext>
                  </a:extLst>
                </a:gridCol>
                <a:gridCol w="2183899">
                  <a:extLst>
                    <a:ext uri="{9D8B030D-6E8A-4147-A177-3AD203B41FA5}">
                      <a16:colId xmlns:a16="http://schemas.microsoft.com/office/drawing/2014/main" xmlns="" val="20001"/>
                    </a:ext>
                  </a:extLst>
                </a:gridCol>
                <a:gridCol w="2184844">
                  <a:extLst>
                    <a:ext uri="{9D8B030D-6E8A-4147-A177-3AD203B41FA5}">
                      <a16:colId xmlns:a16="http://schemas.microsoft.com/office/drawing/2014/main" xmlns="" val="20002"/>
                    </a:ext>
                  </a:extLst>
                </a:gridCol>
                <a:gridCol w="2184844">
                  <a:extLst>
                    <a:ext uri="{9D8B030D-6E8A-4147-A177-3AD203B41FA5}">
                      <a16:colId xmlns:a16="http://schemas.microsoft.com/office/drawing/2014/main" xmlns="" val="20003"/>
                    </a:ext>
                  </a:extLst>
                </a:gridCol>
              </a:tblGrid>
              <a:tr h="988410">
                <a:tc>
                  <a:txBody>
                    <a:bodyPr/>
                    <a:lstStyle/>
                    <a:p>
                      <a:pPr indent="0">
                        <a:buNone/>
                      </a:pPr>
                      <a:r>
                        <a:rPr lang="en-US" sz="2400" b="1" dirty="0">
                          <a:latin typeface="Times New Roman" panose="02020603050405020304" pitchFamily="18" charset="0"/>
                          <a:cs typeface="Times New Roman" panose="02020603050405020304" pitchFamily="18" charset="0"/>
                        </a:rPr>
                        <a:t>FIELD </a:t>
                      </a:r>
                      <a:endParaRPr lang="en-US" sz="2400" b="1"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2400" b="1" dirty="0">
                          <a:latin typeface="Times New Roman" panose="02020603050405020304" pitchFamily="18" charset="0"/>
                          <a:cs typeface="Times New Roman" panose="02020603050405020304" pitchFamily="18" charset="0"/>
                        </a:rPr>
                        <a:t>DATA TYPE</a:t>
                      </a:r>
                      <a:endParaRPr lang="en-US" sz="2400" b="1"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2400" b="1" dirty="0">
                          <a:latin typeface="Times New Roman" panose="02020603050405020304" pitchFamily="18" charset="0"/>
                          <a:cs typeface="Times New Roman" panose="02020603050405020304" pitchFamily="18" charset="0"/>
                        </a:rPr>
                        <a:t>SIZE</a:t>
                      </a:r>
                      <a:endParaRPr lang="en-US" sz="2400" b="1"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2400" b="1" dirty="0">
                          <a:latin typeface="Times New Roman" panose="02020603050405020304" pitchFamily="18" charset="0"/>
                          <a:cs typeface="Times New Roman" panose="02020603050405020304" pitchFamily="18" charset="0"/>
                        </a:rPr>
                        <a:t>CONSTRAINT</a:t>
                      </a:r>
                      <a:endParaRPr lang="en-US" sz="2400" b="1"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00"/>
                  </a:ext>
                </a:extLst>
              </a:tr>
              <a:tr h="940905">
                <a:tc>
                  <a:txBody>
                    <a:bodyPr/>
                    <a:lstStyle/>
                    <a:p>
                      <a:pPr indent="0">
                        <a:buNone/>
                      </a:pPr>
                      <a:r>
                        <a:rPr lang="en-IN" altLang="en-US" sz="2400" b="0" dirty="0">
                          <a:latin typeface="Times New Roman" panose="02020603050405020304" pitchFamily="18" charset="0"/>
                          <a:cs typeface="Times New Roman" panose="02020603050405020304" pitchFamily="18" charset="0"/>
                        </a:rPr>
                        <a:t>Note </a:t>
                      </a:r>
                      <a:r>
                        <a:rPr lang="en-US" sz="2400" b="0" dirty="0">
                          <a:latin typeface="Times New Roman" panose="02020603050405020304" pitchFamily="18" charset="0"/>
                          <a:cs typeface="Times New Roman" panose="02020603050405020304" pitchFamily="18" charset="0"/>
                        </a:rPr>
                        <a:t>id</a:t>
                      </a:r>
                      <a:endParaRPr lang="en-US" sz="2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2400" b="0" dirty="0">
                          <a:latin typeface="Times New Roman" panose="02020603050405020304" pitchFamily="18" charset="0"/>
                          <a:cs typeface="Times New Roman" panose="02020603050405020304" pitchFamily="18" charset="0"/>
                        </a:rPr>
                        <a:t>Int</a:t>
                      </a:r>
                      <a:endParaRPr lang="en-US" sz="2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2400" b="0" dirty="0">
                          <a:latin typeface="Times New Roman" panose="02020603050405020304" pitchFamily="18" charset="0"/>
                          <a:cs typeface="Times New Roman" panose="02020603050405020304" pitchFamily="18" charset="0"/>
                        </a:rPr>
                        <a:t>10</a:t>
                      </a:r>
                      <a:endParaRPr lang="en-US" sz="2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2400" b="0" dirty="0">
                          <a:latin typeface="Times New Roman" panose="02020603050405020304" pitchFamily="18" charset="0"/>
                          <a:cs typeface="Times New Roman" panose="02020603050405020304" pitchFamily="18" charset="0"/>
                        </a:rPr>
                        <a:t>Primary key</a:t>
                      </a:r>
                      <a:endParaRPr lang="en-US" sz="2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01"/>
                  </a:ext>
                </a:extLst>
              </a:tr>
              <a:tr h="994538">
                <a:tc>
                  <a:txBody>
                    <a:bodyPr/>
                    <a:lstStyle/>
                    <a:p>
                      <a:pPr indent="0">
                        <a:buNone/>
                      </a:pPr>
                      <a:r>
                        <a:rPr lang="en-IN" altLang="en-US" sz="2400" b="0" dirty="0">
                          <a:latin typeface="Times New Roman" panose="02020603050405020304" pitchFamily="18" charset="0"/>
                          <a:cs typeface="Times New Roman" panose="02020603050405020304" pitchFamily="18" charset="0"/>
                        </a:rPr>
                        <a:t>Title</a:t>
                      </a:r>
                      <a:endParaRPr lang="en-IN" altLang="en-US" sz="2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IN" altLang="en-US" sz="2400" b="0" dirty="0">
                          <a:latin typeface="Times New Roman" panose="02020603050405020304" pitchFamily="18" charset="0"/>
                          <a:cs typeface="Times New Roman" panose="02020603050405020304" pitchFamily="18" charset="0"/>
                        </a:rPr>
                        <a:t>Varchar</a:t>
                      </a:r>
                      <a:endParaRPr lang="en-IN" altLang="en-US" sz="2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IN" altLang="en-US" sz="2400" b="0" dirty="0">
                          <a:latin typeface="Times New Roman" panose="02020603050405020304" pitchFamily="18" charset="0"/>
                          <a:cs typeface="Times New Roman" panose="02020603050405020304" pitchFamily="18" charset="0"/>
                        </a:rPr>
                        <a:t>30</a:t>
                      </a:r>
                      <a:endParaRPr lang="en-IN" altLang="en-US" sz="2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2400" b="0" dirty="0">
                          <a:latin typeface="Times New Roman" panose="02020603050405020304" pitchFamily="18" charset="0"/>
                          <a:cs typeface="Times New Roman" panose="02020603050405020304" pitchFamily="18" charset="0"/>
                        </a:rPr>
                        <a:t>Foreign key</a:t>
                      </a:r>
                      <a:endParaRPr lang="en-US" sz="2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02"/>
                  </a:ext>
                </a:extLst>
              </a:tr>
              <a:tr h="994538">
                <a:tc>
                  <a:txBody>
                    <a:bodyPr/>
                    <a:lstStyle/>
                    <a:p>
                      <a:pPr indent="0">
                        <a:buNone/>
                      </a:pPr>
                      <a:r>
                        <a:rPr lang="en-IN" altLang="en-US" sz="2400" b="0" dirty="0">
                          <a:latin typeface="Times New Roman" panose="02020603050405020304" pitchFamily="18" charset="0"/>
                          <a:cs typeface="Times New Roman" panose="02020603050405020304" pitchFamily="18" charset="0"/>
                        </a:rPr>
                        <a:t>Description</a:t>
                      </a:r>
                      <a:endParaRPr lang="en-IN" altLang="en-US" sz="2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2400" b="0" dirty="0">
                          <a:latin typeface="Times New Roman" panose="02020603050405020304" pitchFamily="18" charset="0"/>
                          <a:cs typeface="Times New Roman" panose="02020603050405020304" pitchFamily="18" charset="0"/>
                        </a:rPr>
                        <a:t>Varchar </a:t>
                      </a:r>
                      <a:endParaRPr lang="en-US" sz="2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1800" b="0" dirty="0">
                          <a:latin typeface="Times New Roman" panose="02020603050405020304" pitchFamily="18" charset="0"/>
                          <a:cs typeface="Times New Roman" panose="02020603050405020304" pitchFamily="18" charset="0"/>
                        </a:rPr>
                        <a:t>30</a:t>
                      </a:r>
                      <a:endParaRPr lang="en-US" sz="18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2400" b="0" dirty="0">
                          <a:latin typeface="Times New Roman" panose="02020603050405020304" pitchFamily="18" charset="0"/>
                          <a:cs typeface="Times New Roman" panose="02020603050405020304" pitchFamily="18" charset="0"/>
                        </a:rPr>
                        <a:t>Not null</a:t>
                      </a:r>
                      <a:endParaRPr lang="en-US" sz="2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03"/>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8065" y="497501"/>
            <a:ext cx="8911687" cy="1280890"/>
          </a:xfrm>
        </p:spPr>
        <p:txBody>
          <a:bodyPr/>
          <a:lstStyle/>
          <a:p>
            <a:r>
              <a:rPr lang="en-IN" dirty="0"/>
              <a:t>TABLE NAME:Topic</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530856198"/>
              </p:ext>
            </p:extLst>
          </p:nvPr>
        </p:nvGraphicFramePr>
        <p:xfrm>
          <a:off x="2584174" y="2001078"/>
          <a:ext cx="8097077" cy="3813119"/>
        </p:xfrm>
        <a:graphic>
          <a:graphicData uri="http://schemas.openxmlformats.org/drawingml/2006/table">
            <a:tbl>
              <a:tblPr firstRow="1" firstCol="1" bandRow="1">
                <a:tableStyleId>{5C22544A-7EE6-4342-B048-85BDC9FD1C3A}</a:tableStyleId>
              </a:tblPr>
              <a:tblGrid>
                <a:gridCol w="1892342">
                  <a:extLst>
                    <a:ext uri="{9D8B030D-6E8A-4147-A177-3AD203B41FA5}">
                      <a16:colId xmlns:a16="http://schemas.microsoft.com/office/drawing/2014/main" xmlns="" val="20000"/>
                    </a:ext>
                  </a:extLst>
                </a:gridCol>
                <a:gridCol w="2067649">
                  <a:extLst>
                    <a:ext uri="{9D8B030D-6E8A-4147-A177-3AD203B41FA5}">
                      <a16:colId xmlns:a16="http://schemas.microsoft.com/office/drawing/2014/main" xmlns="" val="20001"/>
                    </a:ext>
                  </a:extLst>
                </a:gridCol>
                <a:gridCol w="1698687">
                  <a:extLst>
                    <a:ext uri="{9D8B030D-6E8A-4147-A177-3AD203B41FA5}">
                      <a16:colId xmlns:a16="http://schemas.microsoft.com/office/drawing/2014/main" xmlns="" val="20002"/>
                    </a:ext>
                  </a:extLst>
                </a:gridCol>
                <a:gridCol w="2438399">
                  <a:extLst>
                    <a:ext uri="{9D8B030D-6E8A-4147-A177-3AD203B41FA5}">
                      <a16:colId xmlns:a16="http://schemas.microsoft.com/office/drawing/2014/main" xmlns="" val="20003"/>
                    </a:ext>
                  </a:extLst>
                </a:gridCol>
              </a:tblGrid>
              <a:tr h="981169">
                <a:tc>
                  <a:txBody>
                    <a:bodyPr/>
                    <a:lstStyle/>
                    <a:p>
                      <a:pPr indent="0">
                        <a:buNone/>
                      </a:pPr>
                      <a:r>
                        <a:rPr lang="en-US" sz="2400" b="1" dirty="0">
                          <a:latin typeface="Times New Roman" panose="02020603050405020304" pitchFamily="18" charset="0"/>
                          <a:cs typeface="Times New Roman" panose="02020603050405020304" pitchFamily="18" charset="0"/>
                        </a:rPr>
                        <a:t>FIELD </a:t>
                      </a:r>
                      <a:endParaRPr lang="en-US" sz="2400" b="1"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2400" b="1" dirty="0">
                          <a:latin typeface="Times New Roman" panose="02020603050405020304" pitchFamily="18" charset="0"/>
                          <a:cs typeface="Times New Roman" panose="02020603050405020304" pitchFamily="18" charset="0"/>
                        </a:rPr>
                        <a:t>DATA TYPE</a:t>
                      </a:r>
                      <a:endParaRPr lang="en-US" sz="2400" b="1"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2400" b="1" dirty="0">
                          <a:latin typeface="Times New Roman" panose="02020603050405020304" pitchFamily="18" charset="0"/>
                          <a:cs typeface="Times New Roman" panose="02020603050405020304" pitchFamily="18" charset="0"/>
                        </a:rPr>
                        <a:t>SIZE</a:t>
                      </a:r>
                      <a:endParaRPr lang="en-US" sz="2400" b="1"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2400" b="1" dirty="0">
                          <a:latin typeface="Times New Roman" panose="02020603050405020304" pitchFamily="18" charset="0"/>
                          <a:cs typeface="Times New Roman" panose="02020603050405020304" pitchFamily="18" charset="0"/>
                        </a:rPr>
                        <a:t>CONSTRAINT</a:t>
                      </a:r>
                      <a:endParaRPr lang="en-US" sz="2400" b="1"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00"/>
                  </a:ext>
                </a:extLst>
              </a:tr>
              <a:tr h="868510">
                <a:tc>
                  <a:txBody>
                    <a:bodyPr/>
                    <a:lstStyle/>
                    <a:p>
                      <a:pPr indent="0">
                        <a:buNone/>
                      </a:pPr>
                      <a:r>
                        <a:rPr lang="en-IN" altLang="en-US" sz="2400" b="0" dirty="0">
                          <a:latin typeface="Times New Roman" panose="02020603050405020304" pitchFamily="18" charset="0"/>
                          <a:cs typeface="Times New Roman" panose="02020603050405020304" pitchFamily="18" charset="0"/>
                        </a:rPr>
                        <a:t>Topic </a:t>
                      </a:r>
                      <a:r>
                        <a:rPr lang="en-US" sz="2400" b="0" dirty="0">
                          <a:latin typeface="Times New Roman" panose="02020603050405020304" pitchFamily="18" charset="0"/>
                          <a:cs typeface="Times New Roman" panose="02020603050405020304" pitchFamily="18" charset="0"/>
                        </a:rPr>
                        <a:t>id</a:t>
                      </a:r>
                      <a:endParaRPr lang="en-US" sz="2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2400" b="0" dirty="0">
                          <a:latin typeface="Times New Roman" panose="02020603050405020304" pitchFamily="18" charset="0"/>
                          <a:cs typeface="Times New Roman" panose="02020603050405020304" pitchFamily="18" charset="0"/>
                        </a:rPr>
                        <a:t>Int</a:t>
                      </a:r>
                      <a:endParaRPr lang="en-US" sz="2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2400" b="0" dirty="0">
                          <a:latin typeface="Times New Roman" panose="02020603050405020304" pitchFamily="18" charset="0"/>
                          <a:cs typeface="Times New Roman" panose="02020603050405020304" pitchFamily="18" charset="0"/>
                        </a:rPr>
                        <a:t>10</a:t>
                      </a:r>
                      <a:endParaRPr lang="en-US" sz="2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2400" b="0" dirty="0">
                          <a:latin typeface="Times New Roman" panose="02020603050405020304" pitchFamily="18" charset="0"/>
                          <a:cs typeface="Times New Roman" panose="02020603050405020304" pitchFamily="18" charset="0"/>
                        </a:rPr>
                        <a:t>Primary key</a:t>
                      </a:r>
                      <a:endParaRPr lang="en-US" sz="2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01"/>
                  </a:ext>
                </a:extLst>
              </a:tr>
              <a:tr h="981720">
                <a:tc>
                  <a:txBody>
                    <a:bodyPr/>
                    <a:lstStyle/>
                    <a:p>
                      <a:pPr indent="0">
                        <a:buNone/>
                      </a:pPr>
                      <a:r>
                        <a:rPr lang="en-IN" altLang="en-US" sz="2400" b="0" dirty="0">
                          <a:latin typeface="Times New Roman" panose="02020603050405020304" pitchFamily="18" charset="0"/>
                          <a:cs typeface="Times New Roman" panose="02020603050405020304" pitchFamily="18" charset="0"/>
                        </a:rPr>
                        <a:t>Topic Name</a:t>
                      </a:r>
                      <a:endParaRPr lang="en-IN" altLang="en-US" sz="2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2400" b="0" dirty="0">
                          <a:latin typeface="Times New Roman" panose="02020603050405020304" pitchFamily="18" charset="0"/>
                          <a:cs typeface="Times New Roman" panose="02020603050405020304" pitchFamily="18" charset="0"/>
                        </a:rPr>
                        <a:t>Varchar</a:t>
                      </a:r>
                      <a:endParaRPr lang="en-US" sz="2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2400" b="0" dirty="0">
                          <a:latin typeface="Times New Roman" panose="02020603050405020304" pitchFamily="18" charset="0"/>
                          <a:cs typeface="Times New Roman" panose="02020603050405020304" pitchFamily="18" charset="0"/>
                        </a:rPr>
                        <a:t>20</a:t>
                      </a:r>
                      <a:endParaRPr lang="en-US" sz="2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2400" b="0" dirty="0">
                          <a:latin typeface="Times New Roman" panose="02020603050405020304" pitchFamily="18" charset="0"/>
                          <a:cs typeface="Times New Roman" panose="02020603050405020304" pitchFamily="18" charset="0"/>
                        </a:rPr>
                        <a:t>Not null</a:t>
                      </a:r>
                      <a:endParaRPr lang="en-US" sz="2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02"/>
                  </a:ext>
                </a:extLst>
              </a:tr>
              <a:tr h="981720">
                <a:tc>
                  <a:txBody>
                    <a:bodyPr/>
                    <a:lstStyle/>
                    <a:p>
                      <a:pPr indent="0">
                        <a:buNone/>
                      </a:pPr>
                      <a:r>
                        <a:rPr lang="en-IN" altLang="en-US" sz="2400" b="0" dirty="0">
                          <a:latin typeface="Times New Roman" panose="02020603050405020304" pitchFamily="18" charset="0"/>
                          <a:ea typeface="Times New Roman" panose="02020603050405020304" pitchFamily="18" charset="0"/>
                          <a:cs typeface="Times New Roman" panose="02020603050405020304" pitchFamily="18" charset="0"/>
                        </a:rPr>
                        <a:t>User Id</a:t>
                      </a:r>
                    </a:p>
                  </a:txBody>
                  <a:tcPr marL="68580" marR="68580" marT="0" marB="0"/>
                </a:tc>
                <a:tc>
                  <a:txBody>
                    <a:bodyPr/>
                    <a:lstStyle/>
                    <a:p>
                      <a:pPr indent="0">
                        <a:buNone/>
                      </a:pPr>
                      <a:r>
                        <a:rPr lang="en-IN" altLang="en-US" sz="2400" b="0" dirty="0">
                          <a:latin typeface="Times New Roman" panose="02020603050405020304" pitchFamily="18" charset="0"/>
                          <a:cs typeface="Times New Roman" panose="02020603050405020304" pitchFamily="18" charset="0"/>
                        </a:rPr>
                        <a:t>int</a:t>
                      </a:r>
                      <a:endParaRPr lang="en-IN" altLang="en-US" sz="2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IN" altLang="en-US" sz="2400" b="0" dirty="0">
                          <a:latin typeface="Times New Roman" panose="02020603050405020304" pitchFamily="18" charset="0"/>
                          <a:cs typeface="Times New Roman" panose="02020603050405020304" pitchFamily="18" charset="0"/>
                        </a:rPr>
                        <a:t>10</a:t>
                      </a:r>
                      <a:endParaRPr lang="en-IN" altLang="en-US" sz="2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IN" altLang="en-US" sz="2400" b="0" dirty="0">
                          <a:latin typeface="Times New Roman" panose="02020603050405020304" pitchFamily="18" charset="0"/>
                          <a:cs typeface="Times New Roman" panose="02020603050405020304" pitchFamily="18" charset="0"/>
                        </a:rPr>
                        <a:t>Foreign Key</a:t>
                      </a:r>
                      <a:endParaRPr lang="en-IN" altLang="en-US" sz="2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03"/>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896" y="531999"/>
            <a:ext cx="3639469" cy="1069606"/>
          </a:xfrm>
        </p:spPr>
        <p:txBody>
          <a:bodyPr/>
          <a:lstStyle/>
          <a:p>
            <a:r>
              <a:rPr lang="en-IN" b="1" dirty="0"/>
              <a:t>ABSTRACT     </a:t>
            </a:r>
            <a:endParaRPr lang="en-US" b="1" dirty="0"/>
          </a:p>
        </p:txBody>
      </p:sp>
      <p:sp>
        <p:nvSpPr>
          <p:cNvPr id="3" name="Content Placeholder 2"/>
          <p:cNvSpPr>
            <a:spLocks noGrp="1"/>
          </p:cNvSpPr>
          <p:nvPr>
            <p:ph sz="quarter" idx="13"/>
          </p:nvPr>
        </p:nvSpPr>
        <p:spPr>
          <a:xfrm>
            <a:off x="646487" y="2367091"/>
            <a:ext cx="5106026" cy="3424107"/>
          </a:xfrm>
        </p:spPr>
        <p:txBody>
          <a:bodyPr>
            <a:normAutofit fontScale="77500" lnSpcReduction="20000"/>
          </a:bodyPr>
          <a:lstStyle/>
          <a:p>
            <a:pPr marR="0">
              <a:lnSpc>
                <a:spcPct val="150000"/>
              </a:lnSpc>
              <a:spcBef>
                <a:spcPts val="0"/>
              </a:spcBef>
              <a:spcAft>
                <a:spcPts val="800"/>
              </a:spcAft>
              <a:buFont typeface="Wingdings" panose="05000000000000000000" pitchFamily="2" charset="2"/>
              <a:buChar char="v"/>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cloud computing application is used in different scenario, we can use anywhere like common, college or office anywhere. </a:t>
            </a:r>
          </a:p>
          <a:p>
            <a:pPr marR="0">
              <a:lnSpc>
                <a:spcPct val="150000"/>
              </a:lnSpc>
              <a:spcBef>
                <a:spcPts val="0"/>
              </a:spcBef>
              <a:spcAft>
                <a:spcPts val="800"/>
              </a:spcAft>
              <a:buFont typeface="Wingdings" panose="05000000000000000000" pitchFamily="2" charset="2"/>
              <a:buChar char="v"/>
            </a:pPr>
            <a:r>
              <a:rPr lang="en-US" sz="1800" dirty="0">
                <a:effectLst/>
                <a:latin typeface="Calibri" panose="020F0502020204030204" pitchFamily="34" charset="0"/>
                <a:ea typeface="Calibri" panose="020F0502020204030204" pitchFamily="34" charset="0"/>
                <a:cs typeface="Times New Roman" panose="02020603050405020304" pitchFamily="18" charset="0"/>
              </a:rPr>
              <a:t>First user should create an account, once user has created an account, they have a unique username and password.</a:t>
            </a:r>
          </a:p>
          <a:p>
            <a:pPr marR="0">
              <a:lnSpc>
                <a:spcPct val="150000"/>
              </a:lnSpc>
              <a:spcBef>
                <a:spcPts val="0"/>
              </a:spcBef>
              <a:spcAft>
                <a:spcPts val="800"/>
              </a:spcAft>
              <a:buFont typeface="Wingdings" panose="05000000000000000000" pitchFamily="2" charset="2"/>
              <a:buChar char="v"/>
            </a:pPr>
            <a:r>
              <a:rPr lang="en-US" sz="1800" dirty="0">
                <a:effectLst/>
                <a:latin typeface="Calibri" panose="020F0502020204030204" pitchFamily="34" charset="0"/>
                <a:ea typeface="Calibri" panose="020F0502020204030204" pitchFamily="34" charset="0"/>
                <a:cs typeface="Times New Roman" panose="02020603050405020304" pitchFamily="18" charset="0"/>
              </a:rPr>
              <a:t> using this credential to login this application. Once login has completed,  Category wise we can divide and make some differentiate compare to another folders, then click on the folder then it will move to files uploading option and downloading options.</a:t>
            </a:r>
          </a:p>
        </p:txBody>
      </p:sp>
      <p:pic>
        <p:nvPicPr>
          <p:cNvPr id="6" name="Content Placeholder 5">
            <a:extLst>
              <a:ext uri="{FF2B5EF4-FFF2-40B4-BE49-F238E27FC236}">
                <a16:creationId xmlns:a16="http://schemas.microsoft.com/office/drawing/2014/main" xmlns="" id="{9B337CF5-9A00-4AD2-BA30-9EA20A215982}"/>
              </a:ext>
            </a:extLst>
          </p:cNvPr>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7254867" y="1138312"/>
            <a:ext cx="4290646" cy="4581375"/>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8909" y="483433"/>
            <a:ext cx="8911687" cy="1280890"/>
          </a:xfrm>
        </p:spPr>
        <p:txBody>
          <a:bodyPr/>
          <a:lstStyle/>
          <a:p>
            <a:r>
              <a:rPr lang="en-IN" dirty="0"/>
              <a:t>TABLE NAME:File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249183443"/>
              </p:ext>
            </p:extLst>
          </p:nvPr>
        </p:nvGraphicFramePr>
        <p:xfrm>
          <a:off x="2438400" y="1876050"/>
          <a:ext cx="8388626" cy="3956977"/>
        </p:xfrm>
        <a:graphic>
          <a:graphicData uri="http://schemas.openxmlformats.org/drawingml/2006/table">
            <a:tbl>
              <a:tblPr firstRow="1" firstCol="1" bandRow="1">
                <a:tableStyleId>{5C22544A-7EE6-4342-B048-85BDC9FD1C3A}</a:tableStyleId>
              </a:tblPr>
              <a:tblGrid>
                <a:gridCol w="1941409">
                  <a:extLst>
                    <a:ext uri="{9D8B030D-6E8A-4147-A177-3AD203B41FA5}">
                      <a16:colId xmlns:a16="http://schemas.microsoft.com/office/drawing/2014/main" xmlns="" val="20000"/>
                    </a:ext>
                  </a:extLst>
                </a:gridCol>
                <a:gridCol w="1961035">
                  <a:extLst>
                    <a:ext uri="{9D8B030D-6E8A-4147-A177-3AD203B41FA5}">
                      <a16:colId xmlns:a16="http://schemas.microsoft.com/office/drawing/2014/main" xmlns="" val="20001"/>
                    </a:ext>
                  </a:extLst>
                </a:gridCol>
                <a:gridCol w="1776902">
                  <a:extLst>
                    <a:ext uri="{9D8B030D-6E8A-4147-A177-3AD203B41FA5}">
                      <a16:colId xmlns:a16="http://schemas.microsoft.com/office/drawing/2014/main" xmlns="" val="20002"/>
                    </a:ext>
                  </a:extLst>
                </a:gridCol>
                <a:gridCol w="2709280">
                  <a:extLst>
                    <a:ext uri="{9D8B030D-6E8A-4147-A177-3AD203B41FA5}">
                      <a16:colId xmlns:a16="http://schemas.microsoft.com/office/drawing/2014/main" xmlns="" val="20003"/>
                    </a:ext>
                  </a:extLst>
                </a:gridCol>
              </a:tblGrid>
              <a:tr h="787637">
                <a:tc>
                  <a:txBody>
                    <a:bodyPr/>
                    <a:lstStyle/>
                    <a:p>
                      <a:pPr indent="0">
                        <a:buNone/>
                      </a:pPr>
                      <a:r>
                        <a:rPr lang="en-US" sz="2400" b="1" dirty="0">
                          <a:latin typeface="Times New Roman" panose="02020603050405020304" pitchFamily="18" charset="0"/>
                          <a:cs typeface="Times New Roman" panose="02020603050405020304" pitchFamily="18" charset="0"/>
                        </a:rPr>
                        <a:t>FIELD </a:t>
                      </a:r>
                      <a:endParaRPr lang="en-US" sz="2400" b="1"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2400" b="1" dirty="0">
                          <a:latin typeface="Times New Roman" panose="02020603050405020304" pitchFamily="18" charset="0"/>
                          <a:cs typeface="Times New Roman" panose="02020603050405020304" pitchFamily="18" charset="0"/>
                        </a:rPr>
                        <a:t>DATA TYPE</a:t>
                      </a:r>
                      <a:endParaRPr lang="en-US" sz="2400" b="1"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2400" b="1" dirty="0">
                          <a:latin typeface="Times New Roman" panose="02020603050405020304" pitchFamily="18" charset="0"/>
                          <a:cs typeface="Times New Roman" panose="02020603050405020304" pitchFamily="18" charset="0"/>
                        </a:rPr>
                        <a:t>SIZE</a:t>
                      </a:r>
                      <a:endParaRPr lang="en-US" sz="2400" b="1"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2400" b="1" dirty="0">
                          <a:latin typeface="Times New Roman" panose="02020603050405020304" pitchFamily="18" charset="0"/>
                          <a:cs typeface="Times New Roman" panose="02020603050405020304" pitchFamily="18" charset="0"/>
                        </a:rPr>
                        <a:t>CONSTRAINT</a:t>
                      </a:r>
                      <a:endParaRPr lang="en-US" sz="2400" b="1"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00"/>
                  </a:ext>
                </a:extLst>
              </a:tr>
              <a:tr h="792335">
                <a:tc>
                  <a:txBody>
                    <a:bodyPr/>
                    <a:lstStyle/>
                    <a:p>
                      <a:pPr indent="0">
                        <a:buNone/>
                      </a:pPr>
                      <a:r>
                        <a:rPr lang="en-IN" altLang="en-US" sz="2400" b="0" dirty="0">
                          <a:latin typeface="Times New Roman" panose="02020603050405020304" pitchFamily="18" charset="0"/>
                          <a:cs typeface="Times New Roman" panose="02020603050405020304" pitchFamily="18" charset="0"/>
                        </a:rPr>
                        <a:t>File </a:t>
                      </a:r>
                      <a:r>
                        <a:rPr lang="en-US" sz="2400" b="0" dirty="0">
                          <a:latin typeface="Times New Roman" panose="02020603050405020304" pitchFamily="18" charset="0"/>
                          <a:cs typeface="Times New Roman" panose="02020603050405020304" pitchFamily="18" charset="0"/>
                        </a:rPr>
                        <a:t>id</a:t>
                      </a:r>
                      <a:endParaRPr lang="en-US" sz="2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2400" b="0" dirty="0">
                          <a:latin typeface="Times New Roman" panose="02020603050405020304" pitchFamily="18" charset="0"/>
                          <a:cs typeface="Times New Roman" panose="02020603050405020304" pitchFamily="18" charset="0"/>
                        </a:rPr>
                        <a:t>Int</a:t>
                      </a:r>
                      <a:endParaRPr lang="en-US" sz="2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2400" b="0" dirty="0">
                          <a:latin typeface="Times New Roman" panose="02020603050405020304" pitchFamily="18" charset="0"/>
                          <a:cs typeface="Times New Roman" panose="02020603050405020304" pitchFamily="18" charset="0"/>
                        </a:rPr>
                        <a:t>10</a:t>
                      </a:r>
                      <a:endParaRPr lang="en-US" sz="2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2400" b="0" dirty="0">
                          <a:latin typeface="Times New Roman" panose="02020603050405020304" pitchFamily="18" charset="0"/>
                          <a:cs typeface="Times New Roman" panose="02020603050405020304" pitchFamily="18" charset="0"/>
                        </a:rPr>
                        <a:t>Primary key</a:t>
                      </a:r>
                      <a:endParaRPr lang="en-US" sz="2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01"/>
                  </a:ext>
                </a:extLst>
              </a:tr>
              <a:tr h="792335">
                <a:tc>
                  <a:txBody>
                    <a:bodyPr/>
                    <a:lstStyle/>
                    <a:p>
                      <a:pPr indent="0">
                        <a:buNone/>
                      </a:pPr>
                      <a:r>
                        <a:rPr lang="en-IN" altLang="en-US" sz="2400" b="0" dirty="0">
                          <a:latin typeface="Times New Roman" panose="02020603050405020304" pitchFamily="18" charset="0"/>
                          <a:cs typeface="Times New Roman" panose="02020603050405020304" pitchFamily="18" charset="0"/>
                        </a:rPr>
                        <a:t>Image Id</a:t>
                      </a:r>
                      <a:endParaRPr lang="en-IN" altLang="en-US" sz="2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IN" altLang="en-US" sz="2400" b="0" dirty="0">
                          <a:latin typeface="Times New Roman" panose="02020603050405020304" pitchFamily="18" charset="0"/>
                          <a:cs typeface="Times New Roman" panose="02020603050405020304" pitchFamily="18" charset="0"/>
                        </a:rPr>
                        <a:t>Int</a:t>
                      </a:r>
                      <a:endParaRPr lang="en-IN" altLang="en-US" sz="2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2400" b="0" dirty="0">
                          <a:latin typeface="Times New Roman" panose="02020603050405020304" pitchFamily="18" charset="0"/>
                          <a:cs typeface="Times New Roman" panose="02020603050405020304" pitchFamily="18" charset="0"/>
                        </a:rPr>
                        <a:t>20</a:t>
                      </a:r>
                      <a:endParaRPr lang="en-US" sz="2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2400" b="0" dirty="0">
                          <a:latin typeface="Times New Roman" panose="02020603050405020304" pitchFamily="18" charset="0"/>
                          <a:cs typeface="Times New Roman" panose="02020603050405020304" pitchFamily="18" charset="0"/>
                        </a:rPr>
                        <a:t>Not null</a:t>
                      </a:r>
                      <a:endParaRPr lang="en-US" sz="2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02"/>
                  </a:ext>
                </a:extLst>
              </a:tr>
              <a:tr h="792335">
                <a:tc>
                  <a:txBody>
                    <a:bodyPr/>
                    <a:lstStyle/>
                    <a:p>
                      <a:pPr indent="0">
                        <a:buNone/>
                      </a:pPr>
                      <a:r>
                        <a:rPr lang="en-IN" altLang="en-US" sz="2400" b="0" dirty="0">
                          <a:latin typeface="Times New Roman" panose="02020603050405020304" pitchFamily="18" charset="0"/>
                          <a:cs typeface="Times New Roman" panose="02020603050405020304" pitchFamily="18" charset="0"/>
                        </a:rPr>
                        <a:t>File Link</a:t>
                      </a:r>
                      <a:endParaRPr lang="en-IN" altLang="en-US" sz="2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2400" b="0" dirty="0">
                          <a:latin typeface="Times New Roman" panose="02020603050405020304" pitchFamily="18" charset="0"/>
                          <a:cs typeface="Times New Roman" panose="02020603050405020304" pitchFamily="18" charset="0"/>
                        </a:rPr>
                        <a:t>Varchar </a:t>
                      </a:r>
                      <a:endParaRPr lang="en-US" sz="2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IN" altLang="en-US" sz="2400" b="0" dirty="0">
                          <a:latin typeface="Times New Roman" panose="02020603050405020304" pitchFamily="18" charset="0"/>
                          <a:cs typeface="Times New Roman" panose="02020603050405020304" pitchFamily="18" charset="0"/>
                        </a:rPr>
                        <a:t>30</a:t>
                      </a:r>
                      <a:endParaRPr lang="en-IN" altLang="en-US" sz="2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2400" b="0" dirty="0">
                          <a:latin typeface="Times New Roman" panose="02020603050405020304" pitchFamily="18" charset="0"/>
                          <a:cs typeface="Times New Roman" panose="02020603050405020304" pitchFamily="18" charset="0"/>
                        </a:rPr>
                        <a:t>Not null</a:t>
                      </a:r>
                      <a:endParaRPr lang="en-US" sz="2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03"/>
                  </a:ext>
                </a:extLst>
              </a:tr>
              <a:tr h="792335">
                <a:tc>
                  <a:txBody>
                    <a:bodyPr/>
                    <a:lstStyle/>
                    <a:p>
                      <a:pPr indent="0">
                        <a:buNone/>
                      </a:pPr>
                      <a:r>
                        <a:rPr lang="en-IN" altLang="en-US" sz="2400" b="0" dirty="0">
                          <a:latin typeface="Times New Roman" panose="02020603050405020304" pitchFamily="18" charset="0"/>
                          <a:cs typeface="Times New Roman" panose="02020603050405020304" pitchFamily="18" charset="0"/>
                        </a:rPr>
                        <a:t>Download Id</a:t>
                      </a:r>
                      <a:endParaRPr lang="en-IN" altLang="en-US" sz="2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2400" b="0" dirty="0">
                          <a:latin typeface="Times New Roman" panose="02020603050405020304" pitchFamily="18" charset="0"/>
                          <a:cs typeface="Times New Roman" panose="02020603050405020304" pitchFamily="18" charset="0"/>
                        </a:rPr>
                        <a:t>Int</a:t>
                      </a:r>
                      <a:endParaRPr lang="en-US" sz="2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2400" b="0" dirty="0">
                          <a:latin typeface="Times New Roman" panose="02020603050405020304" pitchFamily="18" charset="0"/>
                          <a:cs typeface="Times New Roman" panose="02020603050405020304" pitchFamily="18" charset="0"/>
                        </a:rPr>
                        <a:t>10</a:t>
                      </a:r>
                      <a:endParaRPr lang="en-US" sz="2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0">
                        <a:buNone/>
                      </a:pPr>
                      <a:r>
                        <a:rPr lang="en-US" sz="2400" b="0" dirty="0">
                          <a:latin typeface="Times New Roman" panose="02020603050405020304" pitchFamily="18" charset="0"/>
                          <a:cs typeface="Times New Roman" panose="02020603050405020304" pitchFamily="18" charset="0"/>
                        </a:rPr>
                        <a:t>Not null</a:t>
                      </a:r>
                      <a:endParaRPr lang="en-US" sz="24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004"/>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EEAB82F3-FFA1-462E-AF15-F45D05F32D67}"/>
              </a:ext>
            </a:extLst>
          </p:cNvPr>
          <p:cNvSpPr>
            <a:spLocks noGrp="1"/>
          </p:cNvSpPr>
          <p:nvPr>
            <p:ph type="title"/>
          </p:nvPr>
        </p:nvSpPr>
        <p:spPr>
          <a:xfrm>
            <a:off x="-2094469" y="348350"/>
            <a:ext cx="10364451" cy="1596177"/>
          </a:xfrm>
        </p:spPr>
        <p:txBody>
          <a:bodyPr/>
          <a:lstStyle/>
          <a:p>
            <a:r>
              <a:rPr lang="en-IN" dirty="0"/>
              <a:t>Form design</a:t>
            </a:r>
            <a:br>
              <a:rPr lang="en-IN" dirty="0"/>
            </a:br>
            <a:endParaRPr lang="en-US" dirty="0"/>
          </a:p>
        </p:txBody>
      </p:sp>
      <p:pic>
        <p:nvPicPr>
          <p:cNvPr id="3" name="Content Placeholder 2">
            <a:extLst>
              <a:ext uri="{FF2B5EF4-FFF2-40B4-BE49-F238E27FC236}">
                <a16:creationId xmlns:a16="http://schemas.microsoft.com/office/drawing/2014/main" xmlns="" id="{88EA14F4-0057-4651-90DC-A13674BC9CD5}"/>
              </a:ext>
            </a:extLst>
          </p:cNvPr>
          <p:cNvPicPr>
            <a:picLocks noGrp="1" noChangeAspect="1"/>
          </p:cNvPicPr>
          <p:nvPr>
            <p:ph sz="quarter" idx="13"/>
          </p:nvPr>
        </p:nvPicPr>
        <p:blipFill rotWithShape="1">
          <a:blip r:embed="rId2">
            <a:extLst>
              <a:ext uri="{28A0092B-C50C-407E-A947-70E740481C1C}">
                <a14:useLocalDpi xmlns:a14="http://schemas.microsoft.com/office/drawing/2010/main" val="0"/>
              </a:ext>
            </a:extLst>
          </a:blip>
          <a:srcRect t="6871" r="31327" b="39644"/>
          <a:stretch/>
        </p:blipFill>
        <p:spPr>
          <a:xfrm>
            <a:off x="1908313" y="1749287"/>
            <a:ext cx="8362122" cy="4121426"/>
          </a:xfrm>
        </p:spPr>
      </p:pic>
    </p:spTree>
    <p:extLst>
      <p:ext uri="{BB962C8B-B14F-4D97-AF65-F5344CB8AC3E}">
        <p14:creationId xmlns:p14="http://schemas.microsoft.com/office/powerpoint/2010/main" val="25224226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783F5F-81DA-4271-94AE-D45416C56C94}"/>
              </a:ext>
            </a:extLst>
          </p:cNvPr>
          <p:cNvSpPr>
            <a:spLocks noGrp="1"/>
          </p:cNvSpPr>
          <p:nvPr>
            <p:ph type="title" idx="4294967295"/>
          </p:nvPr>
        </p:nvSpPr>
        <p:spPr>
          <a:xfrm>
            <a:off x="0" y="412397"/>
            <a:ext cx="10364788" cy="1595438"/>
          </a:xfrm>
        </p:spPr>
        <p:txBody>
          <a:bodyPr/>
          <a:lstStyle/>
          <a:p>
            <a:r>
              <a:rPr lang="en-IN" b="1" dirty="0"/>
              <a:t>User</a:t>
            </a:r>
            <a:r>
              <a:rPr lang="en-IN" dirty="0"/>
              <a:t> </a:t>
            </a:r>
            <a:r>
              <a:rPr lang="en-IN" b="1" dirty="0"/>
              <a:t>registration</a:t>
            </a:r>
            <a:endParaRPr lang="en-US" dirty="0"/>
          </a:p>
        </p:txBody>
      </p:sp>
      <p:pic>
        <p:nvPicPr>
          <p:cNvPr id="8" name="Content Placeholder 7">
            <a:extLst>
              <a:ext uri="{FF2B5EF4-FFF2-40B4-BE49-F238E27FC236}">
                <a16:creationId xmlns:a16="http://schemas.microsoft.com/office/drawing/2014/main" xmlns="" id="{458192E7-B86D-412A-8721-D553578C543A}"/>
              </a:ext>
            </a:extLst>
          </p:cNvPr>
          <p:cNvPicPr>
            <a:picLocks noGrp="1" noChangeAspect="1"/>
          </p:cNvPicPr>
          <p:nvPr>
            <p:ph sz="quarter" idx="4294967295"/>
          </p:nvPr>
        </p:nvPicPr>
        <p:blipFill rotWithShape="1">
          <a:blip r:embed="rId2">
            <a:extLst>
              <a:ext uri="{28A0092B-C50C-407E-A947-70E740481C1C}">
                <a14:useLocalDpi xmlns:a14="http://schemas.microsoft.com/office/drawing/2010/main" val="0"/>
              </a:ext>
            </a:extLst>
          </a:blip>
          <a:srcRect l="7174" t="5699" r="31047" b="38208"/>
          <a:stretch/>
        </p:blipFill>
        <p:spPr>
          <a:xfrm>
            <a:off x="6310489" y="2007835"/>
            <a:ext cx="5767003" cy="3439936"/>
          </a:xfrm>
        </p:spPr>
      </p:pic>
      <p:pic>
        <p:nvPicPr>
          <p:cNvPr id="7" name="Picture 6">
            <a:extLst>
              <a:ext uri="{FF2B5EF4-FFF2-40B4-BE49-F238E27FC236}">
                <a16:creationId xmlns:a16="http://schemas.microsoft.com/office/drawing/2014/main" xmlns="" id="{0B86E8C6-C02C-4CF5-AA6D-8DE49D06B3CF}"/>
              </a:ext>
            </a:extLst>
          </p:cNvPr>
          <p:cNvPicPr>
            <a:picLocks noChangeAspect="1"/>
          </p:cNvPicPr>
          <p:nvPr/>
        </p:nvPicPr>
        <p:blipFill rotWithShape="1">
          <a:blip r:embed="rId3">
            <a:extLst>
              <a:ext uri="{28A0092B-C50C-407E-A947-70E740481C1C}">
                <a14:useLocalDpi xmlns:a14="http://schemas.microsoft.com/office/drawing/2010/main" val="0"/>
              </a:ext>
            </a:extLst>
          </a:blip>
          <a:srcRect l="13728" t="21838" r="32158" b="35473"/>
          <a:stretch/>
        </p:blipFill>
        <p:spPr>
          <a:xfrm>
            <a:off x="428264" y="2007835"/>
            <a:ext cx="5667736" cy="3351242"/>
          </a:xfrm>
          <a:prstGeom prst="rect">
            <a:avLst/>
          </a:prstGeom>
        </p:spPr>
      </p:pic>
    </p:spTree>
    <p:extLst>
      <p:ext uri="{BB962C8B-B14F-4D97-AF65-F5344CB8AC3E}">
        <p14:creationId xmlns:p14="http://schemas.microsoft.com/office/powerpoint/2010/main" val="8166201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345AEC2-2875-4D24-9E7B-36C8730F9608}"/>
              </a:ext>
            </a:extLst>
          </p:cNvPr>
          <p:cNvSpPr>
            <a:spLocks noGrp="1"/>
          </p:cNvSpPr>
          <p:nvPr>
            <p:ph type="title"/>
          </p:nvPr>
        </p:nvSpPr>
        <p:spPr/>
        <p:txBody>
          <a:bodyPr/>
          <a:lstStyle/>
          <a:p>
            <a:r>
              <a:rPr lang="en-IN" dirty="0"/>
              <a:t>subject</a:t>
            </a:r>
            <a:endParaRPr lang="en-US" dirty="0"/>
          </a:p>
        </p:txBody>
      </p:sp>
      <p:pic>
        <p:nvPicPr>
          <p:cNvPr id="8" name="Content Placeholder 7">
            <a:extLst>
              <a:ext uri="{FF2B5EF4-FFF2-40B4-BE49-F238E27FC236}">
                <a16:creationId xmlns:a16="http://schemas.microsoft.com/office/drawing/2014/main" xmlns="" id="{D9442DDA-C9C7-4251-9DCE-01A78A2D21C8}"/>
              </a:ext>
            </a:extLst>
          </p:cNvPr>
          <p:cNvPicPr>
            <a:picLocks noGrp="1" noChangeAspect="1"/>
          </p:cNvPicPr>
          <p:nvPr>
            <p:ph sz="quarter" idx="4294967295"/>
          </p:nvPr>
        </p:nvPicPr>
        <p:blipFill rotWithShape="1">
          <a:blip r:embed="rId2">
            <a:extLst>
              <a:ext uri="{28A0092B-C50C-407E-A947-70E740481C1C}">
                <a14:useLocalDpi xmlns:a14="http://schemas.microsoft.com/office/drawing/2010/main" val="0"/>
              </a:ext>
            </a:extLst>
          </a:blip>
          <a:srcRect l="1688" t="9470" r="30449" b="34340"/>
          <a:stretch/>
        </p:blipFill>
        <p:spPr>
          <a:xfrm>
            <a:off x="2540000" y="2528182"/>
            <a:ext cx="5926138" cy="2970212"/>
          </a:xfrm>
        </p:spPr>
      </p:pic>
    </p:spTree>
    <p:extLst>
      <p:ext uri="{BB962C8B-B14F-4D97-AF65-F5344CB8AC3E}">
        <p14:creationId xmlns:p14="http://schemas.microsoft.com/office/powerpoint/2010/main" val="32638514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8E39965-A214-4AEA-A79B-33E26FF0E5AB}"/>
              </a:ext>
            </a:extLst>
          </p:cNvPr>
          <p:cNvSpPr>
            <a:spLocks noGrp="1"/>
          </p:cNvSpPr>
          <p:nvPr>
            <p:ph type="title"/>
          </p:nvPr>
        </p:nvSpPr>
        <p:spPr>
          <a:xfrm>
            <a:off x="1535324" y="0"/>
            <a:ext cx="10364451" cy="1596177"/>
          </a:xfrm>
        </p:spPr>
        <p:txBody>
          <a:bodyPr/>
          <a:lstStyle/>
          <a:p>
            <a:r>
              <a:rPr lang="en-IN" dirty="0"/>
              <a:t>category</a:t>
            </a:r>
            <a:endParaRPr lang="en-US" dirty="0"/>
          </a:p>
        </p:txBody>
      </p:sp>
      <p:pic>
        <p:nvPicPr>
          <p:cNvPr id="6" name="Content Placeholder 5">
            <a:extLst>
              <a:ext uri="{FF2B5EF4-FFF2-40B4-BE49-F238E27FC236}">
                <a16:creationId xmlns:a16="http://schemas.microsoft.com/office/drawing/2014/main" xmlns="" id="{19667592-AF80-4A6E-B828-13B6C206CBBD}"/>
              </a:ext>
            </a:extLst>
          </p:cNvPr>
          <p:cNvPicPr>
            <a:picLocks noGrp="1" noChangeAspect="1"/>
          </p:cNvPicPr>
          <p:nvPr>
            <p:ph sz="quarter" idx="13"/>
          </p:nvPr>
        </p:nvPicPr>
        <p:blipFill rotWithShape="1">
          <a:blip r:embed="rId2">
            <a:extLst>
              <a:ext uri="{28A0092B-C50C-407E-A947-70E740481C1C}">
                <a14:useLocalDpi xmlns:a14="http://schemas.microsoft.com/office/drawing/2010/main" val="0"/>
              </a:ext>
            </a:extLst>
          </a:blip>
          <a:srcRect l="1490" t="8652" r="45758" b="43849"/>
          <a:stretch/>
        </p:blipFill>
        <p:spPr>
          <a:xfrm>
            <a:off x="1535324" y="2048719"/>
            <a:ext cx="5803026" cy="2951544"/>
          </a:xfrm>
        </p:spPr>
      </p:pic>
    </p:spTree>
    <p:extLst>
      <p:ext uri="{BB962C8B-B14F-4D97-AF65-F5344CB8AC3E}">
        <p14:creationId xmlns:p14="http://schemas.microsoft.com/office/powerpoint/2010/main" val="34323114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500803C3-14CB-4E31-8CD9-7F87A31EC33D}"/>
              </a:ext>
            </a:extLst>
          </p:cNvPr>
          <p:cNvSpPr>
            <a:spLocks noGrp="1"/>
          </p:cNvSpPr>
          <p:nvPr>
            <p:ph type="title"/>
          </p:nvPr>
        </p:nvSpPr>
        <p:spPr/>
        <p:txBody>
          <a:bodyPr/>
          <a:lstStyle/>
          <a:p>
            <a:r>
              <a:rPr lang="en-IN" dirty="0"/>
              <a:t>topic</a:t>
            </a:r>
            <a:endParaRPr lang="en-US" dirty="0"/>
          </a:p>
        </p:txBody>
      </p:sp>
      <p:pic>
        <p:nvPicPr>
          <p:cNvPr id="6" name="Content Placeholder 5">
            <a:extLst>
              <a:ext uri="{FF2B5EF4-FFF2-40B4-BE49-F238E27FC236}">
                <a16:creationId xmlns:a16="http://schemas.microsoft.com/office/drawing/2014/main" xmlns="" id="{298CE615-5A99-4CDA-A7FA-C0370540966E}"/>
              </a:ext>
            </a:extLst>
          </p:cNvPr>
          <p:cNvPicPr>
            <a:picLocks noGrp="1" noChangeAspect="1"/>
          </p:cNvPicPr>
          <p:nvPr>
            <p:ph sz="quarter" idx="4294967295"/>
          </p:nvPr>
        </p:nvPicPr>
        <p:blipFill rotWithShape="1">
          <a:blip r:embed="rId2">
            <a:extLst>
              <a:ext uri="{28A0092B-C50C-407E-A947-70E740481C1C}">
                <a14:useLocalDpi xmlns:a14="http://schemas.microsoft.com/office/drawing/2010/main" val="0"/>
              </a:ext>
            </a:extLst>
          </a:blip>
          <a:srcRect l="1921" t="10533" r="31233" b="33692"/>
          <a:stretch/>
        </p:blipFill>
        <p:spPr>
          <a:xfrm>
            <a:off x="2581154" y="1921397"/>
            <a:ext cx="5488113" cy="3586669"/>
          </a:xfrm>
        </p:spPr>
      </p:pic>
    </p:spTree>
    <p:extLst>
      <p:ext uri="{BB962C8B-B14F-4D97-AF65-F5344CB8AC3E}">
        <p14:creationId xmlns:p14="http://schemas.microsoft.com/office/powerpoint/2010/main" val="9688725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2B971A19-8126-4A45-857C-E29D961D1FEC}"/>
              </a:ext>
            </a:extLst>
          </p:cNvPr>
          <p:cNvSpPr>
            <a:spLocks noGrp="1"/>
          </p:cNvSpPr>
          <p:nvPr>
            <p:ph type="title"/>
          </p:nvPr>
        </p:nvSpPr>
        <p:spPr/>
        <p:txBody>
          <a:bodyPr/>
          <a:lstStyle/>
          <a:p>
            <a:r>
              <a:rPr lang="en-IN" dirty="0"/>
              <a:t>notes</a:t>
            </a:r>
            <a:endParaRPr lang="en-US" dirty="0"/>
          </a:p>
        </p:txBody>
      </p:sp>
      <p:pic>
        <p:nvPicPr>
          <p:cNvPr id="6" name="Content Placeholder 5">
            <a:extLst>
              <a:ext uri="{FF2B5EF4-FFF2-40B4-BE49-F238E27FC236}">
                <a16:creationId xmlns:a16="http://schemas.microsoft.com/office/drawing/2014/main" xmlns="" id="{CE03A757-6C07-44CF-BB04-4C8CDCEFAE25}"/>
              </a:ext>
            </a:extLst>
          </p:cNvPr>
          <p:cNvPicPr>
            <a:picLocks noGrp="1" noChangeAspect="1"/>
          </p:cNvPicPr>
          <p:nvPr>
            <p:ph sz="quarter" idx="4294967295"/>
          </p:nvPr>
        </p:nvPicPr>
        <p:blipFill rotWithShape="1">
          <a:blip r:embed="rId2">
            <a:extLst>
              <a:ext uri="{28A0092B-C50C-407E-A947-70E740481C1C}">
                <a14:useLocalDpi xmlns:a14="http://schemas.microsoft.com/office/drawing/2010/main" val="0"/>
              </a:ext>
            </a:extLst>
          </a:blip>
          <a:srcRect l="1769" t="10960" r="30348" b="33691"/>
          <a:stretch/>
        </p:blipFill>
        <p:spPr>
          <a:xfrm>
            <a:off x="3476978" y="2478794"/>
            <a:ext cx="4618038" cy="2951162"/>
          </a:xfrm>
        </p:spPr>
      </p:pic>
    </p:spTree>
    <p:extLst>
      <p:ext uri="{BB962C8B-B14F-4D97-AF65-F5344CB8AC3E}">
        <p14:creationId xmlns:p14="http://schemas.microsoft.com/office/powerpoint/2010/main" val="37232019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279775" y="-1"/>
            <a:ext cx="8912225" cy="4233333"/>
          </a:xfrm>
        </p:spPr>
        <p:txBody>
          <a:bodyPr/>
          <a:lstStyle/>
          <a:p>
            <a:r>
              <a:rPr lang="en-US" dirty="0"/>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364A7E-B788-463D-95E4-9F2978A239E3}"/>
              </a:ext>
            </a:extLst>
          </p:cNvPr>
          <p:cNvSpPr>
            <a:spLocks noGrp="1"/>
          </p:cNvSpPr>
          <p:nvPr>
            <p:ph type="title"/>
          </p:nvPr>
        </p:nvSpPr>
        <p:spPr>
          <a:xfrm>
            <a:off x="-2645351" y="268712"/>
            <a:ext cx="10364451" cy="1596177"/>
          </a:xfrm>
        </p:spPr>
        <p:txBody>
          <a:bodyPr/>
          <a:lstStyle/>
          <a:p>
            <a:r>
              <a:rPr lang="en-IN" b="1" dirty="0"/>
              <a:t>OBJECTIVE</a:t>
            </a:r>
            <a:endParaRPr lang="en-US" b="1" dirty="0"/>
          </a:p>
        </p:txBody>
      </p:sp>
      <p:sp>
        <p:nvSpPr>
          <p:cNvPr id="3" name="Content Placeholder 2">
            <a:extLst>
              <a:ext uri="{FF2B5EF4-FFF2-40B4-BE49-F238E27FC236}">
                <a16:creationId xmlns:a16="http://schemas.microsoft.com/office/drawing/2014/main" xmlns="" id="{C636DC9F-79A3-4FD0-9B27-0824AA436C84}"/>
              </a:ext>
            </a:extLst>
          </p:cNvPr>
          <p:cNvSpPr>
            <a:spLocks noGrp="1"/>
          </p:cNvSpPr>
          <p:nvPr>
            <p:ph sz="quarter" idx="13"/>
          </p:nvPr>
        </p:nvSpPr>
        <p:spPr>
          <a:xfrm>
            <a:off x="618353" y="1987264"/>
            <a:ext cx="5106026" cy="3424107"/>
          </a:xfrm>
        </p:spPr>
        <p:txBody>
          <a:bodyPr/>
          <a:lstStyle/>
          <a:p>
            <a:pPr>
              <a:buFont typeface="Wingdings" panose="05000000000000000000" pitchFamily="2" charset="2"/>
              <a:buChar char="v"/>
            </a:pPr>
            <a:r>
              <a:rPr lang="en-US" dirty="0"/>
              <a:t> Main objective  of this application is an uploading and downloading some files into the server and we can download it from another server the main advantages is very secure.</a:t>
            </a:r>
          </a:p>
        </p:txBody>
      </p:sp>
      <p:pic>
        <p:nvPicPr>
          <p:cNvPr id="15" name="Content Placeholder 14">
            <a:extLst>
              <a:ext uri="{FF2B5EF4-FFF2-40B4-BE49-F238E27FC236}">
                <a16:creationId xmlns:a16="http://schemas.microsoft.com/office/drawing/2014/main" xmlns="" id="{37FF1840-2ADF-4639-BBF6-D005EF7FCC1B}"/>
              </a:ext>
            </a:extLst>
          </p:cNvPr>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6702630" y="932600"/>
            <a:ext cx="5489370" cy="450690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52025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8909" y="306333"/>
            <a:ext cx="8911687" cy="1280890"/>
          </a:xfrm>
        </p:spPr>
        <p:txBody>
          <a:bodyPr/>
          <a:lstStyle/>
          <a:p>
            <a:r>
              <a:rPr lang="en-US" sz="1800" b="1" dirty="0">
                <a:effectLst/>
                <a:latin typeface="Times New Roman" panose="02020603050405020304" pitchFamily="18" charset="0"/>
                <a:ea typeface="Calibri" panose="020F0502020204030204" pitchFamily="34" charset="0"/>
              </a:rPr>
              <a:t> </a:t>
            </a:r>
            <a:r>
              <a:rPr lang="en-US" sz="2800" b="1" dirty="0">
                <a:effectLst/>
                <a:latin typeface="Times New Roman" panose="02020603050405020304" pitchFamily="18" charset="0"/>
                <a:ea typeface="Calibri" panose="020F0502020204030204" pitchFamily="34" charset="0"/>
              </a:rPr>
              <a:t>HARDWARE SPECFICATION</a:t>
            </a:r>
            <a:endParaRPr lang="en-US" dirty="0"/>
          </a:p>
        </p:txBody>
      </p:sp>
      <p:sp>
        <p:nvSpPr>
          <p:cNvPr id="3" name="Content Placeholder 2"/>
          <p:cNvSpPr>
            <a:spLocks noGrp="1"/>
          </p:cNvSpPr>
          <p:nvPr>
            <p:ph idx="1"/>
          </p:nvPr>
        </p:nvSpPr>
        <p:spPr>
          <a:xfrm>
            <a:off x="1196510" y="1587223"/>
            <a:ext cx="8915400" cy="3777622"/>
          </a:xfrm>
        </p:spPr>
        <p:txBody>
          <a:bodyPr/>
          <a:lstStyle/>
          <a:p>
            <a:pPr marR="0" lvl="0">
              <a:lnSpc>
                <a:spcPct val="150000"/>
              </a:lnSpc>
              <a:spcBef>
                <a:spcPts val="0"/>
              </a:spcBef>
              <a:spcAft>
                <a:spcPts val="1000"/>
              </a:spcAft>
              <a:buSzPts val="1200"/>
              <a:buFont typeface="Wingdings" panose="05000000000000000000" pitchFamily="2" charset="2"/>
              <a:buChar char="Ø"/>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Processor				:  P 4 700 GHz.</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50000"/>
              </a:lnSpc>
              <a:spcBef>
                <a:spcPts val="0"/>
              </a:spcBef>
              <a:spcAft>
                <a:spcPts val="1000"/>
              </a:spcAft>
              <a:buSzPts val="1200"/>
              <a:buFont typeface="Wingdings" panose="05000000000000000000" pitchFamily="2" charset="2"/>
              <a:buChar char="Ø"/>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RAM					:  4 GB RAM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50000"/>
              </a:lnSpc>
              <a:spcBef>
                <a:spcPts val="0"/>
              </a:spcBef>
              <a:spcAft>
                <a:spcPts val="1000"/>
              </a:spcAft>
              <a:buSzPts val="1200"/>
              <a:buFont typeface="Wingdings" panose="05000000000000000000" pitchFamily="2" charset="2"/>
              <a:buChar char="Ø"/>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Hard Disk Drive			:  180 GB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747" y="946778"/>
            <a:ext cx="6960747" cy="754524"/>
          </a:xfrm>
        </p:spPr>
        <p:txBody>
          <a:bodyPr>
            <a:normAutofit fontScale="90000"/>
          </a:bodyPr>
          <a:lstStyle/>
          <a:p>
            <a:r>
              <a:rPr lang="en-US" sz="1800" b="1" dirty="0">
                <a:solidFill>
                  <a:srgbClr val="000000"/>
                </a:solidFill>
                <a:effectLst/>
                <a:latin typeface="Times New Roman" panose="02020603050405020304" pitchFamily="18" charset="0"/>
                <a:ea typeface="Times New Roman" panose="02020603050405020304" pitchFamily="18" charset="0"/>
              </a:rPr>
              <a:t> </a:t>
            </a:r>
            <a:r>
              <a:rPr lang="en-US" sz="3100" b="1" dirty="0">
                <a:solidFill>
                  <a:srgbClr val="000000"/>
                </a:solidFill>
                <a:effectLst/>
                <a:latin typeface="Times New Roman" panose="02020603050405020304" pitchFamily="18" charset="0"/>
                <a:ea typeface="Times New Roman" panose="02020603050405020304" pitchFamily="18" charset="0"/>
              </a:rPr>
              <a:t>SOFTWARE SPECIFICATION</a:t>
            </a:r>
            <a:r>
              <a:rPr lang="en-US" sz="1800" dirty="0">
                <a:effectLst/>
                <a:latin typeface="Times New Roman" panose="02020603050405020304" pitchFamily="18" charset="0"/>
                <a:ea typeface="Times New Roman" panose="02020603050405020304" pitchFamily="18" charset="0"/>
              </a:rPr>
              <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p:cNvSpPr>
            <a:spLocks noGrp="1"/>
          </p:cNvSpPr>
          <p:nvPr>
            <p:ph idx="1"/>
          </p:nvPr>
        </p:nvSpPr>
        <p:spPr>
          <a:xfrm>
            <a:off x="1266849" y="1852246"/>
            <a:ext cx="8915400" cy="3777622"/>
          </a:xfrm>
        </p:spPr>
        <p:txBody>
          <a:bodyPr/>
          <a:lstStyle/>
          <a:p>
            <a:pPr marR="0" lvl="0">
              <a:lnSpc>
                <a:spcPct val="150000"/>
              </a:lnSpc>
              <a:spcBef>
                <a:spcPts val="0"/>
              </a:spcBef>
              <a:spcAft>
                <a:spcPts val="100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 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50000"/>
              </a:lnSpc>
              <a:spcBef>
                <a:spcPts val="0"/>
              </a:spcBef>
              <a:spcAft>
                <a:spcPts val="100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Front End					:  </a:t>
            </a:r>
            <a:r>
              <a:rPr lang="en-IN" altLang="en-US" sz="1800" dirty="0">
                <a:effectLst/>
                <a:latin typeface="Times New Roman" panose="02020603050405020304" pitchFamily="18" charset="0"/>
                <a:ea typeface="Calibri" panose="020F0502020204030204" pitchFamily="34" charset="0"/>
                <a:cs typeface="Times New Roman" panose="02020603050405020304" pitchFamily="18" charset="0"/>
              </a:rPr>
              <a:t>PYTHON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50000"/>
              </a:lnSpc>
              <a:spcBef>
                <a:spcPts val="0"/>
              </a:spcBef>
              <a:spcAft>
                <a:spcPts val="100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Back End					:  SQL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3000"/>
              </a:lnSpc>
              <a:spcAft>
                <a:spcPts val="1000"/>
              </a:spcAft>
              <a:buNone/>
            </a:pPr>
            <a:r>
              <a:rPr lang="en-US" sz="1800" b="1" dirty="0">
                <a:effectLst/>
                <a:latin typeface="Times New Roman" panose="02020603050405020304" pitchFamily="18" charset="0"/>
                <a:ea typeface="Calibri" panose="020F0502020204030204" pitchFamily="34" charset="0"/>
              </a:rPr>
              <a:t/>
            </a:r>
            <a:br>
              <a:rPr lang="en-US" sz="1800" b="1" dirty="0">
                <a:effectLst/>
                <a:latin typeface="Times New Roman" panose="02020603050405020304" pitchFamily="18" charset="0"/>
                <a:ea typeface="Calibri" panose="020F0502020204030204" pitchFamily="34"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9924" y="306333"/>
            <a:ext cx="8911687" cy="1280890"/>
          </a:xfrm>
        </p:spPr>
        <p:txBody>
          <a:bodyPr>
            <a:normAutofit/>
          </a:bodyPr>
          <a:lstStyle/>
          <a:p>
            <a:r>
              <a:rPr lang="en-US" sz="4000" b="1" dirty="0"/>
              <a:t>EXISTING SYSTEM</a:t>
            </a:r>
          </a:p>
        </p:txBody>
      </p:sp>
      <p:sp>
        <p:nvSpPr>
          <p:cNvPr id="3" name="Content Placeholder 2"/>
          <p:cNvSpPr>
            <a:spLocks noGrp="1"/>
          </p:cNvSpPr>
          <p:nvPr>
            <p:ph idx="1"/>
          </p:nvPr>
        </p:nvSpPr>
        <p:spPr>
          <a:xfrm>
            <a:off x="1638300" y="1753772"/>
            <a:ext cx="8915400" cy="3777622"/>
          </a:xfrm>
        </p:spPr>
        <p:txBody>
          <a:bodyPr>
            <a:normAutofit/>
          </a:bodyPr>
          <a:lstStyle/>
          <a:p>
            <a:pPr marR="0">
              <a:lnSpc>
                <a:spcPct val="150000"/>
              </a:lnSpc>
              <a:spcBef>
                <a:spcPts val="0"/>
              </a:spcBef>
              <a:spcAft>
                <a:spcPts val="1000"/>
              </a:spcAft>
              <a:buFont typeface="Wingdings" panose="05000000000000000000" pitchFamily="2" charset="2"/>
              <a:buChar char="v"/>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cap="none" dirty="0" smtClean="0">
                <a:effectLst/>
                <a:latin typeface="Times New Roman" panose="02020603050405020304" pitchFamily="18" charset="0"/>
                <a:ea typeface="Calibri" panose="020F0502020204030204" pitchFamily="34" charset="0"/>
                <a:cs typeface="Times New Roman" panose="02020603050405020304" pitchFamily="18" charset="0"/>
              </a:rPr>
              <a:t>We can manage files and photos are in only laptop and mobile phone only. When the laptop or mobile can’t working or issue will be happening, we may chance to miss our photos and files. If the files are most important, we have to suffering the issue. </a:t>
            </a:r>
          </a:p>
          <a:p>
            <a:pPr marL="0" marR="0" indent="0">
              <a:lnSpc>
                <a:spcPct val="150000"/>
              </a:lnSpc>
              <a:spcBef>
                <a:spcPts val="0"/>
              </a:spcBef>
              <a:spcAft>
                <a:spcPts val="1000"/>
              </a:spcAft>
              <a:buNone/>
            </a:pPr>
            <a:r>
              <a:rPr lang="en-US" sz="1800" b="1" dirty="0" smtClean="0">
                <a:effectLst/>
                <a:latin typeface="Times New Roman" panose="02020603050405020304" pitchFamily="18" charset="0"/>
                <a:ea typeface="Calibri" panose="020F0502020204030204" pitchFamily="34" charset="0"/>
                <a:cs typeface="Times New Roman" panose="02020603050405020304" pitchFamily="18" charset="0"/>
              </a:rPr>
              <a:t>Disadvantages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50000"/>
              </a:lnSpc>
              <a:spcBef>
                <a:spcPts val="0"/>
              </a:spcBef>
              <a:spcAft>
                <a:spcPts val="1000"/>
              </a:spcAft>
              <a:buFont typeface="Wingdings" panose="05000000000000000000" pitchFamily="2" charset="2"/>
              <a:buChar char="Ø"/>
            </a:pPr>
            <a:r>
              <a:rPr lang="en-US" sz="1800" cap="none" dirty="0" smtClean="0">
                <a:effectLst/>
                <a:latin typeface="Times New Roman" panose="02020603050405020304" pitchFamily="18" charset="0"/>
                <a:ea typeface="Calibri" panose="020F0502020204030204" pitchFamily="34" charset="0"/>
                <a:cs typeface="Times New Roman" panose="02020603050405020304" pitchFamily="18" charset="0"/>
              </a:rPr>
              <a:t>Facing unwanted issue</a:t>
            </a:r>
          </a:p>
          <a:p>
            <a:pPr marR="0" lvl="0">
              <a:lnSpc>
                <a:spcPct val="150000"/>
              </a:lnSpc>
              <a:spcBef>
                <a:spcPts val="0"/>
              </a:spcBef>
              <a:spcAft>
                <a:spcPts val="1000"/>
              </a:spcAft>
              <a:buFont typeface="Wingdings" panose="05000000000000000000" pitchFamily="2" charset="2"/>
              <a:buChar char="Ø"/>
            </a:pPr>
            <a:r>
              <a:rPr lang="en-US" sz="1800" cap="none" dirty="0" smtClean="0">
                <a:effectLst/>
                <a:latin typeface="Times New Roman" panose="02020603050405020304" pitchFamily="18" charset="0"/>
                <a:ea typeface="Calibri" panose="020F0502020204030204" pitchFamily="34" charset="0"/>
                <a:cs typeface="Times New Roman" panose="02020603050405020304" pitchFamily="18" charset="0"/>
              </a:rPr>
              <a:t>May chance to miss photos and files</a:t>
            </a:r>
          </a:p>
          <a:p>
            <a:pPr marL="0" marR="0" lvl="0" indent="0">
              <a:lnSpc>
                <a:spcPct val="150000"/>
              </a:lnSpc>
              <a:spcBef>
                <a:spcPts val="0"/>
              </a:spcBef>
              <a:spcAft>
                <a:spcPts val="1000"/>
              </a:spcAft>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8059" y="497501"/>
            <a:ext cx="8911687" cy="1280890"/>
          </a:xfrm>
        </p:spPr>
        <p:txBody>
          <a:bodyPr/>
          <a:lstStyle/>
          <a:p>
            <a:r>
              <a:rPr lang="en-US" b="1" dirty="0"/>
              <a:t>PROPOSED SYSTEM</a:t>
            </a:r>
          </a:p>
        </p:txBody>
      </p:sp>
      <p:sp>
        <p:nvSpPr>
          <p:cNvPr id="3" name="Content Placeholder 2"/>
          <p:cNvSpPr>
            <a:spLocks noGrp="1"/>
          </p:cNvSpPr>
          <p:nvPr>
            <p:ph idx="1"/>
          </p:nvPr>
        </p:nvSpPr>
        <p:spPr>
          <a:xfrm>
            <a:off x="1351255" y="2246141"/>
            <a:ext cx="8915400" cy="3777622"/>
          </a:xfrm>
        </p:spPr>
        <p:txBody>
          <a:bodyPr>
            <a:normAutofit lnSpcReduction="10000"/>
          </a:bodyPr>
          <a:lstStyle/>
          <a:p>
            <a:pPr>
              <a:lnSpc>
                <a:spcPct val="150000"/>
              </a:lnSpc>
              <a:spcBef>
                <a:spcPts val="0"/>
              </a:spcBef>
              <a:spcAft>
                <a:spcPts val="1000"/>
              </a:spcAft>
              <a:buFont typeface="Wingdings" panose="05000000000000000000" pitchFamily="2" charset="2"/>
              <a:buChar char="v"/>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this system can managing the file and photos very secure.  Even the user missing the file it has to be saved in the cloud. So, after the user deleting the file these files are saved in a cloud so we can retrieve.</a:t>
            </a:r>
          </a:p>
          <a:p>
            <a:pPr marL="0" marR="0" indent="0">
              <a:lnSpc>
                <a:spcPct val="150000"/>
              </a:lnSpc>
              <a:spcBef>
                <a:spcPts val="0"/>
              </a:spcBef>
              <a:spcAft>
                <a:spcPts val="10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Advantages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50000"/>
              </a:lnSpc>
              <a:spcBef>
                <a:spcPts val="0"/>
              </a:spcBef>
              <a:spcAft>
                <a:spcPts val="100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Safe and secure</a:t>
            </a:r>
          </a:p>
          <a:p>
            <a:pPr marR="0" lvl="0">
              <a:lnSpc>
                <a:spcPct val="150000"/>
              </a:lnSpc>
              <a:spcBef>
                <a:spcPts val="0"/>
              </a:spcBef>
              <a:spcAft>
                <a:spcPts val="100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Uploading and retrieving a file</a:t>
            </a:r>
          </a:p>
          <a:p>
            <a:pPr>
              <a:lnSpc>
                <a:spcPct val="150000"/>
              </a:lnSpc>
              <a:spcBef>
                <a:spcPts val="0"/>
              </a:spcBef>
              <a:spcAft>
                <a:spcPts val="100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Can access any where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FD1341-A861-4F47-96AD-F66F061840B3}"/>
              </a:ext>
            </a:extLst>
          </p:cNvPr>
          <p:cNvSpPr>
            <a:spLocks noGrp="1"/>
          </p:cNvSpPr>
          <p:nvPr>
            <p:ph type="title"/>
          </p:nvPr>
        </p:nvSpPr>
        <p:spPr>
          <a:xfrm>
            <a:off x="-1873105" y="434965"/>
            <a:ext cx="13504591" cy="1596177"/>
          </a:xfrm>
        </p:spPr>
        <p:txBody>
          <a:bodyPr/>
          <a:lstStyle/>
          <a:p>
            <a:r>
              <a:rPr lang="en-IN" dirty="0"/>
              <a:t>MODULE</a:t>
            </a:r>
            <a:endParaRPr lang="en-US" dirty="0"/>
          </a:p>
        </p:txBody>
      </p:sp>
      <p:sp>
        <p:nvSpPr>
          <p:cNvPr id="3" name="Content Placeholder 2">
            <a:extLst>
              <a:ext uri="{FF2B5EF4-FFF2-40B4-BE49-F238E27FC236}">
                <a16:creationId xmlns:a16="http://schemas.microsoft.com/office/drawing/2014/main" xmlns="" id="{65FD6459-0C62-4429-AB3B-45E88403E833}"/>
              </a:ext>
            </a:extLst>
          </p:cNvPr>
          <p:cNvSpPr>
            <a:spLocks noGrp="1"/>
          </p:cNvSpPr>
          <p:nvPr>
            <p:ph sz="quarter" idx="13"/>
          </p:nvPr>
        </p:nvSpPr>
        <p:spPr/>
        <p:txBody>
          <a:bodyPr/>
          <a:lstStyle/>
          <a:p>
            <a:pPr>
              <a:buFont typeface="Wingdings" panose="05000000000000000000" pitchFamily="2" charset="2"/>
              <a:buChar char="ü"/>
            </a:pPr>
            <a:r>
              <a:rPr lang="en-IN" dirty="0"/>
              <a:t>User </a:t>
            </a:r>
            <a:r>
              <a:rPr lang="en-US" dirty="0">
                <a:latin typeface="Calibri" panose="020F0502020204030204" pitchFamily="34" charset="0"/>
                <a:ea typeface="Calibri" panose="020F0502020204030204" pitchFamily="34" charset="0"/>
                <a:cs typeface="Times New Roman" panose="02020603050405020304" pitchFamily="18" charset="0"/>
              </a:rPr>
              <a:t>registration</a:t>
            </a:r>
          </a:p>
          <a:p>
            <a:pPr>
              <a:buFont typeface="Wingdings" panose="05000000000000000000" pitchFamily="2" charset="2"/>
              <a:buChar char="ü"/>
            </a:pPr>
            <a:r>
              <a:rPr lang="en-US" dirty="0">
                <a:latin typeface="Calibri" panose="020F0502020204030204" pitchFamily="34" charset="0"/>
                <a:ea typeface="Calibri" panose="020F0502020204030204" pitchFamily="34" charset="0"/>
                <a:cs typeface="Times New Roman" panose="02020603050405020304" pitchFamily="18" charset="0"/>
              </a:rPr>
              <a:t>User login</a:t>
            </a:r>
          </a:p>
          <a:p>
            <a:pPr>
              <a:buFont typeface="Wingdings" panose="05000000000000000000" pitchFamily="2" charset="2"/>
              <a:buChar char="ü"/>
            </a:pPr>
            <a:r>
              <a:rPr lang="en-US" dirty="0">
                <a:latin typeface="Calibri" panose="020F0502020204030204" pitchFamily="34" charset="0"/>
                <a:ea typeface="Calibri" panose="020F0502020204030204" pitchFamily="34" charset="0"/>
                <a:cs typeface="Times New Roman" panose="02020603050405020304" pitchFamily="18" charset="0"/>
              </a:rPr>
              <a:t>File uploading</a:t>
            </a:r>
          </a:p>
          <a:p>
            <a:pPr>
              <a:buFont typeface="Wingdings" panose="05000000000000000000" pitchFamily="2" charset="2"/>
              <a:buChar char="ü"/>
            </a:pPr>
            <a:r>
              <a:rPr lang="en-US" dirty="0">
                <a:latin typeface="Calibri" panose="020F0502020204030204" pitchFamily="34" charset="0"/>
                <a:ea typeface="Calibri" panose="020F0502020204030204" pitchFamily="34" charset="0"/>
                <a:cs typeface="Times New Roman" panose="02020603050405020304" pitchFamily="18" charset="0"/>
              </a:rPr>
              <a:t>Uploading file maintenance</a:t>
            </a:r>
          </a:p>
          <a:p>
            <a:pPr>
              <a:buFont typeface="Wingdings" panose="05000000000000000000" pitchFamily="2" charset="2"/>
              <a:buChar char="ü"/>
            </a:pPr>
            <a:r>
              <a:rPr lang="en-US" dirty="0">
                <a:latin typeface="Calibri" panose="020F0502020204030204" pitchFamily="34" charset="0"/>
                <a:ea typeface="Calibri" panose="020F0502020204030204" pitchFamily="34" charset="0"/>
                <a:cs typeface="Times New Roman" panose="02020603050405020304" pitchFamily="18" charset="0"/>
              </a:rPr>
              <a:t>encryption and decryption </a:t>
            </a:r>
            <a:endParaRPr lang="en-US" dirty="0"/>
          </a:p>
        </p:txBody>
      </p:sp>
    </p:spTree>
    <p:extLst>
      <p:ext uri="{BB962C8B-B14F-4D97-AF65-F5344CB8AC3E}">
        <p14:creationId xmlns:p14="http://schemas.microsoft.com/office/powerpoint/2010/main" val="2922080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6632" y="306333"/>
            <a:ext cx="8911687" cy="1280890"/>
          </a:xfrm>
        </p:spPr>
        <p:txBody>
          <a:bodyPr/>
          <a:lstStyle/>
          <a:p>
            <a:r>
              <a:rPr lang="en-IN" b="1" dirty="0"/>
              <a:t>User registration</a:t>
            </a:r>
            <a:endParaRPr lang="en-US" b="1" dirty="0"/>
          </a:p>
        </p:txBody>
      </p:sp>
      <p:sp>
        <p:nvSpPr>
          <p:cNvPr id="3" name="Content Placeholder 2"/>
          <p:cNvSpPr>
            <a:spLocks noGrp="1"/>
          </p:cNvSpPr>
          <p:nvPr>
            <p:ph idx="1"/>
          </p:nvPr>
        </p:nvSpPr>
        <p:spPr>
          <a:xfrm>
            <a:off x="1463796" y="1795975"/>
            <a:ext cx="8915400" cy="3777622"/>
          </a:xfrm>
        </p:spPr>
        <p:txBody>
          <a:bodyPr>
            <a:normAutofit/>
          </a:bodyPr>
          <a:lstStyle/>
          <a:p>
            <a:pPr marL="0" marR="0" lvl="0" indent="0">
              <a:lnSpc>
                <a:spcPct val="150000"/>
              </a:lnSpc>
              <a:spcBef>
                <a:spcPts val="0"/>
              </a:spcBef>
              <a:spcAft>
                <a:spcPts val="0"/>
              </a:spcAft>
              <a:buNone/>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r>
              <a:rPr lang="en-IN" alt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This user registration module is a first screen of our application, the user should register the application form and register the user details. We can collect and getting the information from the system like mobile number, username and password etc.…</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r>
              <a:rPr lang="en-IN" altLang="en-US"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xmlns=""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Droplet</Template>
  <TotalTime>2024</TotalTime>
  <Words>508</Words>
  <Application>Microsoft Office PowerPoint</Application>
  <PresentationFormat>Custom</PresentationFormat>
  <Paragraphs>175</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Droplet</vt:lpstr>
      <vt:lpstr>CLOUD coMPUTING</vt:lpstr>
      <vt:lpstr>ABSTRACT     </vt:lpstr>
      <vt:lpstr>OBJECTIVE</vt:lpstr>
      <vt:lpstr> HARDWARE SPECFICATION</vt:lpstr>
      <vt:lpstr> SOFTWARE SPECIFICATION </vt:lpstr>
      <vt:lpstr>EXISTING SYSTEM</vt:lpstr>
      <vt:lpstr>PROPOSED SYSTEM</vt:lpstr>
      <vt:lpstr>MODULE</vt:lpstr>
      <vt:lpstr>User registration</vt:lpstr>
      <vt:lpstr>User login</vt:lpstr>
      <vt:lpstr>file uploading</vt:lpstr>
      <vt:lpstr>Uploading file maintenance  </vt:lpstr>
      <vt:lpstr>Encryption and decryption</vt:lpstr>
      <vt:lpstr>Data Flow Diagram</vt:lpstr>
      <vt:lpstr>Level 1:</vt:lpstr>
      <vt:lpstr> TABLE name: user </vt:lpstr>
      <vt:lpstr>TABLE NAME:Category</vt:lpstr>
      <vt:lpstr>TABLE NAME: Notes</vt:lpstr>
      <vt:lpstr>TABLE NAME:Topic</vt:lpstr>
      <vt:lpstr>TABLE NAME:File</vt:lpstr>
      <vt:lpstr>Form design </vt:lpstr>
      <vt:lpstr>User registration</vt:lpstr>
      <vt:lpstr>subject</vt:lpstr>
      <vt:lpstr>category</vt:lpstr>
      <vt:lpstr>topic</vt:lpstr>
      <vt:lpstr>notes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VOTING SYSTEM</dc:title>
  <dc:creator>Gokul Balasubramaniyam</dc:creator>
  <cp:lastModifiedBy>Gokul Krish</cp:lastModifiedBy>
  <cp:revision>50</cp:revision>
  <dcterms:created xsi:type="dcterms:W3CDTF">2021-01-26T14:06:00Z</dcterms:created>
  <dcterms:modified xsi:type="dcterms:W3CDTF">2023-03-19T18:46:31Z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E0CCEFEC6FA34E069DA11D7A0B404DC2</vt:lpwstr>
  </property>
  <property fmtid="{D5CDD505-2E9C-101B-9397-08002B2CF9AE}" pid="3" name="KSOProductBuildVer">
    <vt:lpwstr>1033-11.2.0.11417</vt:lpwstr>
  </property>
</Properties>
</file>