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7" r:id="rId10"/>
    <p:sldId id="264" r:id="rId11"/>
    <p:sldId id="265" r:id="rId12"/>
    <p:sldId id="271" r:id="rId13"/>
    <p:sldId id="272" r:id="rId14"/>
    <p:sldId id="273" r:id="rId15"/>
    <p:sldId id="274" r:id="rId16"/>
    <p:sldId id="275"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3" autoAdjust="0"/>
    <p:restoredTop sz="94660"/>
  </p:normalViewPr>
  <p:slideViewPr>
    <p:cSldViewPr snapToGrid="0">
      <p:cViewPr>
        <p:scale>
          <a:sx n="81" d="100"/>
          <a:sy n="81" d="100"/>
        </p:scale>
        <p:origin x="-294"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C6E12D2-DA3A-480B-BCDF-BFB6C7EBE402}" type="datetimeFigureOut">
              <a:rPr lang="en-US" smtClean="0"/>
              <a:t>3/26/2023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C6E12D2-DA3A-480B-BCDF-BFB6C7EBE402}" type="datetimeFigureOut">
              <a:rPr lang="en-US" smtClean="0"/>
              <a:t>3/26/2023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C6E12D2-DA3A-480B-BCDF-BFB6C7EBE402}"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6E12D2-DA3A-480B-BCDF-BFB6C7EBE402}" type="datetimeFigureOut">
              <a:rPr lang="en-US" smtClean="0"/>
              <a:t>3/26/2023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C6E12D2-DA3A-480B-BCDF-BFB6C7EBE402}" type="datetimeFigureOut">
              <a:rPr lang="en-US" smtClean="0"/>
              <a:t>3/26/2023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C6E12D2-DA3A-480B-BCDF-BFB6C7EBE402}" type="datetimeFigureOut">
              <a:rPr lang="en-US" smtClean="0"/>
              <a:t>3/26/2023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C6E12D2-DA3A-480B-BCDF-BFB6C7EBE402}" type="datetimeFigureOut">
              <a:rPr lang="en-US" smtClean="0"/>
              <a:t>3/26/2023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C6E12D2-DA3A-480B-BCDF-BFB6C7EBE402}" type="datetimeFigureOut">
              <a:rPr lang="en-US" smtClean="0"/>
              <a:t>3/26/2023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1BBC3DF-4D3E-4D62-AC24-223E50BCC8DF}"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2255444"/>
            <a:ext cx="6815669" cy="1515533"/>
          </a:xfrm>
        </p:spPr>
        <p:txBody>
          <a:bodyPr>
            <a:normAutofit fontScale="90000"/>
          </a:bodyPr>
          <a:lstStyle/>
          <a:p>
            <a:r>
              <a:rPr lang="en-US" dirty="0"/>
              <a:t>CAR SHOW ROOM</a:t>
            </a:r>
          </a:p>
        </p:txBody>
      </p:sp>
      <p:sp>
        <p:nvSpPr>
          <p:cNvPr id="3" name="Subtitle 2"/>
          <p:cNvSpPr>
            <a:spLocks noGrp="1"/>
          </p:cNvSpPr>
          <p:nvPr>
            <p:ph type="subTitle" idx="1"/>
          </p:nvPr>
        </p:nvSpPr>
        <p:spPr>
          <a:xfrm>
            <a:off x="2692398" y="3962397"/>
            <a:ext cx="6815669" cy="1320802"/>
          </a:xfrm>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a:t>
            </a:r>
          </a:p>
        </p:txBody>
      </p:sp>
      <p:sp>
        <p:nvSpPr>
          <p:cNvPr id="3" name="Content Placeholder 2"/>
          <p:cNvSpPr>
            <a:spLocks noGrp="1"/>
          </p:cNvSpPr>
          <p:nvPr>
            <p:ph idx="1"/>
          </p:nvPr>
        </p:nvSpPr>
        <p:spPr/>
        <p:txBody>
          <a:bodyPr/>
          <a:lstStyle/>
          <a:p>
            <a:r>
              <a:rPr lang="en-US" sz="3600" dirty="0">
                <a:solidFill>
                  <a:schemeClr val="tx2"/>
                </a:solidFill>
                <a:latin typeface="+mj-lt"/>
                <a:ea typeface="+mj-ea"/>
                <a:cs typeface="+mj-cs"/>
              </a:rPr>
              <a:t>Level 0:</a:t>
            </a:r>
          </a:p>
          <a:p>
            <a:pPr marL="0" indent="0">
              <a:buNone/>
            </a:pPr>
            <a:endParaRPr lang="en-US" sz="3600" dirty="0">
              <a:solidFill>
                <a:schemeClr val="bg2"/>
              </a:solidFill>
              <a:latin typeface="+mj-lt"/>
              <a:ea typeface="+mj-ea"/>
              <a:cs typeface="+mj-cs"/>
            </a:endParaRPr>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4775" y="3085479"/>
            <a:ext cx="7737354" cy="14005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Level 1:</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09987" y="979276"/>
            <a:ext cx="4771403" cy="5209593"/>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sp>
        <p:nvSpPr>
          <p:cNvPr id="3" name="Content Placeholder 2"/>
          <p:cNvSpPr>
            <a:spLocks noGrp="1"/>
          </p:cNvSpPr>
          <p:nvPr>
            <p:ph idx="1"/>
          </p:nvPr>
        </p:nvSpPr>
        <p:spPr>
          <a:xfrm>
            <a:off x="581192" y="1145754"/>
            <a:ext cx="11029615" cy="4713045"/>
          </a:xfrm>
        </p:spPr>
        <p:txBody>
          <a:bodyPr/>
          <a:lstStyle/>
          <a:p>
            <a:r>
              <a:rPr lang="en-IN" dirty="0"/>
              <a:t>Table name:  admin</a:t>
            </a:r>
          </a:p>
          <a:p>
            <a:pPr marL="0" indent="0">
              <a:buNone/>
            </a:pPr>
            <a:endParaRPr lang="en-IN" dirty="0"/>
          </a:p>
        </p:txBody>
      </p:sp>
      <p:graphicFrame>
        <p:nvGraphicFramePr>
          <p:cNvPr id="4" name="Table 3"/>
          <p:cNvGraphicFramePr>
            <a:graphicFrameLocks noGrp="1"/>
          </p:cNvGraphicFramePr>
          <p:nvPr/>
        </p:nvGraphicFramePr>
        <p:xfrm>
          <a:off x="1370988" y="2790837"/>
          <a:ext cx="8389956" cy="2366159"/>
        </p:xfrm>
        <a:graphic>
          <a:graphicData uri="http://schemas.openxmlformats.org/drawingml/2006/table">
            <a:tbl>
              <a:tblPr firstRow="1" bandRow="1">
                <a:tableStyleId>{5C22544A-7EE6-4342-B048-85BDC9FD1C3A}</a:tableStyleId>
              </a:tblPr>
              <a:tblGrid>
                <a:gridCol w="2097489"/>
                <a:gridCol w="2097489"/>
                <a:gridCol w="2168247"/>
                <a:gridCol w="2026731"/>
              </a:tblGrid>
              <a:tr h="899814">
                <a:tc>
                  <a:txBody>
                    <a:bodyPr/>
                    <a:lstStyle/>
                    <a:p>
                      <a:r>
                        <a:rPr lang="en-IN" dirty="0">
                          <a:latin typeface="Calibri" panose="020F0502020204030204" pitchFamily="34" charset="0"/>
                          <a:cs typeface="Calibri" panose="020F0502020204030204" pitchFamily="34" charset="0"/>
                        </a:rPr>
                        <a:t>FIELD</a:t>
                      </a:r>
                    </a:p>
                  </a:txBody>
                  <a:tcPr/>
                </a:tc>
                <a:tc>
                  <a:txBody>
                    <a:bodyPr/>
                    <a:lstStyle/>
                    <a:p>
                      <a:r>
                        <a:rPr lang="en-IN" dirty="0"/>
                        <a:t>DATA TYPE</a:t>
                      </a:r>
                    </a:p>
                  </a:txBody>
                  <a:tcPr/>
                </a:tc>
                <a:tc>
                  <a:txBody>
                    <a:bodyPr/>
                    <a:lstStyle/>
                    <a:p>
                      <a:r>
                        <a:rPr lang="en-IN" dirty="0"/>
                        <a:t>SIZE</a:t>
                      </a:r>
                    </a:p>
                  </a:txBody>
                  <a:tcPr/>
                </a:tc>
                <a:tc>
                  <a:txBody>
                    <a:bodyPr/>
                    <a:lstStyle/>
                    <a:p>
                      <a:r>
                        <a:rPr lang="en-IN" dirty="0"/>
                        <a:t>CONSTRAINT</a:t>
                      </a:r>
                    </a:p>
                  </a:txBody>
                  <a:tcPr/>
                </a:tc>
              </a:tr>
              <a:tr h="826265">
                <a:tc>
                  <a:txBody>
                    <a:bodyPr/>
                    <a:lstStyle/>
                    <a:p>
                      <a:r>
                        <a:rPr lang="en-IN" sz="1600" b="0" dirty="0"/>
                        <a:t>Username</a:t>
                      </a:r>
                    </a:p>
                  </a:txBody>
                  <a:tcPr/>
                </a:tc>
                <a:tc>
                  <a:txBody>
                    <a:bodyPr/>
                    <a:lstStyle/>
                    <a:p>
                      <a:r>
                        <a:rPr lang="en-IN" dirty="0" err="1"/>
                        <a:t>Varchar</a:t>
                      </a:r>
                      <a:endParaRPr lang="en-IN" dirty="0"/>
                    </a:p>
                  </a:txBody>
                  <a:tcPr/>
                </a:tc>
                <a:tc>
                  <a:txBody>
                    <a:bodyPr/>
                    <a:lstStyle/>
                    <a:p>
                      <a:r>
                        <a:rPr lang="en-IN" dirty="0"/>
                        <a:t>10</a:t>
                      </a:r>
                    </a:p>
                  </a:txBody>
                  <a:tcPr/>
                </a:tc>
                <a:tc>
                  <a:txBody>
                    <a:bodyPr/>
                    <a:lstStyle/>
                    <a:p>
                      <a:r>
                        <a:rPr lang="en-IN" dirty="0"/>
                        <a:t>Not</a:t>
                      </a:r>
                      <a:r>
                        <a:rPr lang="en-IN" baseline="0" dirty="0"/>
                        <a:t> null</a:t>
                      </a:r>
                      <a:endParaRPr lang="en-IN" dirty="0"/>
                    </a:p>
                  </a:txBody>
                  <a:tcPr/>
                </a:tc>
              </a:tr>
              <a:tr h="468864">
                <a:tc>
                  <a:txBody>
                    <a:bodyPr/>
                    <a:lstStyle/>
                    <a:p>
                      <a:r>
                        <a:rPr lang="en-IN" dirty="0"/>
                        <a:t>Password</a:t>
                      </a:r>
                    </a:p>
                  </a:txBody>
                  <a:tcPr/>
                </a:tc>
                <a:tc>
                  <a:txBody>
                    <a:bodyPr/>
                    <a:lstStyle/>
                    <a:p>
                      <a:r>
                        <a:rPr lang="en-IN" dirty="0" err="1"/>
                        <a:t>Varchar</a:t>
                      </a:r>
                      <a:endParaRPr lang="en-IN" dirty="0"/>
                    </a:p>
                  </a:txBody>
                  <a:tcPr/>
                </a:tc>
                <a:tc>
                  <a:txBody>
                    <a:bodyPr/>
                    <a:lstStyle/>
                    <a:p>
                      <a:r>
                        <a:rPr lang="en-IN" dirty="0"/>
                        <a:t>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Not</a:t>
                      </a:r>
                      <a:r>
                        <a:rPr lang="en-IN" baseline="0" dirty="0"/>
                        <a:t> null</a:t>
                      </a:r>
                      <a:endParaRPr lang="en-IN" dirty="0"/>
                    </a:p>
                    <a:p>
                      <a:endParaRPr lang="en-IN" dirty="0"/>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5" name="Content Placeholder 4"/>
          <p:cNvSpPr>
            <a:spLocks noGrp="1"/>
          </p:cNvSpPr>
          <p:nvPr>
            <p:ph idx="1"/>
          </p:nvPr>
        </p:nvSpPr>
        <p:spPr>
          <a:xfrm>
            <a:off x="482040" y="352540"/>
            <a:ext cx="11029615" cy="6411817"/>
          </a:xfrm>
        </p:spPr>
        <p:txBody>
          <a:bodyPr/>
          <a:lstStyle/>
          <a:p>
            <a:r>
              <a:rPr lang="en-IN" dirty="0"/>
              <a:t>TABLE NAME:  Customer</a:t>
            </a:r>
          </a:p>
          <a:p>
            <a:pPr marL="0" indent="0">
              <a:buNone/>
            </a:pP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894410759"/>
              </p:ext>
            </p:extLst>
          </p:nvPr>
        </p:nvGraphicFramePr>
        <p:xfrm>
          <a:off x="1076485" y="1990473"/>
          <a:ext cx="8544193" cy="2985387"/>
        </p:xfrm>
        <a:graphic>
          <a:graphicData uri="http://schemas.openxmlformats.org/drawingml/2006/table">
            <a:tbl>
              <a:tblPr firstRow="1" bandRow="1">
                <a:tableStyleId>{5C22544A-7EE6-4342-B048-85BDC9FD1C3A}</a:tableStyleId>
              </a:tblPr>
              <a:tblGrid>
                <a:gridCol w="2032000"/>
                <a:gridCol w="2032000"/>
                <a:gridCol w="2032000"/>
                <a:gridCol w="2448193"/>
              </a:tblGrid>
              <a:tr h="641181">
                <a:tc>
                  <a:txBody>
                    <a:bodyPr/>
                    <a:lstStyle/>
                    <a:p>
                      <a:r>
                        <a:rPr lang="en-IN" sz="1200" dirty="0">
                          <a:solidFill>
                            <a:sysClr val="windowText" lastClr="000000"/>
                          </a:solidFill>
                          <a:latin typeface="Times New Roman" panose="02020603050405020304" pitchFamily="18" charset="0"/>
                          <a:cs typeface="Times New Roman" panose="02020603050405020304" pitchFamily="18" charset="0"/>
                        </a:rPr>
                        <a:t>FIELD</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lang="en-IN" sz="1200" dirty="0">
                          <a:solidFill>
                            <a:sysClr val="windowText" lastClr="000000"/>
                          </a:solidFill>
                          <a:latin typeface="Times New Roman" panose="02020603050405020304" pitchFamily="18" charset="0"/>
                          <a:cs typeface="Times New Roman" panose="02020603050405020304" pitchFamily="18" charset="0"/>
                        </a:rPr>
                        <a:t>DATA TYPE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lang="en-IN" sz="1200" dirty="0">
                          <a:solidFill>
                            <a:sysClr val="windowText" lastClr="000000"/>
                          </a:solidFill>
                          <a:latin typeface="Times New Roman" panose="02020603050405020304" pitchFamily="18" charset="0"/>
                          <a:cs typeface="Times New Roman" panose="02020603050405020304" pitchFamily="18" charset="0"/>
                        </a:rPr>
                        <a:t>SIZE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lang="en-IN" sz="1200" dirty="0">
                          <a:solidFill>
                            <a:sysClr val="windowText" lastClr="000000"/>
                          </a:solidFill>
                          <a:latin typeface="Times New Roman" panose="02020603050405020304" pitchFamily="18" charset="0"/>
                          <a:cs typeface="Times New Roman" panose="02020603050405020304" pitchFamily="18" charset="0"/>
                        </a:rPr>
                        <a:t>CONSTRAINT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370840">
                <a:tc>
                  <a:txBody>
                    <a:bodyPr/>
                    <a:lstStyle/>
                    <a:p>
                      <a:r>
                        <a:rPr lang="en-IN" sz="1200" dirty="0">
                          <a:solidFill>
                            <a:sysClr val="windowText" lastClr="000000"/>
                          </a:solidFill>
                          <a:latin typeface="Times New Roman" panose="02020603050405020304" pitchFamily="18" charset="0"/>
                          <a:cs typeface="Times New Roman" panose="02020603050405020304" pitchFamily="18" charset="0"/>
                        </a:rPr>
                        <a:t>customer id</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lang="en-IN" sz="1200" dirty="0" err="1">
                          <a:solidFill>
                            <a:sysClr val="windowText" lastClr="000000"/>
                          </a:solidFill>
                          <a:latin typeface="Times New Roman" panose="02020603050405020304" pitchFamily="18" charset="0"/>
                          <a:cs typeface="Times New Roman" panose="02020603050405020304" pitchFamily="18" charset="0"/>
                        </a:rPr>
                        <a:t>Int</a:t>
                      </a:r>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lang="en-IN" sz="1200" dirty="0">
                          <a:solidFill>
                            <a:sysClr val="windowText" lastClr="000000"/>
                          </a:solidFill>
                          <a:latin typeface="Times New Roman" panose="02020603050405020304" pitchFamily="18" charset="0"/>
                          <a:cs typeface="Times New Roman" panose="02020603050405020304" pitchFamily="18" charset="0"/>
                        </a:rPr>
                        <a:t>5</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lang="en-IN" sz="1200" dirty="0">
                          <a:solidFill>
                            <a:sysClr val="windowText" lastClr="000000"/>
                          </a:solidFill>
                          <a:latin typeface="Times New Roman" panose="02020603050405020304" pitchFamily="18" charset="0"/>
                          <a:cs typeface="Times New Roman" panose="02020603050405020304" pitchFamily="18" charset="0"/>
                        </a:rPr>
                        <a:t>Primary</a:t>
                      </a:r>
                      <a:r>
                        <a:rPr lang="en-IN" sz="1200" baseline="0" dirty="0">
                          <a:solidFill>
                            <a:sysClr val="windowText" lastClr="000000"/>
                          </a:solidFill>
                          <a:latin typeface="Times New Roman" panose="02020603050405020304" pitchFamily="18" charset="0"/>
                          <a:cs typeface="Times New Roman" panose="02020603050405020304" pitchFamily="18" charset="0"/>
                        </a:rPr>
                        <a:t> key</a:t>
                      </a:r>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370840">
                <a:tc>
                  <a:txBody>
                    <a:bodyPr/>
                    <a:lstStyle/>
                    <a:p>
                      <a:r>
                        <a:rPr lang="en-IN" sz="1200" dirty="0">
                          <a:solidFill>
                            <a:sysClr val="windowText" lastClr="000000"/>
                          </a:solidFill>
                          <a:latin typeface="Times New Roman" panose="02020603050405020304" pitchFamily="18" charset="0"/>
                          <a:cs typeface="Times New Roman" panose="02020603050405020304" pitchFamily="18" charset="0"/>
                        </a:rPr>
                        <a:t>firstname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lang="en-IN" sz="1200" dirty="0" err="1">
                          <a:solidFill>
                            <a:sysClr val="windowText" lastClr="000000"/>
                          </a:solidFill>
                          <a:latin typeface="Times New Roman" panose="02020603050405020304" pitchFamily="18" charset="0"/>
                          <a:cs typeface="Times New Roman" panose="02020603050405020304" pitchFamily="18" charset="0"/>
                        </a:rPr>
                        <a:t>Varchar</a:t>
                      </a:r>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lang="en-IN" sz="1200" dirty="0">
                          <a:solidFill>
                            <a:sysClr val="windowText" lastClr="000000"/>
                          </a:solidFill>
                          <a:latin typeface="Times New Roman" panose="02020603050405020304" pitchFamily="18" charset="0"/>
                          <a:cs typeface="Times New Roman" panose="02020603050405020304" pitchFamily="18" charset="0"/>
                        </a:rPr>
                        <a:t>30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lang="en-IN" sz="1200" dirty="0">
                          <a:solidFill>
                            <a:sysClr val="windowText" lastClr="000000"/>
                          </a:solidFill>
                          <a:latin typeface="Times New Roman" panose="02020603050405020304" pitchFamily="18" charset="0"/>
                          <a:cs typeface="Times New Roman" panose="02020603050405020304" pitchFamily="18" charset="0"/>
                        </a:rPr>
                        <a:t>Not null</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490006">
                <a:tc>
                  <a:txBody>
                    <a:bodyPr/>
                    <a:lstStyle/>
                    <a:p>
                      <a:r>
                        <a:rPr lang="en-IN" sz="1200" dirty="0">
                          <a:solidFill>
                            <a:sysClr val="windowText" lastClr="000000"/>
                          </a:solidFill>
                          <a:latin typeface="Times New Roman" panose="02020603050405020304" pitchFamily="18" charset="0"/>
                          <a:cs typeface="Times New Roman" panose="02020603050405020304" pitchFamily="18" charset="0"/>
                        </a:rPr>
                        <a:t>last name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sz="1200" dirty="0" err="1">
                          <a:solidFill>
                            <a:sysClr val="windowText" lastClr="000000"/>
                          </a:solidFill>
                          <a:latin typeface="Times New Roman" panose="02020603050405020304" pitchFamily="18" charset="0"/>
                          <a:cs typeface="Times New Roman" panose="02020603050405020304" pitchFamily="18" charset="0"/>
                        </a:rPr>
                        <a:t>Varchar</a:t>
                      </a:r>
                      <a:endParaRPr lang="en-IN" sz="1200" dirty="0">
                        <a:solidFill>
                          <a:sysClr val="windowText" lastClr="000000"/>
                        </a:solidFill>
                        <a:latin typeface="Times New Roman" panose="02020603050405020304" pitchFamily="18" charset="0"/>
                        <a:cs typeface="Times New Roman" panose="02020603050405020304" pitchFamily="18" charset="0"/>
                      </a:endParaRPr>
                    </a:p>
                    <a:p>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lang="en-IN" sz="1200" dirty="0">
                          <a:solidFill>
                            <a:sysClr val="windowText" lastClr="000000"/>
                          </a:solidFill>
                          <a:latin typeface="Times New Roman" panose="02020603050405020304" pitchFamily="18" charset="0"/>
                          <a:cs typeface="Times New Roman" panose="02020603050405020304" pitchFamily="18" charset="0"/>
                        </a:rPr>
                        <a:t>30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sz="1200" dirty="0">
                          <a:solidFill>
                            <a:sysClr val="windowText" lastClr="000000"/>
                          </a:solidFill>
                          <a:latin typeface="Times New Roman" panose="02020603050405020304" pitchFamily="18" charset="0"/>
                          <a:cs typeface="Times New Roman" panose="02020603050405020304" pitchFamily="18" charset="0"/>
                        </a:rPr>
                        <a:t>Not null</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370840">
                <a:tc>
                  <a:txBody>
                    <a:bodyPr/>
                    <a:lstStyle/>
                    <a:p>
                      <a:r>
                        <a:rPr lang="en-IN" sz="1200" dirty="0">
                          <a:solidFill>
                            <a:sysClr val="windowText" lastClr="000000"/>
                          </a:solidFill>
                          <a:latin typeface="Times New Roman" panose="02020603050405020304" pitchFamily="18" charset="0"/>
                          <a:cs typeface="Times New Roman" panose="02020603050405020304" pitchFamily="18" charset="0"/>
                        </a:rPr>
                        <a:t>email</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lang="en-IN" sz="1200" dirty="0">
                          <a:solidFill>
                            <a:sysClr val="windowText" lastClr="000000"/>
                          </a:solidFill>
                          <a:latin typeface="Times New Roman" panose="02020603050405020304" pitchFamily="18" charset="0"/>
                          <a:cs typeface="Times New Roman" panose="02020603050405020304" pitchFamily="18" charset="0"/>
                        </a:rPr>
                        <a:t>Varchar</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lang="en-IN" sz="1200" dirty="0">
                          <a:solidFill>
                            <a:sysClr val="windowText" lastClr="000000"/>
                          </a:solidFill>
                          <a:latin typeface="Times New Roman" panose="02020603050405020304" pitchFamily="18" charset="0"/>
                          <a:cs typeface="Times New Roman" panose="02020603050405020304" pitchFamily="18" charset="0"/>
                        </a:rPr>
                        <a:t>30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lang="en-IN" sz="1200" dirty="0">
                          <a:solidFill>
                            <a:sysClr val="windowText" lastClr="000000"/>
                          </a:solidFill>
                          <a:latin typeface="Times New Roman" panose="02020603050405020304" pitchFamily="18" charset="0"/>
                          <a:cs typeface="Times New Roman" panose="02020603050405020304" pitchFamily="18" charset="0"/>
                        </a:rPr>
                        <a:t>Not null</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370840">
                <a:tc>
                  <a:txBody>
                    <a:bodyPr/>
                    <a:lstStyle/>
                    <a:p>
                      <a:r>
                        <a:rPr lang="en-IN" sz="1200" dirty="0">
                          <a:solidFill>
                            <a:sysClr val="windowText" lastClr="000000"/>
                          </a:solidFill>
                          <a:latin typeface="Times New Roman" panose="02020603050405020304" pitchFamily="18" charset="0"/>
                          <a:cs typeface="Times New Roman" panose="02020603050405020304" pitchFamily="18" charset="0"/>
                        </a:rPr>
                        <a:t>Password</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lang="en-IN" sz="1200" dirty="0" err="1">
                          <a:solidFill>
                            <a:sysClr val="windowText" lastClr="000000"/>
                          </a:solidFill>
                          <a:latin typeface="Times New Roman" panose="02020603050405020304" pitchFamily="18" charset="0"/>
                          <a:cs typeface="Times New Roman" panose="02020603050405020304" pitchFamily="18" charset="0"/>
                        </a:rPr>
                        <a:t>Varchar</a:t>
                      </a:r>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lang="en-IN" sz="1200" dirty="0">
                          <a:solidFill>
                            <a:sysClr val="windowText" lastClr="000000"/>
                          </a:solidFill>
                          <a:latin typeface="Times New Roman" panose="02020603050405020304" pitchFamily="18" charset="0"/>
                          <a:cs typeface="Times New Roman" panose="02020603050405020304" pitchFamily="18" charset="0"/>
                        </a:rPr>
                        <a:t>30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lang="en-IN" sz="1200" dirty="0">
                          <a:solidFill>
                            <a:sysClr val="windowText" lastClr="000000"/>
                          </a:solidFill>
                          <a:latin typeface="Times New Roman" panose="02020603050405020304" pitchFamily="18" charset="0"/>
                          <a:cs typeface="Times New Roman" panose="02020603050405020304" pitchFamily="18" charset="0"/>
                        </a:rPr>
                        <a:t>Not null</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370840">
                <a:tc>
                  <a:txBody>
                    <a:bodyPr/>
                    <a:lstStyle/>
                    <a:p>
                      <a:r>
                        <a:rPr lang="en-IN" sz="1200" dirty="0">
                          <a:solidFill>
                            <a:sysClr val="windowText" lastClr="000000"/>
                          </a:solidFill>
                          <a:latin typeface="Times New Roman" panose="02020603050405020304" pitchFamily="18" charset="0"/>
                          <a:cs typeface="Times New Roman" panose="02020603050405020304" pitchFamily="18" charset="0"/>
                        </a:rPr>
                        <a:t>Mobile no</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lang="en-IN" sz="1200" dirty="0" err="1">
                          <a:solidFill>
                            <a:sysClr val="windowText" lastClr="000000"/>
                          </a:solidFill>
                          <a:latin typeface="Times New Roman" panose="02020603050405020304" pitchFamily="18" charset="0"/>
                          <a:cs typeface="Times New Roman" panose="02020603050405020304" pitchFamily="18" charset="0"/>
                        </a:rPr>
                        <a:t>Int</a:t>
                      </a:r>
                      <a:endParaRPr lang="en-IN" sz="1200" dirty="0">
                        <a:solidFill>
                          <a:sysClr val="windowText" lastClr="000000"/>
                        </a:solidFill>
                        <a:latin typeface="Times New Roman" panose="02020603050405020304" pitchFamily="18" charset="0"/>
                        <a:cs typeface="Times New Roman" panose="02020603050405020304" pitchFamily="18"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lang="en-IN" sz="1200" dirty="0">
                          <a:solidFill>
                            <a:sysClr val="windowText" lastClr="000000"/>
                          </a:solidFill>
                          <a:latin typeface="Times New Roman" panose="02020603050405020304" pitchFamily="18" charset="0"/>
                          <a:cs typeface="Times New Roman" panose="02020603050405020304" pitchFamily="18" charset="0"/>
                        </a:rPr>
                        <a:t>10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lang="en-IN" sz="1200" dirty="0">
                          <a:solidFill>
                            <a:sysClr val="windowText" lastClr="000000"/>
                          </a:solidFill>
                          <a:latin typeface="Times New Roman" panose="02020603050405020304" pitchFamily="18" charset="0"/>
                          <a:cs typeface="Times New Roman" panose="02020603050405020304" pitchFamily="18" charset="0"/>
                        </a:rPr>
                        <a:t>Not null</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250686" y="363558"/>
            <a:ext cx="11029615" cy="6367748"/>
          </a:xfrm>
        </p:spPr>
        <p:txBody>
          <a:bodyPr/>
          <a:lstStyle/>
          <a:p>
            <a:r>
              <a:rPr lang="en-IN" dirty="0"/>
              <a:t>TABLE NAME:  Car</a:t>
            </a:r>
          </a:p>
          <a:p>
            <a:pPr marL="0" indent="0">
              <a:buNone/>
            </a:pPr>
            <a:endParaRPr lang="en-IN" dirty="0"/>
          </a:p>
        </p:txBody>
      </p:sp>
      <p:graphicFrame>
        <p:nvGraphicFramePr>
          <p:cNvPr id="4" name="Table 3"/>
          <p:cNvGraphicFramePr>
            <a:graphicFrameLocks noGrp="1"/>
          </p:cNvGraphicFramePr>
          <p:nvPr/>
        </p:nvGraphicFramePr>
        <p:xfrm>
          <a:off x="1024570" y="965364"/>
          <a:ext cx="8738825" cy="3572483"/>
        </p:xfrm>
        <a:graphic>
          <a:graphicData uri="http://schemas.openxmlformats.org/drawingml/2006/table">
            <a:tbl>
              <a:tblPr firstRow="1" bandRow="1">
                <a:tableStyleId>{5C22544A-7EE6-4342-B048-85BDC9FD1C3A}</a:tableStyleId>
              </a:tblPr>
              <a:tblGrid>
                <a:gridCol w="2642825"/>
                <a:gridCol w="2032000"/>
                <a:gridCol w="2001396"/>
                <a:gridCol w="2062604"/>
              </a:tblGrid>
              <a:tr h="605763">
                <a:tc>
                  <a:txBody>
                    <a:bodyPr/>
                    <a:lstStyle/>
                    <a:p>
                      <a:r>
                        <a:rPr lang="en-IN" dirty="0"/>
                        <a:t>FIELD</a:t>
                      </a:r>
                    </a:p>
                  </a:txBody>
                  <a:tcPr/>
                </a:tc>
                <a:tc>
                  <a:txBody>
                    <a:bodyPr/>
                    <a:lstStyle/>
                    <a:p>
                      <a:r>
                        <a:rPr lang="en-IN" dirty="0"/>
                        <a:t>DATA TYPE</a:t>
                      </a:r>
                    </a:p>
                  </a:txBody>
                  <a:tcPr/>
                </a:tc>
                <a:tc>
                  <a:txBody>
                    <a:bodyPr/>
                    <a:lstStyle/>
                    <a:p>
                      <a:r>
                        <a:rPr lang="en-IN" dirty="0"/>
                        <a:t>SIZE</a:t>
                      </a:r>
                    </a:p>
                  </a:txBody>
                  <a:tcPr/>
                </a:tc>
                <a:tc>
                  <a:txBody>
                    <a:bodyPr/>
                    <a:lstStyle/>
                    <a:p>
                      <a:r>
                        <a:rPr lang="en-IN" dirty="0"/>
                        <a:t>CONSTRAINT</a:t>
                      </a:r>
                    </a:p>
                  </a:txBody>
                  <a:tcPr/>
                </a:tc>
              </a:tr>
              <a:tr h="370840">
                <a:tc>
                  <a:txBody>
                    <a:bodyPr/>
                    <a:lstStyle/>
                    <a:p>
                      <a:r>
                        <a:rPr lang="en-IN" dirty="0"/>
                        <a:t>car id</a:t>
                      </a:r>
                    </a:p>
                  </a:txBody>
                  <a:tcPr/>
                </a:tc>
                <a:tc>
                  <a:txBody>
                    <a:bodyPr/>
                    <a:lstStyle/>
                    <a:p>
                      <a:r>
                        <a:rPr lang="en-IN" dirty="0" err="1"/>
                        <a:t>Int</a:t>
                      </a:r>
                      <a:endParaRPr lang="en-IN" dirty="0"/>
                    </a:p>
                  </a:txBody>
                  <a:tcPr/>
                </a:tc>
                <a:tc>
                  <a:txBody>
                    <a:bodyPr/>
                    <a:lstStyle/>
                    <a:p>
                      <a:r>
                        <a:rPr lang="en-IN" dirty="0"/>
                        <a:t>5</a:t>
                      </a:r>
                    </a:p>
                  </a:txBody>
                  <a:tcPr/>
                </a:tc>
                <a:tc>
                  <a:txBody>
                    <a:bodyPr/>
                    <a:lstStyle/>
                    <a:p>
                      <a:r>
                        <a:rPr lang="en-IN" dirty="0"/>
                        <a:t>Primary</a:t>
                      </a:r>
                      <a:r>
                        <a:rPr lang="en-IN" baseline="0" dirty="0"/>
                        <a:t> key</a:t>
                      </a:r>
                      <a:endParaRPr lang="en-IN" dirty="0"/>
                    </a:p>
                  </a:txBody>
                  <a:tcPr/>
                </a:tc>
              </a:tr>
              <a:tr h="370840">
                <a:tc>
                  <a:txBody>
                    <a:bodyPr/>
                    <a:lstStyle/>
                    <a:p>
                      <a:r>
                        <a:rPr lang="en-IN" dirty="0"/>
                        <a:t>Name</a:t>
                      </a:r>
                    </a:p>
                  </a:txBody>
                  <a:tcPr/>
                </a:tc>
                <a:tc>
                  <a:txBody>
                    <a:bodyPr/>
                    <a:lstStyle/>
                    <a:p>
                      <a:r>
                        <a:rPr lang="en-IN" dirty="0" err="1"/>
                        <a:t>Varchar</a:t>
                      </a:r>
                      <a:endParaRPr lang="en-IN" dirty="0"/>
                    </a:p>
                  </a:txBody>
                  <a:tcPr/>
                </a:tc>
                <a:tc>
                  <a:txBody>
                    <a:bodyPr/>
                    <a:lstStyle/>
                    <a:p>
                      <a:r>
                        <a:rPr lang="en-IN" dirty="0"/>
                        <a:t>30</a:t>
                      </a:r>
                    </a:p>
                  </a:txBody>
                  <a:tcPr/>
                </a:tc>
                <a:tc>
                  <a:txBody>
                    <a:bodyPr/>
                    <a:lstStyle/>
                    <a:p>
                      <a:r>
                        <a:rPr lang="en-IN" dirty="0"/>
                        <a:t>Not null</a:t>
                      </a:r>
                    </a:p>
                  </a:txBody>
                  <a:tcPr/>
                </a:tc>
              </a:tr>
              <a:tr h="370840">
                <a:tc>
                  <a:txBody>
                    <a:bodyPr/>
                    <a:lstStyle/>
                    <a:p>
                      <a:r>
                        <a:rPr lang="en-IN" dirty="0"/>
                        <a:t>Model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err="1"/>
                        <a:t>Varchar</a:t>
                      </a:r>
                      <a:endParaRPr lang="en-IN" dirty="0"/>
                    </a:p>
                  </a:txBody>
                  <a:tcPr/>
                </a:tc>
                <a:tc>
                  <a:txBody>
                    <a:bodyPr/>
                    <a:lstStyle/>
                    <a:p>
                      <a:r>
                        <a:rPr lang="en-IN" dirty="0"/>
                        <a:t>30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Not null</a:t>
                      </a:r>
                    </a:p>
                  </a:txBody>
                  <a:tcPr/>
                </a:tc>
              </a:tr>
              <a:tr h="370840">
                <a:tc>
                  <a:txBody>
                    <a:bodyPr/>
                    <a:lstStyle/>
                    <a:p>
                      <a:r>
                        <a:rPr lang="en-IN" dirty="0"/>
                        <a:t>Engine</a:t>
                      </a:r>
                    </a:p>
                  </a:txBody>
                  <a:tcPr/>
                </a:tc>
                <a:tc>
                  <a:txBody>
                    <a:bodyPr/>
                    <a:lstStyle/>
                    <a:p>
                      <a:r>
                        <a:rPr lang="en-IN" dirty="0"/>
                        <a:t>Varchar</a:t>
                      </a:r>
                    </a:p>
                  </a:txBody>
                  <a:tcPr/>
                </a:tc>
                <a:tc>
                  <a:txBody>
                    <a:bodyPr/>
                    <a:lstStyle/>
                    <a:p>
                      <a:r>
                        <a:rPr lang="en-IN" dirty="0"/>
                        <a:t>30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Not null</a:t>
                      </a:r>
                    </a:p>
                  </a:txBody>
                  <a:tcPr/>
                </a:tc>
              </a:tr>
              <a:tr h="370840">
                <a:tc>
                  <a:txBody>
                    <a:bodyPr/>
                    <a:lstStyle/>
                    <a:p>
                      <a:r>
                        <a:rPr lang="en-IN" dirty="0"/>
                        <a:t>Width</a:t>
                      </a:r>
                    </a:p>
                  </a:txBody>
                  <a:tcPr/>
                </a:tc>
                <a:tc>
                  <a:txBody>
                    <a:bodyPr/>
                    <a:lstStyle/>
                    <a:p>
                      <a:r>
                        <a:rPr lang="en-IN" dirty="0" err="1"/>
                        <a:t>Varchar</a:t>
                      </a:r>
                      <a:endParaRPr lang="en-IN" dirty="0"/>
                    </a:p>
                  </a:txBody>
                  <a:tcPr/>
                </a:tc>
                <a:tc>
                  <a:txBody>
                    <a:bodyPr/>
                    <a:lstStyle/>
                    <a:p>
                      <a:r>
                        <a:rPr lang="en-IN" dirty="0"/>
                        <a:t>30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Not null</a:t>
                      </a:r>
                    </a:p>
                  </a:txBody>
                  <a:tcPr/>
                </a:tc>
              </a:tr>
              <a:tr h="370840">
                <a:tc>
                  <a:txBody>
                    <a:bodyPr/>
                    <a:lstStyle/>
                    <a:p>
                      <a:r>
                        <a:rPr lang="en-IN" dirty="0"/>
                        <a:t>Height</a:t>
                      </a:r>
                    </a:p>
                  </a:txBody>
                  <a:tcPr/>
                </a:tc>
                <a:tc>
                  <a:txBody>
                    <a:bodyPr/>
                    <a:lstStyle/>
                    <a:p>
                      <a:r>
                        <a:rPr lang="en-IN" dirty="0" err="1"/>
                        <a:t>Varchar</a:t>
                      </a:r>
                      <a:endParaRPr lang="en-IN" dirty="0"/>
                    </a:p>
                  </a:txBody>
                  <a:tcPr/>
                </a:tc>
                <a:tc>
                  <a:txBody>
                    <a:bodyPr/>
                    <a:lstStyle/>
                    <a:p>
                      <a:r>
                        <a:rPr lang="en-IN" dirty="0"/>
                        <a:t>30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Not null</a:t>
                      </a:r>
                    </a:p>
                  </a:txBody>
                  <a:tcPr/>
                </a:tc>
              </a:tr>
              <a:tr h="370840">
                <a:tc>
                  <a:txBody>
                    <a:bodyPr/>
                    <a:lstStyle/>
                    <a:p>
                      <a:r>
                        <a:rPr lang="en-IN" dirty="0"/>
                        <a:t>Price</a:t>
                      </a:r>
                    </a:p>
                  </a:txBody>
                  <a:tcPr/>
                </a:tc>
                <a:tc>
                  <a:txBody>
                    <a:bodyPr/>
                    <a:lstStyle/>
                    <a:p>
                      <a:r>
                        <a:rPr lang="en-IN" dirty="0" err="1"/>
                        <a:t>Int</a:t>
                      </a:r>
                      <a:endParaRPr lang="en-IN" dirty="0"/>
                    </a:p>
                  </a:txBody>
                  <a:tcPr/>
                </a:tc>
                <a:tc>
                  <a:txBody>
                    <a:bodyPr/>
                    <a:lstStyle/>
                    <a:p>
                      <a:r>
                        <a:rPr lang="en-IN" dirty="0"/>
                        <a:t>10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Not null</a:t>
                      </a:r>
                    </a:p>
                  </a:txBody>
                  <a:tcPr/>
                </a:tc>
              </a:tr>
              <a:tr h="370840">
                <a:tc>
                  <a:txBody>
                    <a:bodyPr/>
                    <a:lstStyle/>
                    <a:p>
                      <a:r>
                        <a:rPr lang="en-IN" dirty="0"/>
                        <a:t>Year</a:t>
                      </a:r>
                    </a:p>
                  </a:txBody>
                  <a:tcPr/>
                </a:tc>
                <a:tc>
                  <a:txBody>
                    <a:bodyPr/>
                    <a:lstStyle/>
                    <a:p>
                      <a:r>
                        <a:rPr lang="en-IN" dirty="0" err="1"/>
                        <a:t>Int</a:t>
                      </a:r>
                      <a:endParaRPr lang="en-IN" dirty="0"/>
                    </a:p>
                  </a:txBody>
                  <a:tcPr/>
                </a:tc>
                <a:tc>
                  <a:txBody>
                    <a:bodyPr/>
                    <a:lstStyle/>
                    <a:p>
                      <a:r>
                        <a:rPr lang="en-IN" dirty="0"/>
                        <a:t>10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Not null</a:t>
                      </a:r>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286439"/>
            <a:ext cx="11029615" cy="7458419"/>
          </a:xfrm>
        </p:spPr>
        <p:txBody>
          <a:bodyPr/>
          <a:lstStyle/>
          <a:p>
            <a:r>
              <a:rPr lang="en-IN" dirty="0"/>
              <a:t>TABLE NAME:  Booking</a:t>
            </a:r>
          </a:p>
          <a:p>
            <a:pPr marL="0" indent="0">
              <a:buNone/>
            </a:pPr>
            <a:endParaRPr lang="en-IN" dirty="0"/>
          </a:p>
        </p:txBody>
      </p:sp>
      <p:graphicFrame>
        <p:nvGraphicFramePr>
          <p:cNvPr id="4" name="Table 3"/>
          <p:cNvGraphicFramePr>
            <a:graphicFrameLocks noGrp="1"/>
          </p:cNvGraphicFramePr>
          <p:nvPr/>
        </p:nvGraphicFramePr>
        <p:xfrm>
          <a:off x="826263" y="2162928"/>
          <a:ext cx="9683828" cy="3327096"/>
        </p:xfrm>
        <a:graphic>
          <a:graphicData uri="http://schemas.openxmlformats.org/drawingml/2006/table">
            <a:tbl>
              <a:tblPr firstRow="1" bandRow="1">
                <a:tableStyleId>{5C22544A-7EE6-4342-B048-85BDC9FD1C3A}</a:tableStyleId>
              </a:tblPr>
              <a:tblGrid>
                <a:gridCol w="2420957"/>
                <a:gridCol w="2420957"/>
                <a:gridCol w="2420957"/>
                <a:gridCol w="2420957"/>
              </a:tblGrid>
              <a:tr h="554516">
                <a:tc>
                  <a:txBody>
                    <a:bodyPr/>
                    <a:lstStyle/>
                    <a:p>
                      <a:r>
                        <a:rPr lang="en-IN" dirty="0"/>
                        <a:t>FIELD</a:t>
                      </a:r>
                    </a:p>
                  </a:txBody>
                  <a:tcPr/>
                </a:tc>
                <a:tc>
                  <a:txBody>
                    <a:bodyPr/>
                    <a:lstStyle/>
                    <a:p>
                      <a:r>
                        <a:rPr lang="en-IN" dirty="0"/>
                        <a:t>DATA TYPE</a:t>
                      </a:r>
                    </a:p>
                  </a:txBody>
                  <a:tcPr/>
                </a:tc>
                <a:tc>
                  <a:txBody>
                    <a:bodyPr/>
                    <a:lstStyle/>
                    <a:p>
                      <a:r>
                        <a:rPr lang="en-IN" dirty="0"/>
                        <a:t>SIZE</a:t>
                      </a:r>
                    </a:p>
                  </a:txBody>
                  <a:tcPr/>
                </a:tc>
                <a:tc>
                  <a:txBody>
                    <a:bodyPr/>
                    <a:lstStyle/>
                    <a:p>
                      <a:r>
                        <a:rPr lang="en-IN" dirty="0"/>
                        <a:t>CONSTRAINT</a:t>
                      </a:r>
                    </a:p>
                  </a:txBody>
                  <a:tcPr/>
                </a:tc>
              </a:tr>
              <a:tr h="554516">
                <a:tc>
                  <a:txBody>
                    <a:bodyPr/>
                    <a:lstStyle/>
                    <a:p>
                      <a:r>
                        <a:rPr lang="en-IN" dirty="0"/>
                        <a:t>Booking id</a:t>
                      </a:r>
                    </a:p>
                  </a:txBody>
                  <a:tcPr/>
                </a:tc>
                <a:tc>
                  <a:txBody>
                    <a:bodyPr/>
                    <a:lstStyle/>
                    <a:p>
                      <a:r>
                        <a:rPr lang="en-IN" dirty="0" err="1"/>
                        <a:t>Int</a:t>
                      </a:r>
                      <a:endParaRPr lang="en-IN" dirty="0"/>
                    </a:p>
                  </a:txBody>
                  <a:tcPr/>
                </a:tc>
                <a:tc>
                  <a:txBody>
                    <a:bodyPr/>
                    <a:lstStyle/>
                    <a:p>
                      <a:r>
                        <a:rPr lang="en-IN" dirty="0"/>
                        <a:t>10</a:t>
                      </a:r>
                    </a:p>
                  </a:txBody>
                  <a:tcPr/>
                </a:tc>
                <a:tc>
                  <a:txBody>
                    <a:bodyPr/>
                    <a:lstStyle/>
                    <a:p>
                      <a:r>
                        <a:rPr lang="en-IN" dirty="0"/>
                        <a:t>Primary Key</a:t>
                      </a:r>
                    </a:p>
                  </a:txBody>
                  <a:tcPr/>
                </a:tc>
              </a:tr>
              <a:tr h="554516">
                <a:tc>
                  <a:txBody>
                    <a:bodyPr/>
                    <a:lstStyle/>
                    <a:p>
                      <a:r>
                        <a:rPr lang="en-IN" dirty="0"/>
                        <a:t>Customer id</a:t>
                      </a:r>
                    </a:p>
                  </a:txBody>
                  <a:tcPr/>
                </a:tc>
                <a:tc>
                  <a:txBody>
                    <a:bodyPr/>
                    <a:lstStyle/>
                    <a:p>
                      <a:r>
                        <a:rPr lang="en-IN" dirty="0" err="1"/>
                        <a:t>Int </a:t>
                      </a:r>
                      <a:endParaRPr lang="en-IN" dirty="0"/>
                    </a:p>
                  </a:txBody>
                  <a:tcPr/>
                </a:tc>
                <a:tc>
                  <a:txBody>
                    <a:bodyPr/>
                    <a:lstStyle/>
                    <a:p>
                      <a:r>
                        <a:rPr lang="en-IN" dirty="0"/>
                        <a:t>10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Foreign Key</a:t>
                      </a:r>
                    </a:p>
                  </a:txBody>
                  <a:tcPr/>
                </a:tc>
              </a:tr>
              <a:tr h="554516">
                <a:tc>
                  <a:txBody>
                    <a:bodyPr/>
                    <a:lstStyle/>
                    <a:p>
                      <a:r>
                        <a:rPr lang="en-IN" dirty="0"/>
                        <a:t>Car Id</a:t>
                      </a:r>
                    </a:p>
                  </a:txBody>
                  <a:tcPr/>
                </a:tc>
                <a:tc>
                  <a:txBody>
                    <a:bodyPr/>
                    <a:lstStyle/>
                    <a:p>
                      <a:r>
                        <a:rPr lang="en-IN" dirty="0" err="1"/>
                        <a:t>Int</a:t>
                      </a:r>
                      <a:endParaRPr lang="en-IN" dirty="0"/>
                    </a:p>
                  </a:txBody>
                  <a:tcPr/>
                </a:tc>
                <a:tc>
                  <a:txBody>
                    <a:bodyPr/>
                    <a:lstStyle/>
                    <a:p>
                      <a:r>
                        <a:rPr lang="en-IN" dirty="0"/>
                        <a:t>10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Foreign Key</a:t>
                      </a:r>
                    </a:p>
                  </a:txBody>
                  <a:tcPr/>
                </a:tc>
              </a:tr>
              <a:tr h="554516">
                <a:tc>
                  <a:txBody>
                    <a:bodyPr/>
                    <a:lstStyle/>
                    <a:p>
                      <a:r>
                        <a:rPr lang="en-IN" dirty="0"/>
                        <a:t>Expected</a:t>
                      </a:r>
                    </a:p>
                  </a:txBody>
                  <a:tcPr/>
                </a:tc>
                <a:tc>
                  <a:txBody>
                    <a:bodyPr/>
                    <a:lstStyle/>
                    <a:p>
                      <a:r>
                        <a:rPr lang="en-IN" dirty="0" err="1"/>
                        <a:t>Varchar</a:t>
                      </a:r>
                      <a:endParaRPr lang="en-IN" dirty="0"/>
                    </a:p>
                  </a:txBody>
                  <a:tcPr/>
                </a:tc>
                <a:tc>
                  <a:txBody>
                    <a:bodyPr/>
                    <a:lstStyle/>
                    <a:p>
                      <a:r>
                        <a:rPr lang="en-IN" dirty="0"/>
                        <a:t>30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Not</a:t>
                      </a:r>
                      <a:r>
                        <a:rPr lang="en-IN" baseline="0" dirty="0"/>
                        <a:t> null</a:t>
                      </a:r>
                      <a:endParaRPr lang="en-IN" dirty="0"/>
                    </a:p>
                  </a:txBody>
                  <a:tcPr/>
                </a:tc>
              </a:tr>
              <a:tr h="554516">
                <a:tc>
                  <a:txBody>
                    <a:bodyPr/>
                    <a:lstStyle/>
                    <a:p>
                      <a:r>
                        <a:rPr lang="en-IN" dirty="0"/>
                        <a:t>Suggestion</a:t>
                      </a:r>
                    </a:p>
                  </a:txBody>
                  <a:tcPr/>
                </a:tc>
                <a:tc>
                  <a:txBody>
                    <a:bodyPr/>
                    <a:lstStyle/>
                    <a:p>
                      <a:r>
                        <a:rPr lang="en-IN" dirty="0" err="1"/>
                        <a:t>Varchar</a:t>
                      </a:r>
                      <a:endParaRPr lang="en-IN" dirty="0"/>
                    </a:p>
                  </a:txBody>
                  <a:tcPr/>
                </a:tc>
                <a:tc>
                  <a:txBody>
                    <a:bodyPr/>
                    <a:lstStyle/>
                    <a:p>
                      <a:r>
                        <a:rPr lang="en-IN" dirty="0"/>
                        <a:t>30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Not</a:t>
                      </a:r>
                      <a:r>
                        <a:rPr lang="en-IN" baseline="0" dirty="0"/>
                        <a:t> null</a:t>
                      </a:r>
                      <a:endParaRPr lang="en-IN" dirty="0"/>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581192" y="363558"/>
            <a:ext cx="11029615" cy="6037242"/>
          </a:xfrm>
        </p:spPr>
        <p:txBody>
          <a:bodyPr/>
          <a:lstStyle/>
          <a:p>
            <a:r>
              <a:rPr lang="en-IN" dirty="0"/>
              <a:t>Table name:  payment</a:t>
            </a:r>
          </a:p>
          <a:p>
            <a:pPr marL="0" indent="0">
              <a:buNone/>
            </a:pPr>
            <a:endParaRPr lang="en-IN" dirty="0"/>
          </a:p>
        </p:txBody>
      </p:sp>
      <p:graphicFrame>
        <p:nvGraphicFramePr>
          <p:cNvPr id="4" name="Table 3"/>
          <p:cNvGraphicFramePr>
            <a:graphicFrameLocks noGrp="1"/>
          </p:cNvGraphicFramePr>
          <p:nvPr/>
        </p:nvGraphicFramePr>
        <p:xfrm>
          <a:off x="859314" y="1322026"/>
          <a:ext cx="9749928" cy="4494882"/>
        </p:xfrm>
        <a:graphic>
          <a:graphicData uri="http://schemas.openxmlformats.org/drawingml/2006/table">
            <a:tbl>
              <a:tblPr firstRow="1" bandRow="1">
                <a:tableStyleId>{5C22544A-7EE6-4342-B048-85BDC9FD1C3A}</a:tableStyleId>
              </a:tblPr>
              <a:tblGrid>
                <a:gridCol w="2437482"/>
                <a:gridCol w="2437482"/>
                <a:gridCol w="2437482"/>
                <a:gridCol w="2437482"/>
              </a:tblGrid>
              <a:tr h="642126">
                <a:tc>
                  <a:txBody>
                    <a:bodyPr/>
                    <a:lstStyle/>
                    <a:p>
                      <a:r>
                        <a:rPr lang="en-IN" dirty="0"/>
                        <a:t>FIELD</a:t>
                      </a:r>
                    </a:p>
                  </a:txBody>
                  <a:tcPr/>
                </a:tc>
                <a:tc>
                  <a:txBody>
                    <a:bodyPr/>
                    <a:lstStyle/>
                    <a:p>
                      <a:r>
                        <a:rPr lang="en-IN" dirty="0"/>
                        <a:t>DATA TYPE</a:t>
                      </a:r>
                      <a:r>
                        <a:rPr lang="en-IN" baseline="0" dirty="0"/>
                        <a:t> </a:t>
                      </a:r>
                      <a:endParaRPr lang="en-IN" dirty="0"/>
                    </a:p>
                  </a:txBody>
                  <a:tcPr/>
                </a:tc>
                <a:tc>
                  <a:txBody>
                    <a:bodyPr/>
                    <a:lstStyle/>
                    <a:p>
                      <a:r>
                        <a:rPr lang="en-IN" dirty="0"/>
                        <a:t>SIZE</a:t>
                      </a:r>
                    </a:p>
                  </a:txBody>
                  <a:tcPr/>
                </a:tc>
                <a:tc>
                  <a:txBody>
                    <a:bodyPr/>
                    <a:lstStyle/>
                    <a:p>
                      <a:r>
                        <a:rPr lang="en-IN" dirty="0"/>
                        <a:t>CONSTRAINT</a:t>
                      </a:r>
                    </a:p>
                  </a:txBody>
                  <a:tcPr/>
                </a:tc>
              </a:tr>
              <a:tr h="642126">
                <a:tc>
                  <a:txBody>
                    <a:bodyPr/>
                    <a:lstStyle/>
                    <a:p>
                      <a:r>
                        <a:rPr lang="en-IN" dirty="0"/>
                        <a:t>Payment</a:t>
                      </a:r>
                      <a:r>
                        <a:rPr lang="en-IN" baseline="0" dirty="0"/>
                        <a:t> id</a:t>
                      </a:r>
                      <a:endParaRPr lang="en-IN" dirty="0"/>
                    </a:p>
                  </a:txBody>
                  <a:tcPr/>
                </a:tc>
                <a:tc>
                  <a:txBody>
                    <a:bodyPr/>
                    <a:lstStyle/>
                    <a:p>
                      <a:r>
                        <a:rPr lang="en-IN" dirty="0" err="1"/>
                        <a:t>Int</a:t>
                      </a:r>
                      <a:endParaRPr lang="en-IN" dirty="0"/>
                    </a:p>
                  </a:txBody>
                  <a:tcPr/>
                </a:tc>
                <a:tc>
                  <a:txBody>
                    <a:bodyPr/>
                    <a:lstStyle/>
                    <a:p>
                      <a:r>
                        <a:rPr lang="en-IN" dirty="0"/>
                        <a:t>5</a:t>
                      </a:r>
                    </a:p>
                  </a:txBody>
                  <a:tcPr/>
                </a:tc>
                <a:tc>
                  <a:txBody>
                    <a:bodyPr/>
                    <a:lstStyle/>
                    <a:p>
                      <a:r>
                        <a:rPr lang="en-IN" dirty="0"/>
                        <a:t>Primary key</a:t>
                      </a:r>
                    </a:p>
                  </a:txBody>
                  <a:tcPr/>
                </a:tc>
              </a:tr>
              <a:tr h="642126">
                <a:tc>
                  <a:txBody>
                    <a:bodyPr/>
                    <a:lstStyle/>
                    <a:p>
                      <a:r>
                        <a:rPr lang="en-IN" dirty="0"/>
                        <a:t>Policy</a:t>
                      </a:r>
                      <a:r>
                        <a:rPr lang="en-IN" baseline="0" dirty="0"/>
                        <a:t> id</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err="1"/>
                        <a:t>Int</a:t>
                      </a:r>
                      <a:endParaRPr lang="en-IN" dirty="0"/>
                    </a:p>
                    <a:p>
                      <a:endParaRPr lang="en-IN" dirty="0"/>
                    </a:p>
                  </a:txBody>
                  <a:tcPr/>
                </a:tc>
                <a:tc>
                  <a:txBody>
                    <a:bodyPr/>
                    <a:lstStyle/>
                    <a:p>
                      <a:r>
                        <a:rPr lang="en-IN" dirty="0"/>
                        <a:t>5</a:t>
                      </a:r>
                    </a:p>
                  </a:txBody>
                  <a:tcPr/>
                </a:tc>
                <a:tc>
                  <a:txBody>
                    <a:bodyPr/>
                    <a:lstStyle/>
                    <a:p>
                      <a:r>
                        <a:rPr lang="en-IN" dirty="0"/>
                        <a:t>Foreign</a:t>
                      </a:r>
                      <a:r>
                        <a:rPr lang="en-IN" baseline="0" dirty="0"/>
                        <a:t> key</a:t>
                      </a:r>
                      <a:endParaRPr lang="en-IN" dirty="0"/>
                    </a:p>
                  </a:txBody>
                  <a:tcPr/>
                </a:tc>
              </a:tr>
              <a:tr h="642126">
                <a:tc>
                  <a:txBody>
                    <a:bodyPr/>
                    <a:lstStyle/>
                    <a:p>
                      <a:r>
                        <a:rPr lang="en-IN" dirty="0"/>
                        <a:t>Customer</a:t>
                      </a:r>
                      <a:r>
                        <a:rPr lang="en-IN" baseline="0" dirty="0"/>
                        <a:t> id</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err="1"/>
                        <a:t>Int</a:t>
                      </a:r>
                      <a:endParaRPr lang="en-IN" dirty="0"/>
                    </a:p>
                    <a:p>
                      <a:endParaRPr lang="en-IN" dirty="0"/>
                    </a:p>
                  </a:txBody>
                  <a:tcPr/>
                </a:tc>
                <a:tc>
                  <a:txBody>
                    <a:bodyPr/>
                    <a:lstStyle/>
                    <a:p>
                      <a:r>
                        <a:rPr lang="en-IN" dirty="0"/>
                        <a:t>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Foreign</a:t>
                      </a:r>
                      <a:r>
                        <a:rPr lang="en-IN" baseline="0" dirty="0"/>
                        <a:t> key</a:t>
                      </a:r>
                      <a:endParaRPr lang="en-IN" dirty="0"/>
                    </a:p>
                    <a:p>
                      <a:endParaRPr lang="en-IN" dirty="0"/>
                    </a:p>
                  </a:txBody>
                  <a:tcPr/>
                </a:tc>
              </a:tr>
              <a:tr h="642126">
                <a:tc>
                  <a:txBody>
                    <a:bodyPr/>
                    <a:lstStyle/>
                    <a:p>
                      <a:r>
                        <a:rPr lang="en-IN" dirty="0"/>
                        <a:t>Agent id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err="1"/>
                        <a:t>Int</a:t>
                      </a:r>
                      <a:endParaRPr lang="en-IN" dirty="0"/>
                    </a:p>
                    <a:p>
                      <a:endParaRPr lang="en-IN" dirty="0"/>
                    </a:p>
                  </a:txBody>
                  <a:tcPr/>
                </a:tc>
                <a:tc>
                  <a:txBody>
                    <a:bodyPr/>
                    <a:lstStyle/>
                    <a:p>
                      <a:r>
                        <a:rPr lang="en-IN" dirty="0"/>
                        <a:t>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Foreign</a:t>
                      </a:r>
                      <a:r>
                        <a:rPr lang="en-IN" baseline="0" dirty="0"/>
                        <a:t> key</a:t>
                      </a:r>
                      <a:endParaRPr lang="en-IN" dirty="0"/>
                    </a:p>
                    <a:p>
                      <a:endParaRPr lang="en-IN" dirty="0"/>
                    </a:p>
                  </a:txBody>
                  <a:tcPr/>
                </a:tc>
              </a:tr>
              <a:tr h="642126">
                <a:tc>
                  <a:txBody>
                    <a:bodyPr/>
                    <a:lstStyle/>
                    <a:p>
                      <a:r>
                        <a:rPr lang="en-IN" dirty="0"/>
                        <a:t>Last</a:t>
                      </a:r>
                      <a:r>
                        <a:rPr lang="en-IN" baseline="0" dirty="0"/>
                        <a:t> payment</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err="1"/>
                        <a:t>Int</a:t>
                      </a:r>
                      <a:endParaRPr lang="en-IN" dirty="0"/>
                    </a:p>
                    <a:p>
                      <a:endParaRPr lang="en-IN" dirty="0"/>
                    </a:p>
                  </a:txBody>
                  <a:tcPr/>
                </a:tc>
                <a:tc>
                  <a:txBody>
                    <a:bodyPr/>
                    <a:lstStyle/>
                    <a:p>
                      <a:r>
                        <a:rPr lang="en-IN" dirty="0"/>
                        <a:t>7</a:t>
                      </a:r>
                    </a:p>
                  </a:txBody>
                  <a:tcPr/>
                </a:tc>
                <a:tc>
                  <a:txBody>
                    <a:bodyPr/>
                    <a:lstStyle/>
                    <a:p>
                      <a:r>
                        <a:rPr lang="en-IN" dirty="0"/>
                        <a:t>Not null</a:t>
                      </a:r>
                    </a:p>
                  </a:txBody>
                  <a:tcPr/>
                </a:tc>
              </a:tr>
              <a:tr h="642126">
                <a:tc>
                  <a:txBody>
                    <a:bodyPr/>
                    <a:lstStyle/>
                    <a:p>
                      <a:r>
                        <a:rPr lang="en-IN" dirty="0"/>
                        <a:t>Remaining amount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err="1"/>
                        <a:t>Int</a:t>
                      </a:r>
                      <a:endParaRPr lang="en-IN" dirty="0"/>
                    </a:p>
                    <a:p>
                      <a:endParaRPr lang="en-IN" dirty="0"/>
                    </a:p>
                  </a:txBody>
                  <a:tcPr/>
                </a:tc>
                <a:tc>
                  <a:txBody>
                    <a:bodyPr/>
                    <a:lstStyle/>
                    <a:p>
                      <a:r>
                        <a:rPr lang="en-IN" dirty="0"/>
                        <a:t>7</a:t>
                      </a:r>
                    </a:p>
                  </a:txBody>
                  <a:tcPr/>
                </a:tc>
                <a:tc>
                  <a:txBody>
                    <a:bodyPr/>
                    <a:lstStyle/>
                    <a:p>
                      <a:r>
                        <a:rPr lang="en-IN" dirty="0"/>
                        <a:t>Not null</a:t>
                      </a:r>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a:xfrm>
            <a:off x="900546" y="1537855"/>
            <a:ext cx="9041968" cy="4481945"/>
          </a:xfrm>
        </p:spPr>
        <p:txBody>
          <a:bodyPr>
            <a:normAutofit/>
          </a:bodyPr>
          <a:lstStyle/>
          <a:p>
            <a:pPr indent="457200">
              <a:lnSpc>
                <a:spcPct val="150000"/>
              </a:lnSpc>
            </a:pPr>
            <a:r>
              <a:rPr lang="en-US" sz="1800" dirty="0">
                <a:effectLst/>
                <a:latin typeface="Times New Roman" panose="02020603050405020304" pitchFamily="18" charset="0"/>
                <a:ea typeface="Times New Roman" panose="02020603050405020304" pitchFamily="18" charset="0"/>
              </a:rPr>
              <a:t>The main aim of this car store project is to create a web-based application using JAVA and MYSQL for an online car show roo</a:t>
            </a:r>
            <a:r>
              <a:rPr lang="en-US" sz="1800" dirty="0">
                <a:latin typeface="Times New Roman" panose="02020603050405020304" pitchFamily="18" charset="0"/>
                <a:ea typeface="Times New Roman" panose="02020603050405020304" pitchFamily="18" charset="0"/>
              </a:rPr>
              <a:t>m</a:t>
            </a:r>
            <a:r>
              <a:rPr lang="en-US" sz="1800" dirty="0">
                <a:effectLst/>
                <a:latin typeface="Times New Roman" panose="02020603050405020304" pitchFamily="18" charset="0"/>
                <a:ea typeface="Times New Roman" panose="02020603050405020304" pitchFamily="18" charset="0"/>
              </a:rPr>
              <a:t> system that includes the customers to search for cars and order online and manage their online bookings</a:t>
            </a:r>
            <a:endParaRPr lang="en-IN" sz="1800" dirty="0">
              <a:effectLst/>
              <a:latin typeface="Times New Roman" panose="02020603050405020304" pitchFamily="18" charset="0"/>
              <a:ea typeface="Times New Roman" panose="02020603050405020304" pitchFamily="18" charset="0"/>
            </a:endParaRPr>
          </a:p>
          <a:p>
            <a:pPr indent="457200">
              <a:lnSpc>
                <a:spcPct val="150000"/>
              </a:lnSpc>
            </a:pPr>
            <a:r>
              <a:rPr lang="en-US" sz="1800" dirty="0">
                <a:effectLst/>
                <a:latin typeface="Times New Roman" panose="02020603050405020304" pitchFamily="18" charset="0"/>
                <a:ea typeface="Times New Roman" panose="02020603050405020304" pitchFamily="18" charset="0"/>
              </a:rPr>
              <a:t>Online Car Store System is a website that allows a customer to search for various cars available at the store, segregate according to the price and model, Unique data of cars available, Time it takes for a car to get delivered, book the car online and enter the date they would visit the store and also allows customers to book for a test drive.</a:t>
            </a:r>
            <a:endParaRPr lang="en-IN" sz="1800" dirty="0">
              <a:effectLst/>
              <a:latin typeface="Times New Roman" panose="02020603050405020304" pitchFamily="18" charset="0"/>
              <a:ea typeface="Times New Roman" panose="02020603050405020304" pitchFamily="18" charset="0"/>
            </a:endParaRPr>
          </a:p>
          <a:p>
            <a:pPr>
              <a:lnSpc>
                <a:spcPct val="150000"/>
              </a:lnSpc>
              <a:spcAft>
                <a:spcPts val="0"/>
              </a:spcAft>
            </a:pPr>
            <a:r>
              <a:rPr lang="en-US" sz="1800" dirty="0">
                <a:effectLst/>
                <a:latin typeface="Times New Roman" panose="02020603050405020304" pitchFamily="18" charset="0"/>
                <a:ea typeface="Times New Roman" panose="02020603050405020304" pitchFamily="18" charset="0"/>
              </a:rPr>
              <a:t>If they are accepting the product, manually can able to book and register via online. Also we can show the new model car are available or not in the car show room.</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sz="1500" dirty="0">
              <a:latin typeface="Calibri" panose="020F0502020204030204" pitchFamily="34" charset="0"/>
              <a:ea typeface="Times New Roman" panose="02020603050405020304" pitchFamily="18"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latin typeface="Times New Roman" panose="02020603050405020304" pitchFamily="18" charset="0"/>
                <a:ea typeface="Calibri" panose="020F0502020204030204" pitchFamily="34" charset="0"/>
              </a:rPr>
              <a:t> SOFTWARE SPECIFICATION</a:t>
            </a: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JAVA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MYSQL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3000"/>
              </a:lnSpc>
              <a:spcAft>
                <a:spcPts val="1000"/>
              </a:spcAft>
              <a:buNone/>
            </a:pPr>
            <a:r>
              <a:rPr lang="en-US" sz="1800" b="1" dirty="0">
                <a:effectLst/>
                <a:latin typeface="Times New Roman" panose="02020603050405020304" pitchFamily="18" charset="0"/>
                <a:ea typeface="Calibri" panose="020F0502020204030204" pitchFamily="34" charset="0"/>
              </a:rPr>
              <a:t/>
            </a: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p>
        </p:txBody>
      </p:sp>
      <p:sp>
        <p:nvSpPr>
          <p:cNvPr id="3" name="Content Placeholder 2"/>
          <p:cNvSpPr>
            <a:spLocks noGrp="1"/>
          </p:cNvSpPr>
          <p:nvPr>
            <p:ph idx="1"/>
          </p:nvPr>
        </p:nvSpPr>
        <p:spPr>
          <a:xfrm>
            <a:off x="535276" y="909918"/>
            <a:ext cx="8946541" cy="5795681"/>
          </a:xfrm>
        </p:spPr>
        <p:txBody>
          <a:bodyPr>
            <a:noAutofit/>
          </a:bodyPr>
          <a:lstStyle/>
          <a:p>
            <a:pPr marL="0" indent="0">
              <a:lnSpc>
                <a:spcPct val="170000"/>
              </a:lnSpc>
              <a:buNone/>
            </a:pPr>
            <a:endParaRPr lang="en-US" sz="1600" dirty="0">
              <a:latin typeface="Calibri" panose="020F0502020204030204" pitchFamily="34" charset="0"/>
              <a:ea typeface="Times New Roman" panose="02020603050405020304" pitchFamily="18" charset="0"/>
            </a:endParaRPr>
          </a:p>
          <a:p>
            <a:pPr algn="just">
              <a:lnSpc>
                <a:spcPct val="170000"/>
              </a:lnSpc>
            </a:pPr>
            <a:r>
              <a:rPr lang="en-US" sz="1600" b="0" i="0" dirty="0">
                <a:effectLst/>
                <a:latin typeface="source sans pro" panose="020B0503030403020204" pitchFamily="34" charset="0"/>
              </a:rPr>
              <a:t>In the existing scenario, if someone has to buy a car or even interested in buying any car, then the person has to go to the showroom. Not only once, but every time, whenever he/she is looking for some fact, the only option left is to go to the showroom. This is very time consuming and very hectic as well. Sometimes, the buyer even lost interest because of this practice.</a:t>
            </a:r>
            <a:endParaRPr lang="en-IN" sz="1600" dirty="0">
              <a:latin typeface="Calibri" panose="020F0502020204030204" pitchFamily="34" charset="0"/>
              <a:ea typeface="Times New Roman" panose="02020603050405020304" pitchFamily="18" charset="0"/>
            </a:endParaRPr>
          </a:p>
          <a:p>
            <a:pPr marL="0" indent="0">
              <a:lnSpc>
                <a:spcPct val="170000"/>
              </a:lnSpc>
              <a:buNone/>
            </a:pPr>
            <a:r>
              <a:rPr lang="en-US" sz="1600" b="1" dirty="0">
                <a:latin typeface="Calibri" panose="020F0502020204030204" pitchFamily="34" charset="0"/>
                <a:ea typeface="Times New Roman" panose="02020603050405020304" pitchFamily="18" charset="0"/>
              </a:rPr>
              <a:t>DRAWBACKS:</a:t>
            </a:r>
            <a:endParaRPr lang="en-IN" sz="1600" b="1" dirty="0">
              <a:latin typeface="Calibri" panose="020F0502020204030204" pitchFamily="34" charset="0"/>
              <a:ea typeface="Times New Roman" panose="02020603050405020304" pitchFamily="18" charset="0"/>
            </a:endParaRPr>
          </a:p>
          <a:p>
            <a:pPr lvl="0">
              <a:lnSpc>
                <a:spcPct val="150000"/>
              </a:lnSpc>
            </a:pPr>
            <a:r>
              <a:rPr lang="en-IN" sz="1600" dirty="0">
                <a:latin typeface="Calibri" panose="020F0502020204030204" pitchFamily="34" charset="0"/>
                <a:ea typeface="Times New Roman" panose="02020603050405020304" pitchFamily="18" charset="0"/>
              </a:rPr>
              <a:t>Its waste of time to visit the show room and collect the information about the car.</a:t>
            </a:r>
          </a:p>
          <a:p>
            <a:pPr lvl="0">
              <a:lnSpc>
                <a:spcPct val="150000"/>
              </a:lnSpc>
            </a:pPr>
            <a:r>
              <a:rPr lang="en-IN" sz="1600" dirty="0">
                <a:latin typeface="Calibri" panose="020F0502020204030204" pitchFamily="34" charset="0"/>
                <a:ea typeface="Times New Roman" panose="02020603050405020304" pitchFamily="18" charset="0"/>
              </a:rPr>
              <a:t>No way to find new model car.</a:t>
            </a:r>
          </a:p>
          <a:p>
            <a:pPr lvl="0">
              <a:lnSpc>
                <a:spcPct val="150000"/>
              </a:lnSpc>
            </a:pPr>
            <a:r>
              <a:rPr lang="en-IN" sz="1600" dirty="0">
                <a:latin typeface="Calibri" panose="020F0502020204030204" pitchFamily="34" charset="0"/>
                <a:ea typeface="Times New Roman" panose="02020603050405020304" pitchFamily="18" charset="0"/>
              </a:rPr>
              <a:t>Hard to manage the customer details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p>
        </p:txBody>
      </p:sp>
      <p:sp>
        <p:nvSpPr>
          <p:cNvPr id="3" name="Content Placeholder 2"/>
          <p:cNvSpPr>
            <a:spLocks noGrp="1"/>
          </p:cNvSpPr>
          <p:nvPr>
            <p:ph idx="1"/>
          </p:nvPr>
        </p:nvSpPr>
        <p:spPr>
          <a:xfrm>
            <a:off x="1103312" y="1634836"/>
            <a:ext cx="8946541" cy="4613563"/>
          </a:xfrm>
        </p:spPr>
        <p:txBody>
          <a:bodyPr>
            <a:normAutofit/>
          </a:bodyPr>
          <a:lstStyle/>
          <a:p>
            <a:pPr>
              <a:lnSpc>
                <a:spcPct val="150000"/>
              </a:lnSpc>
            </a:pPr>
            <a:endParaRPr lang="en-US" sz="1700" dirty="0">
              <a:latin typeface="Calibri" panose="020F0502020204030204" pitchFamily="34" charset="0"/>
              <a:ea typeface="Times New Roman" panose="02020603050405020304" pitchFamily="18" charset="0"/>
            </a:endParaRPr>
          </a:p>
          <a:p>
            <a:pPr>
              <a:lnSpc>
                <a:spcPct val="150000"/>
              </a:lnSpc>
            </a:pPr>
            <a:r>
              <a:rPr lang="en-US" sz="1600" b="0" i="0" dirty="0">
                <a:effectLst/>
                <a:latin typeface="source sans pro" panose="020B0503030403020204" pitchFamily="34" charset="0"/>
              </a:rPr>
              <a:t>The proposed Car showroom management system is very effective. If someone is interested in buying any car, then he/she can check all the information related to the car in the given portal. He/she can even book the test drive within the system. The proposed system also helps the buyer to check which cars and companies are good for them, by showing them the past reviews about the car/companies. The proposed system is so helpful and effective.</a:t>
            </a:r>
            <a:endParaRPr lang="en-US" sz="1700" dirty="0">
              <a:latin typeface="Calibri" panose="020F0502020204030204" pitchFamily="34" charset="0"/>
              <a:ea typeface="Times New Roman" panose="02020603050405020304" pitchFamily="18" charset="0"/>
            </a:endParaRPr>
          </a:p>
          <a:p>
            <a:pPr>
              <a:lnSpc>
                <a:spcPct val="150000"/>
              </a:lnSpc>
              <a:buNone/>
            </a:pPr>
            <a:r>
              <a:rPr lang="en-US" sz="1700" b="1" dirty="0">
                <a:latin typeface="Calibri" panose="020F0502020204030204" pitchFamily="34" charset="0"/>
                <a:ea typeface="Times New Roman" panose="02020603050405020304" pitchFamily="18" charset="0"/>
              </a:rPr>
              <a:t>FEATURES:</a:t>
            </a:r>
            <a:endParaRPr lang="en-IN" sz="1700" dirty="0">
              <a:latin typeface="Calibri" panose="020F0502020204030204" pitchFamily="34" charset="0"/>
              <a:ea typeface="Times New Roman" panose="02020603050405020304" pitchFamily="18" charset="0"/>
            </a:endParaRPr>
          </a:p>
          <a:p>
            <a:pPr>
              <a:lnSpc>
                <a:spcPct val="150000"/>
              </a:lnSpc>
              <a:buFont typeface="Wingdings" panose="05000000000000000000" pitchFamily="2" charset="2"/>
              <a:buChar char="Ø"/>
            </a:pPr>
            <a:r>
              <a:rPr lang="en-US" sz="1600" dirty="0"/>
              <a:t>Easy to manage the customer details</a:t>
            </a:r>
          </a:p>
          <a:p>
            <a:pPr>
              <a:lnSpc>
                <a:spcPct val="150000"/>
              </a:lnSpc>
              <a:buFont typeface="Wingdings" panose="05000000000000000000" pitchFamily="2" charset="2"/>
              <a:buChar char="Ø"/>
            </a:pPr>
            <a:r>
              <a:rPr lang="en-US" sz="1600" dirty="0"/>
              <a:t>Save time &amp; cost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v"/>
            </a:pPr>
            <a:r>
              <a:rPr lang="en-IN" sz="1700" dirty="0">
                <a:latin typeface="Calibri" panose="020F0502020204030204" pitchFamily="34" charset="0"/>
                <a:ea typeface="Times New Roman" panose="02020603050405020304" pitchFamily="18" charset="0"/>
              </a:rPr>
              <a:t>Admin/User Login</a:t>
            </a:r>
          </a:p>
          <a:p>
            <a:pPr lvl="0">
              <a:buFont typeface="Wingdings" panose="05000000000000000000" pitchFamily="2" charset="2"/>
              <a:buChar char="v"/>
            </a:pPr>
            <a:r>
              <a:rPr lang="en-IN" sz="1700" dirty="0">
                <a:latin typeface="Calibri" panose="020F0502020204030204" pitchFamily="34" charset="0"/>
                <a:ea typeface="Times New Roman" panose="02020603050405020304" pitchFamily="18" charset="0"/>
              </a:rPr>
              <a:t>Add Car Details</a:t>
            </a:r>
          </a:p>
          <a:p>
            <a:pPr lvl="0">
              <a:buFont typeface="Wingdings" panose="05000000000000000000" pitchFamily="2" charset="2"/>
              <a:buChar char="v"/>
            </a:pPr>
            <a:r>
              <a:rPr lang="en-IN" sz="1700" dirty="0">
                <a:latin typeface="Calibri" panose="020F0502020204030204" pitchFamily="34" charset="0"/>
                <a:ea typeface="Times New Roman" panose="02020603050405020304" pitchFamily="18" charset="0"/>
              </a:rPr>
              <a:t>Car Booking</a:t>
            </a:r>
          </a:p>
          <a:p>
            <a:pPr lvl="0">
              <a:buFont typeface="Wingdings" panose="05000000000000000000" pitchFamily="2" charset="2"/>
              <a:buChar char="v"/>
            </a:pPr>
            <a:r>
              <a:rPr lang="en-IN" sz="1700" dirty="0">
                <a:latin typeface="Calibri" panose="020F0502020204030204" pitchFamily="34" charset="0"/>
                <a:ea typeface="Times New Roman" panose="02020603050405020304" pitchFamily="18" charset="0"/>
              </a:rPr>
              <a:t>Booking Details</a:t>
            </a:r>
          </a:p>
          <a:p>
            <a:pPr lvl="0">
              <a:buFont typeface="Wingdings" panose="05000000000000000000" pitchFamily="2" charset="2"/>
              <a:buChar char="v"/>
            </a:pPr>
            <a:r>
              <a:rPr lang="en-US" sz="1700" dirty="0">
                <a:latin typeface="Calibri" panose="020F0502020204030204" pitchFamily="34" charset="0"/>
                <a:ea typeface="Times New Roman" panose="02020603050405020304" pitchFamily="18" charset="0"/>
              </a:rPr>
              <a:t>Contact Customers</a:t>
            </a:r>
            <a:endParaRPr lang="en-IN" sz="1700" dirty="0">
              <a:latin typeface="Calibri" panose="020F0502020204030204" pitchFamily="34" charset="0"/>
              <a:ea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p>
        </p:txBody>
      </p:sp>
      <p:sp>
        <p:nvSpPr>
          <p:cNvPr id="3" name="Content Placeholder 2"/>
          <p:cNvSpPr>
            <a:spLocks noGrp="1"/>
          </p:cNvSpPr>
          <p:nvPr>
            <p:ph idx="1"/>
          </p:nvPr>
        </p:nvSpPr>
        <p:spPr>
          <a:xfrm>
            <a:off x="1154954" y="1853249"/>
            <a:ext cx="8825659" cy="4464424"/>
          </a:xfrm>
        </p:spPr>
        <p:txBody>
          <a:bodyPr>
            <a:normAutofit/>
          </a:bodyPr>
          <a:lstStyle/>
          <a:p>
            <a:pPr marL="0" indent="0">
              <a:lnSpc>
                <a:spcPct val="150000"/>
              </a:lnSpc>
              <a:spcAft>
                <a:spcPts val="800"/>
              </a:spcAft>
              <a:buNone/>
            </a:pPr>
            <a:r>
              <a:rPr lang="en-US" sz="1800" b="1" dirty="0">
                <a:effectLst/>
                <a:latin typeface="Calibri" panose="020F0502020204030204" pitchFamily="34" charset="0"/>
                <a:ea typeface="Calibri" panose="020F0502020204030204" pitchFamily="34" charset="0"/>
                <a:cs typeface="Calibri" panose="020F0502020204030204" pitchFamily="34" charset="0"/>
              </a:rPr>
              <a:t>Admin/User Login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Admin or user either can using this application, user need to register before login. Which login credential they gave to create their account should use same credential to access this application. Otherwise, we won’t allow to enter into the login.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US" sz="1800" b="1" dirty="0">
                <a:effectLst/>
                <a:latin typeface="Calibri" panose="020F0502020204030204" pitchFamily="34" charset="0"/>
                <a:ea typeface="Calibri" panose="020F0502020204030204" pitchFamily="34" charset="0"/>
                <a:cs typeface="Calibri" panose="020F0502020204030204" pitchFamily="34" charset="0"/>
              </a:rPr>
              <a:t>Add Cars Details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After admin login the admin register the new model cars details and photos as well. Once the photos have been uploaded these will be stored into the server. Which photos can be mapped into the view car models screen for the user.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154954" y="1870365"/>
            <a:ext cx="8825659" cy="4344906"/>
          </a:xfrm>
        </p:spPr>
        <p:txBody>
          <a:bodyPr>
            <a:normAutofit fontScale="92500"/>
          </a:bodyPr>
          <a:lstStyle/>
          <a:p>
            <a:pPr marL="0" indent="0">
              <a:lnSpc>
                <a:spcPct val="150000"/>
              </a:lnSpc>
              <a:spcAft>
                <a:spcPts val="800"/>
              </a:spcAft>
              <a:buNone/>
            </a:pPr>
            <a:r>
              <a:rPr lang="en-IN" sz="1800" b="1" dirty="0">
                <a:effectLst/>
                <a:latin typeface="Calibri" panose="020F0502020204030204" pitchFamily="34" charset="0"/>
                <a:ea typeface="Calibri" panose="020F0502020204030204" pitchFamily="34" charset="0"/>
                <a:cs typeface="Calibri" panose="020F0502020204030204" pitchFamily="34" charset="0"/>
              </a:rPr>
              <a:t>Car Booking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The user can able to view the new model’s car’s in his home pages. If they are like to buy this car, they can able to register if the stocks are available.  This will be notified to the car show room workers or managers.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US" sz="1800" b="1" dirty="0">
                <a:effectLst/>
                <a:latin typeface="Calibri" panose="020F0502020204030204" pitchFamily="34" charset="0"/>
                <a:ea typeface="Calibri" panose="020F0502020204030204" pitchFamily="34" charset="0"/>
                <a:cs typeface="Calibri" panose="020F0502020204030204" pitchFamily="34" charset="0"/>
              </a:rPr>
              <a:t>View Booking details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Once the car details have been registered which details are viewing into the booking details screen. They can able to view the all the customer details and their favorite car details.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This will be giving cumulative report for the show room booking details</a:t>
            </a:r>
          </a:p>
          <a:p>
            <a:pPr>
              <a:lnSpc>
                <a:spcPct val="150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9</TotalTime>
  <Words>592</Words>
  <Application>Microsoft Office PowerPoint</Application>
  <PresentationFormat>Custom</PresentationFormat>
  <Paragraphs>181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Ion</vt:lpstr>
      <vt:lpstr>CAR SHOW ROOM</vt:lpstr>
      <vt:lpstr>ABSTRACT</vt:lpstr>
      <vt:lpstr> HARDWARE SPECFICATION</vt:lpstr>
      <vt:lpstr> SOFTWARE SPECIFICATION </vt:lpstr>
      <vt:lpstr>EXISTING SYSTEM</vt:lpstr>
      <vt:lpstr>PROPOSED SYSTEM</vt:lpstr>
      <vt:lpstr>Modules</vt:lpstr>
      <vt:lpstr>Modules</vt:lpstr>
      <vt:lpstr>PowerPoint Presentation</vt:lpstr>
      <vt:lpstr>Data Flow Diagram</vt:lpstr>
      <vt:lpstr>Level 1:</vt:lpstr>
      <vt:lpstr>   </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 Krish</cp:lastModifiedBy>
  <cp:revision>33</cp:revision>
  <dcterms:created xsi:type="dcterms:W3CDTF">2021-01-26T14:06:00Z</dcterms:created>
  <dcterms:modified xsi:type="dcterms:W3CDTF">2023-03-26T17:15:51Z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8A285796BADF4A2E859DC81BB8994B7F</vt:lpwstr>
  </property>
  <property fmtid="{D5CDD505-2E9C-101B-9397-08002B2CF9AE}" pid="3" name="KSOProductBuildVer">
    <vt:lpwstr>1033-11.2.0.11417</vt:lpwstr>
  </property>
</Properties>
</file>