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71"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p:scale>
          <a:sx n="79" d="100"/>
          <a:sy n="79" d="100"/>
        </p:scale>
        <p:origin x="-37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3/26/2023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pPr/>
              <a:t>3/26/2023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119" y="1628421"/>
            <a:ext cx="9627325" cy="1515533"/>
          </a:xfrm>
        </p:spPr>
        <p:txBody>
          <a:bodyPr/>
          <a:lstStyle/>
          <a:p>
            <a:r>
              <a:rPr lang="en-US" dirty="0"/>
              <a:t>ONLINE  FOODCOURT                                MANAGEMENT  SYSTEM</a:t>
            </a:r>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7" name="Picture 6" descr="C:\Users\Madhan\Downloads\PPT\Image.png"/>
          <p:cNvPicPr/>
          <p:nvPr/>
        </p:nvPicPr>
        <p:blipFill>
          <a:blip r:embed="rId2"/>
          <a:srcRect/>
          <a:stretch>
            <a:fillRect/>
          </a:stretch>
        </p:blipFill>
        <p:spPr bwMode="auto">
          <a:xfrm>
            <a:off x="2989026" y="3901399"/>
            <a:ext cx="4916724" cy="152785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725" y="2562225"/>
            <a:ext cx="5543550" cy="390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WAITER</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828800" y="2905432"/>
          <a:ext cx="6673056" cy="2007815"/>
        </p:xfrm>
        <a:graphic>
          <a:graphicData uri="http://schemas.openxmlformats.org/drawingml/2006/table">
            <a:tbl>
              <a:tblPr firstRow="1" firstCol="1" bandRow="1">
                <a:tableStyleId>{5C22544A-7EE6-4342-B048-85BDC9FD1C3A}</a:tableStyleId>
              </a:tblPr>
              <a:tblGrid>
                <a:gridCol w="1667903">
                  <a:extLst>
                    <a:ext uri="{9D8B030D-6E8A-4147-A177-3AD203B41FA5}">
                      <a16:colId xmlns:a16="http://schemas.microsoft.com/office/drawing/2014/main" xmlns="" val="20000"/>
                    </a:ext>
                  </a:extLst>
                </a:gridCol>
                <a:gridCol w="1667903">
                  <a:extLst>
                    <a:ext uri="{9D8B030D-6E8A-4147-A177-3AD203B41FA5}">
                      <a16:colId xmlns:a16="http://schemas.microsoft.com/office/drawing/2014/main" xmlns="" val="20001"/>
                    </a:ext>
                  </a:extLst>
                </a:gridCol>
                <a:gridCol w="1668625">
                  <a:extLst>
                    <a:ext uri="{9D8B030D-6E8A-4147-A177-3AD203B41FA5}">
                      <a16:colId xmlns:a16="http://schemas.microsoft.com/office/drawing/2014/main" xmlns="" val="20002"/>
                    </a:ext>
                  </a:extLst>
                </a:gridCol>
                <a:gridCol w="1668625">
                  <a:extLst>
                    <a:ext uri="{9D8B030D-6E8A-4147-A177-3AD203B41FA5}">
                      <a16:colId xmlns:a16="http://schemas.microsoft.com/office/drawing/2014/main" xmlns="" val="20003"/>
                    </a:ext>
                  </a:extLst>
                </a:gridCol>
              </a:tblGrid>
              <a:tr h="401479">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01584">
                <a:tc>
                  <a:txBody>
                    <a:bodyPr/>
                    <a:lstStyle/>
                    <a:p>
                      <a:pPr marL="0" marR="0">
                        <a:lnSpc>
                          <a:spcPct val="150000"/>
                        </a:lnSpc>
                        <a:spcBef>
                          <a:spcPts val="0"/>
                        </a:spcBef>
                        <a:spcAft>
                          <a:spcPts val="0"/>
                        </a:spcAft>
                      </a:pPr>
                      <a:r>
                        <a:rPr lang="en-US" sz="1200" dirty="0">
                          <a:effectLst/>
                        </a:rPr>
                        <a:t>Waiter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01584">
                <a:tc>
                  <a:txBody>
                    <a:bodyPr/>
                    <a:lstStyle/>
                    <a:p>
                      <a:pPr marL="0" marR="0">
                        <a:lnSpc>
                          <a:spcPct val="150000"/>
                        </a:lnSpc>
                        <a:spcBef>
                          <a:spcPts val="0"/>
                        </a:spcBef>
                        <a:spcAft>
                          <a:spcPts val="0"/>
                        </a:spcAft>
                      </a:pPr>
                      <a:r>
                        <a:rPr lang="en-US" sz="1200" dirty="0">
                          <a:effectLst/>
                        </a:rPr>
                        <a:t>Waiter name</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401584">
                <a:tc>
                  <a:txBody>
                    <a:bodyPr/>
                    <a:lstStyle/>
                    <a:p>
                      <a:pPr marL="0" marR="0">
                        <a:lnSpc>
                          <a:spcPct val="150000"/>
                        </a:lnSpc>
                        <a:spcBef>
                          <a:spcPts val="0"/>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01584">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MENU’S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917290" y="3052916"/>
          <a:ext cx="6584566" cy="1860333"/>
        </p:xfrm>
        <a:graphic>
          <a:graphicData uri="http://schemas.openxmlformats.org/drawingml/2006/table">
            <a:tbl>
              <a:tblPr firstRow="1" firstCol="1" bandRow="1">
                <a:tableStyleId>{5C22544A-7EE6-4342-B048-85BDC9FD1C3A}</a:tableStyleId>
              </a:tblPr>
              <a:tblGrid>
                <a:gridCol w="1645786">
                  <a:extLst>
                    <a:ext uri="{9D8B030D-6E8A-4147-A177-3AD203B41FA5}">
                      <a16:colId xmlns:a16="http://schemas.microsoft.com/office/drawing/2014/main" xmlns="" val="20000"/>
                    </a:ext>
                  </a:extLst>
                </a:gridCol>
                <a:gridCol w="1645786">
                  <a:extLst>
                    <a:ext uri="{9D8B030D-6E8A-4147-A177-3AD203B41FA5}">
                      <a16:colId xmlns:a16="http://schemas.microsoft.com/office/drawing/2014/main" xmlns="" val="20001"/>
                    </a:ext>
                  </a:extLst>
                </a:gridCol>
                <a:gridCol w="1646497">
                  <a:extLst>
                    <a:ext uri="{9D8B030D-6E8A-4147-A177-3AD203B41FA5}">
                      <a16:colId xmlns:a16="http://schemas.microsoft.com/office/drawing/2014/main" xmlns="" val="20002"/>
                    </a:ext>
                  </a:extLst>
                </a:gridCol>
                <a:gridCol w="1646497">
                  <a:extLst>
                    <a:ext uri="{9D8B030D-6E8A-4147-A177-3AD203B41FA5}">
                      <a16:colId xmlns:a16="http://schemas.microsoft.com/office/drawing/2014/main" xmlns="" val="20003"/>
                    </a:ext>
                  </a:extLst>
                </a:gridCol>
              </a:tblGrid>
              <a:tr h="371989">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72086">
                <a:tc>
                  <a:txBody>
                    <a:bodyPr/>
                    <a:lstStyle/>
                    <a:p>
                      <a:pPr marL="0" marR="0">
                        <a:lnSpc>
                          <a:spcPct val="150000"/>
                        </a:lnSpc>
                        <a:spcBef>
                          <a:spcPts val="0"/>
                        </a:spcBef>
                        <a:spcAft>
                          <a:spcPts val="0"/>
                        </a:spcAft>
                      </a:pPr>
                      <a:r>
                        <a:rPr lang="en-US" sz="1200" dirty="0">
                          <a:effectLst/>
                        </a:rPr>
                        <a:t>Menu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72086">
                <a:tc>
                  <a:txBody>
                    <a:bodyPr/>
                    <a:lstStyle/>
                    <a:p>
                      <a:pPr marL="0" marR="0">
                        <a:lnSpc>
                          <a:spcPct val="150000"/>
                        </a:lnSpc>
                        <a:spcBef>
                          <a:spcPts val="0"/>
                        </a:spcBef>
                        <a:spcAft>
                          <a:spcPts val="0"/>
                        </a:spcAft>
                      </a:pPr>
                      <a:r>
                        <a:rPr lang="en-US" sz="1200">
                          <a:effectLst/>
                        </a:rPr>
                        <a:t>Food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72086">
                <a:tc>
                  <a:txBody>
                    <a:bodyPr/>
                    <a:lstStyle/>
                    <a:p>
                      <a:pPr marL="0" marR="0">
                        <a:lnSpc>
                          <a:spcPct val="150000"/>
                        </a:lnSpc>
                        <a:spcBef>
                          <a:spcPts val="0"/>
                        </a:spcBef>
                        <a:spcAft>
                          <a:spcPts val="0"/>
                        </a:spcAft>
                      </a:pPr>
                      <a:r>
                        <a:rPr lang="en-US" sz="12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72086">
                <a:tc>
                  <a:txBody>
                    <a:bodyPr/>
                    <a:lstStyle/>
                    <a:p>
                      <a:pPr marL="0" marR="0">
                        <a:lnSpc>
                          <a:spcPct val="150000"/>
                        </a:lnSpc>
                        <a:spcBef>
                          <a:spcPts val="0"/>
                        </a:spcBef>
                        <a:spcAft>
                          <a:spcPts val="0"/>
                        </a:spcAft>
                      </a:pPr>
                      <a:r>
                        <a:rPr lang="en-US" sz="1200">
                          <a:effectLst/>
                        </a:rPr>
                        <a:t>Food image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ORDER</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094271" y="2964427"/>
          <a:ext cx="6407584" cy="2069154"/>
        </p:xfrm>
        <a:graphic>
          <a:graphicData uri="http://schemas.openxmlformats.org/drawingml/2006/table">
            <a:tbl>
              <a:tblPr firstRow="1" firstCol="1" bandRow="1">
                <a:tableStyleId>{5C22544A-7EE6-4342-B048-85BDC9FD1C3A}</a:tableStyleId>
              </a:tblPr>
              <a:tblGrid>
                <a:gridCol w="1601550">
                  <a:extLst>
                    <a:ext uri="{9D8B030D-6E8A-4147-A177-3AD203B41FA5}">
                      <a16:colId xmlns:a16="http://schemas.microsoft.com/office/drawing/2014/main" xmlns="" val="20000"/>
                    </a:ext>
                  </a:extLst>
                </a:gridCol>
                <a:gridCol w="1601550">
                  <a:extLst>
                    <a:ext uri="{9D8B030D-6E8A-4147-A177-3AD203B41FA5}">
                      <a16:colId xmlns:a16="http://schemas.microsoft.com/office/drawing/2014/main" xmlns="" val="20001"/>
                    </a:ext>
                  </a:extLst>
                </a:gridCol>
                <a:gridCol w="1602242">
                  <a:extLst>
                    <a:ext uri="{9D8B030D-6E8A-4147-A177-3AD203B41FA5}">
                      <a16:colId xmlns:a16="http://schemas.microsoft.com/office/drawing/2014/main" xmlns="" val="20002"/>
                    </a:ext>
                  </a:extLst>
                </a:gridCol>
                <a:gridCol w="1602242">
                  <a:extLst>
                    <a:ext uri="{9D8B030D-6E8A-4147-A177-3AD203B41FA5}">
                      <a16:colId xmlns:a16="http://schemas.microsoft.com/office/drawing/2014/main" xmlns="" val="20003"/>
                    </a:ext>
                  </a:extLst>
                </a:gridCol>
              </a:tblGrid>
              <a:tr h="344784">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44874">
                <a:tc>
                  <a:txBody>
                    <a:bodyPr/>
                    <a:lstStyle/>
                    <a:p>
                      <a:pPr marL="0" marR="0">
                        <a:lnSpc>
                          <a:spcPct val="150000"/>
                        </a:lnSpc>
                        <a:spcBef>
                          <a:spcPts val="0"/>
                        </a:spcBef>
                        <a:spcAft>
                          <a:spcPts val="0"/>
                        </a:spcAft>
                      </a:pPr>
                      <a:r>
                        <a:rPr lang="en-US" sz="1200" dirty="0">
                          <a:effectLst/>
                        </a:rPr>
                        <a:t>Order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44874">
                <a:tc>
                  <a:txBody>
                    <a:bodyPr/>
                    <a:lstStyle/>
                    <a:p>
                      <a:pPr marL="0" marR="0">
                        <a:lnSpc>
                          <a:spcPct val="150000"/>
                        </a:lnSpc>
                        <a:spcBef>
                          <a:spcPts val="0"/>
                        </a:spcBef>
                        <a:spcAft>
                          <a:spcPts val="0"/>
                        </a:spcAft>
                      </a:pPr>
                      <a:r>
                        <a:rPr lang="en-US" sz="1200">
                          <a:effectLst/>
                        </a:rPr>
                        <a:t>Table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44874">
                <a:tc>
                  <a:txBody>
                    <a:bodyPr/>
                    <a:lstStyle/>
                    <a:p>
                      <a:pPr marL="0" marR="0">
                        <a:lnSpc>
                          <a:spcPct val="150000"/>
                        </a:lnSpc>
                        <a:spcBef>
                          <a:spcPts val="0"/>
                        </a:spcBef>
                        <a:spcAft>
                          <a:spcPts val="0"/>
                        </a:spcAft>
                      </a:pPr>
                      <a:r>
                        <a:rPr lang="en-US" sz="1200">
                          <a:effectLst/>
                        </a:rPr>
                        <a:t>Menu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44874">
                <a:tc>
                  <a:txBody>
                    <a:bodyPr/>
                    <a:lstStyle/>
                    <a:p>
                      <a:pPr marL="0" marR="0">
                        <a:lnSpc>
                          <a:spcPct val="150000"/>
                        </a:lnSpc>
                        <a:spcBef>
                          <a:spcPts val="0"/>
                        </a:spcBef>
                        <a:spcAft>
                          <a:spcPts val="0"/>
                        </a:spcAft>
                      </a:pPr>
                      <a:r>
                        <a:rPr lang="en-US" sz="1200">
                          <a:effectLst/>
                        </a:rPr>
                        <a:t>Quantity</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5</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44874">
                <a:tc>
                  <a:txBody>
                    <a:bodyPr/>
                    <a:lstStyle/>
                    <a:p>
                      <a:pPr marL="0" marR="0">
                        <a:lnSpc>
                          <a:spcPct val="150000"/>
                        </a:lnSpc>
                        <a:spcBef>
                          <a:spcPts val="0"/>
                        </a:spcBef>
                        <a:spcAft>
                          <a:spcPts val="0"/>
                        </a:spcAft>
                      </a:pPr>
                      <a:r>
                        <a:rPr lang="en-US" sz="1200">
                          <a:effectLst/>
                        </a:rPr>
                        <a:t>Order status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BILLING</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740310" y="2890684"/>
          <a:ext cx="6761546" cy="2022564"/>
        </p:xfrm>
        <a:graphic>
          <a:graphicData uri="http://schemas.openxmlformats.org/drawingml/2006/table">
            <a:tbl>
              <a:tblPr firstRow="1" firstCol="1" bandRow="1">
                <a:tableStyleId>{5C22544A-7EE6-4342-B048-85BDC9FD1C3A}</a:tableStyleId>
              </a:tblPr>
              <a:tblGrid>
                <a:gridCol w="1690021">
                  <a:extLst>
                    <a:ext uri="{9D8B030D-6E8A-4147-A177-3AD203B41FA5}">
                      <a16:colId xmlns:a16="http://schemas.microsoft.com/office/drawing/2014/main" xmlns="" val="20000"/>
                    </a:ext>
                  </a:extLst>
                </a:gridCol>
                <a:gridCol w="1690021">
                  <a:extLst>
                    <a:ext uri="{9D8B030D-6E8A-4147-A177-3AD203B41FA5}">
                      <a16:colId xmlns:a16="http://schemas.microsoft.com/office/drawing/2014/main" xmlns="" val="20001"/>
                    </a:ext>
                  </a:extLst>
                </a:gridCol>
                <a:gridCol w="1690752">
                  <a:extLst>
                    <a:ext uri="{9D8B030D-6E8A-4147-A177-3AD203B41FA5}">
                      <a16:colId xmlns:a16="http://schemas.microsoft.com/office/drawing/2014/main" xmlns="" val="20002"/>
                    </a:ext>
                  </a:extLst>
                </a:gridCol>
                <a:gridCol w="1690752">
                  <a:extLst>
                    <a:ext uri="{9D8B030D-6E8A-4147-A177-3AD203B41FA5}">
                      <a16:colId xmlns:a16="http://schemas.microsoft.com/office/drawing/2014/main" xmlns="" val="20003"/>
                    </a:ext>
                  </a:extLst>
                </a:gridCol>
              </a:tblGrid>
              <a:tr h="404428">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04534">
                <a:tc>
                  <a:txBody>
                    <a:bodyPr/>
                    <a:lstStyle/>
                    <a:p>
                      <a:pPr marL="0" marR="0">
                        <a:lnSpc>
                          <a:spcPct val="150000"/>
                        </a:lnSpc>
                        <a:spcBef>
                          <a:spcPts val="0"/>
                        </a:spcBef>
                        <a:spcAft>
                          <a:spcPts val="0"/>
                        </a:spcAft>
                      </a:pPr>
                      <a:r>
                        <a:rPr lang="en-US" sz="1200" dirty="0">
                          <a:effectLst/>
                        </a:rPr>
                        <a:t>Bill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04534">
                <a:tc>
                  <a:txBody>
                    <a:bodyPr/>
                    <a:lstStyle/>
                    <a:p>
                      <a:pPr marL="0" marR="0">
                        <a:lnSpc>
                          <a:spcPct val="150000"/>
                        </a:lnSpc>
                        <a:spcBef>
                          <a:spcPts val="0"/>
                        </a:spcBef>
                        <a:spcAft>
                          <a:spcPts val="0"/>
                        </a:spcAft>
                      </a:pPr>
                      <a:r>
                        <a:rPr lang="en-US" sz="1200">
                          <a:effectLst/>
                        </a:rPr>
                        <a:t>Order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404534">
                <a:tc>
                  <a:txBody>
                    <a:bodyPr/>
                    <a:lstStyle/>
                    <a:p>
                      <a:pPr marL="0" marR="0">
                        <a:lnSpc>
                          <a:spcPct val="150000"/>
                        </a:lnSpc>
                        <a:spcBef>
                          <a:spcPts val="0"/>
                        </a:spcBef>
                        <a:spcAft>
                          <a:spcPts val="0"/>
                        </a:spcAft>
                      </a:pPr>
                      <a:r>
                        <a:rPr lang="en-US" sz="1200">
                          <a:effectLst/>
                        </a:rPr>
                        <a:t>Customer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04534">
                <a:tc>
                  <a:txBody>
                    <a:bodyPr/>
                    <a:lstStyle/>
                    <a:p>
                      <a:pPr marL="0" marR="0">
                        <a:lnSpc>
                          <a:spcPct val="150000"/>
                        </a:lnSpc>
                        <a:spcBef>
                          <a:spcPts val="0"/>
                        </a:spcBef>
                        <a:spcAft>
                          <a:spcPts val="0"/>
                        </a:spcAft>
                      </a:pPr>
                      <a:r>
                        <a:rPr lang="en-US" sz="1200">
                          <a:effectLst/>
                        </a:rPr>
                        <a:t>Total amount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50223" y="973668"/>
            <a:ext cx="10182295" cy="49106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387" y="725517"/>
            <a:ext cx="8509819" cy="57482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5152" y="973668"/>
            <a:ext cx="9405645" cy="45274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1500" dirty="0">
                <a:latin typeface="Calibri" panose="020F0502020204030204" pitchFamily="34" charset="0"/>
                <a:ea typeface="Times New Roman" panose="02020603050405020304" pitchFamily="18" charset="0"/>
                <a:cs typeface="Calibri" panose="020F0502020204030204" pitchFamily="34" charset="0"/>
              </a:rPr>
              <a:t>A Food ordering system is a used inside the hotel ,</a:t>
            </a:r>
            <a:r>
              <a:rPr lang="en-US" sz="1500" dirty="0" err="1">
                <a:latin typeface="Calibri" panose="020F0502020204030204" pitchFamily="34" charset="0"/>
                <a:ea typeface="Times New Roman" panose="02020603050405020304" pitchFamily="18" charset="0"/>
                <a:cs typeface="Calibri" panose="020F0502020204030204" pitchFamily="34" charset="0"/>
              </a:rPr>
              <a:t>restaurant,malls,theaters</a:t>
            </a:r>
            <a:r>
              <a:rPr lang="en-US" sz="1500" dirty="0">
                <a:latin typeface="Calibri" panose="020F0502020204030204" pitchFamily="34" charset="0"/>
                <a:ea typeface="Times New Roman" panose="02020603050405020304" pitchFamily="18" charset="0"/>
                <a:cs typeface="Calibri" panose="020F0502020204030204" pitchFamily="34" charset="0"/>
              </a:rPr>
              <a:t> and IT companies because this is not an online application EG </a:t>
            </a:r>
            <a:r>
              <a:rPr lang="en-US" sz="1500" dirty="0" err="1">
                <a:latin typeface="Calibri" panose="020F0502020204030204" pitchFamily="34" charset="0"/>
                <a:ea typeface="Times New Roman" panose="02020603050405020304" pitchFamily="18" charset="0"/>
                <a:cs typeface="Calibri" panose="020F0502020204030204" pitchFamily="34" charset="0"/>
              </a:rPr>
              <a:t>swiggy</a:t>
            </a:r>
            <a:r>
              <a:rPr lang="en-US" sz="1500" dirty="0">
                <a:latin typeface="Calibri" panose="020F0502020204030204" pitchFamily="34" charset="0"/>
                <a:ea typeface="Times New Roman" panose="02020603050405020304" pitchFamily="18" charset="0"/>
                <a:cs typeface="Calibri" panose="020F0502020204030204" pitchFamily="34" charset="0"/>
              </a:rPr>
              <a:t> and </a:t>
            </a:r>
            <a:r>
              <a:rPr lang="en-US" sz="1500" dirty="0" err="1">
                <a:latin typeface="Calibri" panose="020F0502020204030204" pitchFamily="34" charset="0"/>
                <a:ea typeface="Times New Roman" panose="02020603050405020304" pitchFamily="18" charset="0"/>
                <a:cs typeface="Calibri" panose="020F0502020204030204" pitchFamily="34" charset="0"/>
              </a:rPr>
              <a:t>zomoto</a:t>
            </a:r>
            <a:r>
              <a:rPr lang="en-US" sz="1500">
                <a:latin typeface="Calibri" panose="020F0502020204030204" pitchFamily="34" charset="0"/>
                <a:ea typeface="Times New Roman" panose="02020603050405020304" pitchFamily="18" charset="0"/>
                <a:cs typeface="Calibri" panose="020F0502020204030204" pitchFamily="34" charset="0"/>
              </a:rPr>
              <a:t>., </a:t>
            </a:r>
            <a:r>
              <a:rPr lang="en-US" sz="1500" dirty="0">
                <a:latin typeface="Calibri" panose="020F0502020204030204" pitchFamily="34" charset="0"/>
                <a:ea typeface="Times New Roman" panose="02020603050405020304" pitchFamily="18" charset="0"/>
                <a:cs typeface="Calibri" panose="020F0502020204030204" pitchFamily="34" charset="0"/>
              </a:rPr>
              <a:t>which application can use only inside the restaurant. Admin first should allocate the menu item list in the menu item list adding menu. Once the admin added the food items in the list will be displayed in the all the customer places. The customer can place the order in where he sitting in the place, no need to request food by the supplier. Once the order has been placing the kitchen server has receive some notification and he can prepare it. There are some modules are using this application which are may take differ from different scenario.</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r>
              <a:rPr lang="en-US" sz="1500" dirty="0">
                <a:latin typeface="Calibri" panose="020F0502020204030204" pitchFamily="34" charset="0"/>
                <a:ea typeface="Times New Roman" panose="02020603050405020304" pitchFamily="18" charset="0"/>
                <a:cs typeface="Calibri" panose="020F0502020204030204" pitchFamily="34" charset="0"/>
              </a:rPr>
              <a:t>This is very modern way to accessing the application, which is very user friendly and common application, here Front as JAVA and back end as SQL.</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a:xfrm>
            <a:off x="1164479" y="2565400"/>
            <a:ext cx="8825659" cy="3416300"/>
          </a:xfrm>
        </p:spPr>
        <p:txBody>
          <a:bodyPr>
            <a:normAutofit fontScale="92500" lnSpcReduction="10000"/>
          </a:bodyPr>
          <a:lstStyle/>
          <a:p>
            <a:endParaRPr lang="en-US" dirty="0">
              <a:latin typeface="Calibri" panose="020F0502020204030204" pitchFamily="34" charset="0"/>
              <a:ea typeface="Times New Roman" panose="02020603050405020304" pitchFamily="18" charset="0"/>
            </a:endParaRPr>
          </a:p>
          <a:p>
            <a:r>
              <a:rPr lang="en-US" dirty="0">
                <a:latin typeface="Calibri" panose="020F0502020204030204" pitchFamily="34" charset="0"/>
                <a:ea typeface="Times New Roman" panose="02020603050405020304" pitchFamily="18" charset="0"/>
              </a:rPr>
              <a:t>Before the food ordering system, a customer needs to first ask menu list from waiter then choose menu then again call waiter then order the food. Which could be takes more time to ordering a single food. Sometimes if the waiter has busy with some customer it make some irritate feeling to the canteen. So, its very hard to maintain the canteen system.</a:t>
            </a:r>
          </a:p>
          <a:p>
            <a:pPr>
              <a:buNone/>
            </a:pPr>
            <a:endParaRPr lang="en-IN" dirty="0"/>
          </a:p>
          <a:p>
            <a:pPr marL="0" indent="0">
              <a:buNone/>
            </a:pPr>
            <a:r>
              <a:rPr lang="en-US" b="1" kern="100" dirty="0">
                <a:latin typeface="Times New Roman" panose="02020603050405020304" pitchFamily="18" charset="0"/>
              </a:rPr>
              <a:t>Disadvantages</a:t>
            </a: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Customer don’t know about the food details</a:t>
            </a:r>
            <a:endParaRPr lang="en-IN" dirty="0">
              <a:latin typeface="Calibri" panose="020F0502020204030204" pitchFamily="34" charset="0"/>
              <a:ea typeface="Times New Roman" panose="02020603050405020304" pitchFamily="18" charset="0"/>
            </a:endParaRP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Waste of time to waiting for a waiter.</a:t>
            </a:r>
            <a:endParaRPr lang="en-IN" dirty="0">
              <a:latin typeface="Calibri" panose="020F0502020204030204" pitchFamily="34" charset="0"/>
              <a:ea typeface="Times New Roman" panose="02020603050405020304" pitchFamily="18" charset="0"/>
            </a:endParaRP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Easy to ordering a food</a:t>
            </a:r>
            <a:endParaRPr lang="en-IN" dirty="0">
              <a:latin typeface="Calibri" panose="020F0502020204030204" pitchFamily="34" charset="0"/>
              <a:ea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This system helps to ordering a food manually by the customer. Customer can choose their favorite food without asking the waiter. This might be reducing time of ordering a food. Every tables have one system, with this system helps to ordering a food, then the order will be visible to the cooking team they will saw and preparing and delivering a food. </a:t>
            </a:r>
            <a:endParaRPr lang="en-IN"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Attractive user interface</a:t>
            </a:r>
            <a:endParaRPr lang="en-IN" dirty="0">
              <a:latin typeface="Calibri" panose="020F0502020204030204" pitchFamily="34" charset="0"/>
              <a:ea typeface="Times New Roman" panose="02020603050405020304" pitchFamily="18" charset="0"/>
            </a:endParaRP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Every user can be easily to use this software. </a:t>
            </a:r>
            <a:endParaRPr lang="en-IN" dirty="0">
              <a:latin typeface="Calibri" panose="020F0502020204030204" pitchFamily="34" charset="0"/>
              <a:ea typeface="Times New Roman" panose="02020603050405020304" pitchFamily="18" charset="0"/>
            </a:endParaRP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Taking less time to ordering a food</a:t>
            </a:r>
            <a:endParaRPr lang="en-IN" dirty="0">
              <a:latin typeface="Calibri" panose="020F0502020204030204" pitchFamily="34" charset="0"/>
              <a:ea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lvl="0"/>
            <a:r>
              <a:rPr lang="en-US" sz="1700" dirty="0">
                <a:latin typeface="Calibri" panose="020F0502020204030204" pitchFamily="34" charset="0"/>
                <a:ea typeface="Times New Roman" panose="02020603050405020304" pitchFamily="18" charset="0"/>
                <a:cs typeface="Calibri" panose="020F0502020204030204" pitchFamily="34" charset="0"/>
              </a:rPr>
              <a:t>Menu items entry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history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Billing details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Menu Items Entry</a:t>
            </a: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Menu items was added by admin, these menu items will change daily base. Customer can easily find what are the dishes are available now, then they will order his favorite food.</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a:t>
            </a: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Once customer was given an order the order was send to the waiter, the waiter will be verifying and delivered that order.</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 history</a:t>
            </a: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Waiter can check the food order details, every table has unique screen to view the order history, once the order has done, they will provide. These screens will show only for waiters.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Billing Module</a:t>
            </a: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This module only shown to the waiter and customers, they can check the table wise billing details as well. These processes can be monitored by the manager and collect the bill to cashier.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78</TotalTime>
  <Words>423</Words>
  <Application>Microsoft Office PowerPoint</Application>
  <PresentationFormat>Custom</PresentationFormat>
  <Paragraphs>140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ONLINE  FOODCOURT                                MANAGEMENT  SYSTEM</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TABLE NAME: WAITER </vt:lpstr>
      <vt:lpstr>TABLE NAME: MENU’S </vt:lpstr>
      <vt:lpstr>TABLE NAME: ORDER </vt:lpstr>
      <vt:lpstr>TABLE NAME: BILLING </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33</cp:revision>
  <dcterms:created xsi:type="dcterms:W3CDTF">2021-01-26T14:06:00Z</dcterms:created>
  <dcterms:modified xsi:type="dcterms:W3CDTF">2023-03-26T18:03:43Z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7690E017020840A788D4538184619FF4</vt:lpwstr>
  </property>
  <property fmtid="{D5CDD505-2E9C-101B-9397-08002B2CF9AE}" pid="3" name="KSOProductBuildVer">
    <vt:lpwstr>1033-11.2.0.11417</vt:lpwstr>
  </property>
</Properties>
</file>