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87" r:id="rId10"/>
    <p:sldId id="264" r:id="rId11"/>
    <p:sldId id="265" r:id="rId12"/>
    <p:sldId id="274" r:id="rId13"/>
    <p:sldId id="266" r:id="rId14"/>
    <p:sldId id="267" r:id="rId15"/>
    <p:sldId id="269" r:id="rId16"/>
    <p:sldId id="270" r:id="rId17"/>
    <p:sldId id="271" r:id="rId18"/>
    <p:sldId id="272" r:id="rId19"/>
    <p:sldId id="273" r:id="rId20"/>
    <p:sldId id="285" r:id="rId21"/>
    <p:sldId id="288" r:id="rId22"/>
    <p:sldId id="275" r:id="rId23"/>
    <p:sldId id="276" r:id="rId24"/>
    <p:sldId id="277" r:id="rId25"/>
    <p:sldId id="278" r:id="rId26"/>
    <p:sldId id="279" r:id="rId27"/>
    <p:sldId id="280" r:id="rId28"/>
    <p:sldId id="281" r:id="rId29"/>
    <p:sldId id="282" r:id="rId30"/>
    <p:sldId id="283" r:id="rId31"/>
    <p:sldId id="284" r:id="rId32"/>
    <p:sldId id="26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79D843A9-3C7A-4134-A01A-FDBE24FA9F0E}" type="datetimeFigureOut">
              <a:rPr lang="en-US" smtClean="0"/>
              <a:t>3/9/2023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A3729982-FFDC-4771-BC60-CD1468B6D3C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t>3/9/2023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t>3/9/2023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843A9-3C7A-4134-A01A-FDBE24FA9F0E}" type="datetimeFigureOut">
              <a:rPr lang="en-US" smtClean="0"/>
              <a:t>3/9/2023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9D843A9-3C7A-4134-A01A-FDBE24FA9F0E}" type="datetimeFigureOut">
              <a:rPr lang="en-US" smtClean="0"/>
              <a:t>3/9/2023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29982-FFDC-4771-BC60-CD1468B6D3CE}"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9D843A9-3C7A-4134-A01A-FDBE24FA9F0E}" type="datetimeFigureOut">
              <a:rPr lang="en-US" smtClean="0"/>
              <a:t>3/9/2023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729982-FFDC-4771-BC60-CD1468B6D3CE}"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9D843A9-3C7A-4134-A01A-FDBE24FA9F0E}" type="datetimeFigureOut">
              <a:rPr lang="en-US" smtClean="0"/>
              <a:t>3/9/2023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729982-FFDC-4771-BC60-CD1468B6D3C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9D843A9-3C7A-4134-A01A-FDBE24FA9F0E}" type="datetimeFigureOut">
              <a:rPr lang="en-US" smtClean="0"/>
              <a:t>3/9/2023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729982-FFDC-4771-BC60-CD1468B6D3CE}"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843A9-3C7A-4134-A01A-FDBE24FA9F0E}" type="datetimeFigureOut">
              <a:rPr lang="en-US" smtClean="0"/>
              <a:t>3/9/2023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729982-FFDC-4771-BC60-CD1468B6D3C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9D843A9-3C7A-4134-A01A-FDBE24FA9F0E}" type="datetimeFigureOut">
              <a:rPr lang="en-US" smtClean="0"/>
              <a:t>3/9/2023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729982-FFDC-4771-BC60-CD1468B6D3C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79D843A9-3C7A-4134-A01A-FDBE24FA9F0E}" type="datetimeFigureOut">
              <a:rPr lang="en-US" smtClean="0"/>
              <a:t>3/9/2023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3729982-FFDC-4771-BC60-CD1468B6D3CE}"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79D843A9-3C7A-4134-A01A-FDBE24FA9F0E}" type="datetimeFigureOut">
              <a:rPr lang="en-US" smtClean="0"/>
              <a:t>3/9/2023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A3729982-FFDC-4771-BC60-CD1468B6D3C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81846"/>
            <a:ext cx="7772400" cy="1829761"/>
          </a:xfrm>
        </p:spPr>
        <p:txBody>
          <a:bodyPr>
            <a:normAutofit/>
          </a:bodyPr>
          <a:lstStyle/>
          <a:p>
            <a:r>
              <a:rPr lang="en-IN" dirty="0"/>
              <a:t>TEXTILE SHOP</a:t>
            </a:r>
            <a:br>
              <a:rPr lang="en-IN" dirty="0"/>
            </a:b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92696"/>
            <a:ext cx="8229600" cy="5314595"/>
          </a:xfrm>
        </p:spPr>
        <p:txBody>
          <a:bodyPr>
            <a:normAutofit fontScale="85000" lnSpcReduction="20000"/>
          </a:bodyPr>
          <a:lstStyle/>
          <a:p>
            <a:pPr marL="109855" indent="0" algn="just">
              <a:lnSpc>
                <a:spcPct val="150000"/>
              </a:lnSpc>
              <a:spcAft>
                <a:spcPts val="1000"/>
              </a:spcAft>
              <a:buNone/>
            </a:pPr>
            <a:r>
              <a:rPr lang="en-US" sz="2600" b="1" i="0" dirty="0">
                <a:effectLst/>
                <a:latin typeface="Lucida Sans Unicode" panose="020B0602030504020204" pitchFamily="34" charset="0"/>
                <a:ea typeface="Calibri" panose="020F0502020204030204" pitchFamily="34" charset="0"/>
                <a:cs typeface="Lucida Sans Unicode" panose="020B0602030504020204" pitchFamily="34" charset="0"/>
              </a:rPr>
              <a:t>Admin Module</a:t>
            </a:r>
            <a:r>
              <a:rPr lang="en-US" sz="2100" b="1" i="0" dirty="0">
                <a:effectLst/>
                <a:latin typeface="Lucida Sans Unicode" panose="020B0602030504020204" pitchFamily="34" charset="0"/>
                <a:ea typeface="Calibri" panose="020F0502020204030204" pitchFamily="34" charset="0"/>
                <a:cs typeface="Lucida Sans Unicode" panose="020B0602030504020204" pitchFamily="34" charset="0"/>
              </a:rPr>
              <a:t>:</a:t>
            </a:r>
          </a:p>
          <a:p>
            <a:pPr algn="just">
              <a:lnSpc>
                <a:spcPct val="150000"/>
              </a:lnSpc>
              <a:spcAft>
                <a:spcPts val="1000"/>
              </a:spcAft>
              <a:buFont typeface="Wingdings" panose="05000000000000000000" pitchFamily="2" charset="2"/>
              <a:buChar char="v"/>
            </a:pPr>
            <a:r>
              <a:rPr lang="en-US" sz="2300" i="0" dirty="0">
                <a:effectLst/>
                <a:latin typeface="Lucida Sans Unicode" panose="020B0602030504020204" pitchFamily="34" charset="0"/>
                <a:ea typeface="Calibri" panose="020F0502020204030204" pitchFamily="34" charset="0"/>
                <a:cs typeface="Lucida Sans Unicode" panose="020B0602030504020204" pitchFamily="34" charset="0"/>
              </a:rPr>
              <a:t>Managing the whole work of our textile.</a:t>
            </a:r>
          </a:p>
          <a:p>
            <a:pPr algn="just">
              <a:lnSpc>
                <a:spcPct val="150000"/>
              </a:lnSpc>
              <a:spcAft>
                <a:spcPts val="1000"/>
              </a:spcAft>
              <a:buFont typeface="Wingdings" panose="05000000000000000000" pitchFamily="2" charset="2"/>
              <a:buChar char="v"/>
            </a:pPr>
            <a:r>
              <a:rPr lang="en-US" sz="2300" i="0" dirty="0">
                <a:effectLst/>
                <a:latin typeface="Lucida Sans Unicode" panose="020B0602030504020204" pitchFamily="34" charset="0"/>
                <a:ea typeface="Calibri" panose="020F0502020204030204" pitchFamily="34" charset="0"/>
                <a:cs typeface="Lucida Sans Unicode" panose="020B0602030504020204" pitchFamily="34" charset="0"/>
              </a:rPr>
              <a:t>He is responsible person for maintaining the customer details , purchase  order details , sales and  billing.</a:t>
            </a:r>
          </a:p>
          <a:p>
            <a:pPr marL="109855" indent="0" algn="just">
              <a:lnSpc>
                <a:spcPct val="150000"/>
              </a:lnSpc>
              <a:spcAft>
                <a:spcPts val="1000"/>
              </a:spcAft>
              <a:buNone/>
            </a:pPr>
            <a:endParaRPr lang="en-US" sz="2600" b="1" i="0" dirty="0">
              <a:effectLst/>
              <a:ea typeface="Calibri" panose="020F0502020204030204" pitchFamily="34" charset="0"/>
              <a:cs typeface="Times New Roman" panose="02020603050405020304" pitchFamily="18" charset="0"/>
            </a:endParaRPr>
          </a:p>
          <a:p>
            <a:pPr marL="109855" indent="0" algn="just">
              <a:lnSpc>
                <a:spcPct val="150000"/>
              </a:lnSpc>
              <a:spcAft>
                <a:spcPts val="1000"/>
              </a:spcAft>
              <a:buNone/>
            </a:pPr>
            <a:r>
              <a:rPr lang="en-US" sz="2600" b="1" i="0" dirty="0">
                <a:effectLst/>
                <a:ea typeface="Calibri" panose="020F0502020204030204" pitchFamily="34" charset="0"/>
                <a:cs typeface="Times New Roman" panose="02020603050405020304" pitchFamily="18" charset="0"/>
              </a:rPr>
              <a:t>Customer Module:</a:t>
            </a:r>
            <a:endParaRPr lang="en-IN" sz="2600" i="1" dirty="0">
              <a:effectLst/>
              <a:ea typeface="Calibri" panose="020F0502020204030204" pitchFamily="34" charset="0"/>
              <a:cs typeface="Times New Roman" panose="02020603050405020304" pitchFamily="18" charset="0"/>
            </a:endParaRPr>
          </a:p>
          <a:p>
            <a:pPr algn="just">
              <a:lnSpc>
                <a:spcPct val="150000"/>
              </a:lnSpc>
              <a:spcAft>
                <a:spcPts val="1000"/>
              </a:spcAft>
              <a:buFont typeface="Wingdings" panose="05000000000000000000" pitchFamily="2" charset="2"/>
              <a:buChar char="v"/>
            </a:pPr>
            <a:r>
              <a:rPr lang="en-US" sz="1800" b="1" i="0" dirty="0">
                <a:effectLst/>
                <a:ea typeface="Calibri" panose="020F0502020204030204" pitchFamily="34" charset="0"/>
                <a:cs typeface="Times New Roman" panose="02020603050405020304" pitchFamily="18" charset="0"/>
              </a:rPr>
              <a:t>	</a:t>
            </a:r>
            <a:r>
              <a:rPr lang="en-US" sz="2100" i="0" dirty="0">
                <a:effectLst/>
                <a:ea typeface="Calibri" panose="020F0502020204030204" pitchFamily="34" charset="0"/>
                <a:cs typeface="Times New Roman" panose="02020603050405020304" pitchFamily="18" charset="0"/>
              </a:rPr>
              <a:t>A Customer module is used to store the customers details in this module. We can search the customer details immediately.</a:t>
            </a:r>
          </a:p>
          <a:p>
            <a:pPr algn="just">
              <a:lnSpc>
                <a:spcPct val="150000"/>
              </a:lnSpc>
              <a:spcAft>
                <a:spcPts val="1000"/>
              </a:spcAft>
              <a:buFont typeface="Wingdings" panose="05000000000000000000" pitchFamily="2" charset="2"/>
              <a:buChar char="v"/>
            </a:pPr>
            <a:r>
              <a:rPr lang="en-US" sz="2100" i="0" dirty="0">
                <a:effectLst/>
                <a:ea typeface="Calibri" panose="020F0502020204030204" pitchFamily="34" charset="0"/>
                <a:cs typeface="Times New Roman" panose="02020603050405020304" pitchFamily="18" charset="0"/>
              </a:rPr>
              <a:t> We can managing the history of customers details which is helpful to find our regular customer</a:t>
            </a:r>
            <a:r>
              <a:rPr lang="en-US" sz="1800" i="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br>
              <a:rPr lang="en-IN"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150059"/>
          </a:xfrm>
        </p:spPr>
        <p:txBody>
          <a:bodyPr>
            <a:normAutofit fontScale="70000" lnSpcReduction="20000"/>
          </a:bodyPr>
          <a:lstStyle/>
          <a:p>
            <a:pPr marL="109855" indent="0">
              <a:lnSpc>
                <a:spcPct val="150000"/>
              </a:lnSpc>
              <a:spcAft>
                <a:spcPts val="1000"/>
              </a:spcAft>
              <a:buNone/>
            </a:pPr>
            <a:r>
              <a:rPr lang="en-US" sz="2600" b="1" i="0" dirty="0">
                <a:effectLst/>
                <a:ea typeface="Calibri" panose="020F0502020204030204" pitchFamily="34" charset="0"/>
                <a:cs typeface="Times New Roman" panose="02020603050405020304" pitchFamily="18" charset="0"/>
              </a:rPr>
              <a:t>Purchase module:</a:t>
            </a:r>
            <a:endParaRPr lang="en-IN" sz="2600" i="1" dirty="0">
              <a:effectLst/>
              <a:ea typeface="Calibri" panose="020F0502020204030204" pitchFamily="34" charset="0"/>
              <a:cs typeface="Times New Roman" panose="02020603050405020304" pitchFamily="18" charset="0"/>
            </a:endParaRPr>
          </a:p>
          <a:p>
            <a:pPr>
              <a:lnSpc>
                <a:spcPct val="150000"/>
              </a:lnSpc>
              <a:spcAft>
                <a:spcPts val="1000"/>
              </a:spcAft>
              <a:buFont typeface="Wingdings" panose="05000000000000000000" pitchFamily="2" charset="2"/>
              <a:buChar char="v"/>
            </a:pPr>
            <a:r>
              <a:rPr lang="en-US" sz="2600" i="0" dirty="0">
                <a:effectLst/>
                <a:ea typeface="Calibri" panose="020F0502020204030204" pitchFamily="34" charset="0"/>
                <a:cs typeface="Times New Roman" panose="02020603050405020304" pitchFamily="18" charset="0"/>
              </a:rPr>
              <a:t>This modules contains are user purchase the item details maintained.</a:t>
            </a:r>
          </a:p>
          <a:p>
            <a:pPr>
              <a:lnSpc>
                <a:spcPct val="150000"/>
              </a:lnSpc>
              <a:spcAft>
                <a:spcPts val="1000"/>
              </a:spcAft>
              <a:buFont typeface="Wingdings" panose="05000000000000000000" pitchFamily="2" charset="2"/>
              <a:buChar char="v"/>
            </a:pPr>
            <a:r>
              <a:rPr lang="en-US" sz="2600" i="0" dirty="0">
                <a:effectLst/>
                <a:ea typeface="Calibri" panose="020F0502020204030204" pitchFamily="34" charset="0"/>
                <a:cs typeface="Times New Roman" panose="02020603050405020304" pitchFamily="18" charset="0"/>
              </a:rPr>
              <a:t> It includes are item name, purchasing date, no of quantity, rate details and so on</a:t>
            </a:r>
            <a:r>
              <a:rPr lang="en-US" sz="2600" i="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600" i="1" dirty="0">
              <a:effectLst/>
              <a:latin typeface="Calibri" panose="020F0502020204030204" pitchFamily="34" charset="0"/>
              <a:ea typeface="Calibri" panose="020F0502020204030204" pitchFamily="34" charset="0"/>
              <a:cs typeface="Times New Roman" panose="02020603050405020304" pitchFamily="18" charset="0"/>
            </a:endParaRPr>
          </a:p>
          <a:p>
            <a:pPr marL="109855" indent="0" algn="just">
              <a:lnSpc>
                <a:spcPct val="150000"/>
              </a:lnSpc>
              <a:spcAft>
                <a:spcPts val="1000"/>
              </a:spcAft>
              <a:buNone/>
            </a:pPr>
            <a:r>
              <a:rPr lang="en-US" sz="2900" b="1" i="0" dirty="0">
                <a:effectLst/>
                <a:ea typeface="Calibri" panose="020F0502020204030204" pitchFamily="34" charset="0"/>
                <a:cs typeface="Times New Roman" panose="02020603050405020304" pitchFamily="18" charset="0"/>
              </a:rPr>
              <a:t>Sales module:</a:t>
            </a:r>
          </a:p>
          <a:p>
            <a:pPr algn="just">
              <a:lnSpc>
                <a:spcPct val="150000"/>
              </a:lnSpc>
              <a:spcAft>
                <a:spcPts val="1000"/>
              </a:spcAft>
              <a:buFont typeface="Wingdings" panose="05000000000000000000" pitchFamily="2" charset="2"/>
              <a:buChar char="v"/>
            </a:pPr>
            <a:r>
              <a:rPr lang="en-US" sz="2600" dirty="0">
                <a:ea typeface="Calibri" panose="020F0502020204030204" pitchFamily="34" charset="0"/>
                <a:cs typeface="Times New Roman" panose="02020603050405020304" pitchFamily="18" charset="0"/>
              </a:rPr>
              <a:t>This module has been used when the manager submit the billing after collecting the money.</a:t>
            </a:r>
          </a:p>
          <a:p>
            <a:pPr algn="just">
              <a:lnSpc>
                <a:spcPct val="150000"/>
              </a:lnSpc>
              <a:spcAft>
                <a:spcPts val="1000"/>
              </a:spcAft>
              <a:buFont typeface="Wingdings" panose="05000000000000000000" pitchFamily="2" charset="2"/>
              <a:buChar char="v"/>
            </a:pPr>
            <a:r>
              <a:rPr lang="en-US" sz="2600" dirty="0">
                <a:ea typeface="Calibri" panose="020F0502020204030204" pitchFamily="34" charset="0"/>
                <a:cs typeface="Times New Roman" panose="02020603050405020304" pitchFamily="18" charset="0"/>
              </a:rPr>
              <a:t> This modules helps to calculate the stock and billing details. This module has contain dress and customer details.</a:t>
            </a:r>
            <a:endParaRPr lang="en-US" sz="2600" b="1" i="0" dirty="0">
              <a:effectLst/>
              <a:ea typeface="Calibri" panose="020F0502020204030204" pitchFamily="34" charset="0"/>
              <a:cs typeface="Times New Roman" panose="02020603050405020304" pitchFamily="18" charset="0"/>
            </a:endParaRPr>
          </a:p>
          <a:p>
            <a:pPr marL="109855" indent="0" algn="just">
              <a:lnSpc>
                <a:spcPct val="150000"/>
              </a:lnSpc>
              <a:spcAft>
                <a:spcPts val="1000"/>
              </a:spcAft>
              <a:buNone/>
            </a:pPr>
            <a:r>
              <a:rPr lang="en-US" sz="1800" i="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a:xfrm>
            <a:off x="457200" y="274638"/>
            <a:ext cx="8229600" cy="368280"/>
          </a:xfrm>
        </p:spPr>
        <p:txBody>
          <a:bodyPr>
            <a:normAutofit fontScale="90000"/>
          </a:bodyPr>
          <a:lstStyle/>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0C7FF5-8B8B-02A0-3343-303A08F135CD}"/>
              </a:ext>
            </a:extLst>
          </p:cNvPr>
          <p:cNvSpPr>
            <a:spLocks noGrp="1"/>
          </p:cNvSpPr>
          <p:nvPr>
            <p:ph idx="1"/>
          </p:nvPr>
        </p:nvSpPr>
        <p:spPr>
          <a:xfrm>
            <a:off x="533099" y="908720"/>
            <a:ext cx="7756136" cy="5044357"/>
          </a:xfrm>
        </p:spPr>
        <p:txBody>
          <a:bodyPr>
            <a:normAutofit fontScale="25000" lnSpcReduction="20000"/>
          </a:bodyPr>
          <a:lstStyle/>
          <a:p>
            <a:pPr marL="109855" indent="0" algn="just">
              <a:lnSpc>
                <a:spcPct val="150000"/>
              </a:lnSpc>
              <a:spcAft>
                <a:spcPts val="1000"/>
              </a:spcAft>
              <a:buNone/>
            </a:pPr>
            <a:r>
              <a:rPr lang="en-US" sz="8000" b="1" i="0" dirty="0">
                <a:effectLst/>
                <a:latin typeface="+mj-lt"/>
                <a:ea typeface="Calibri" panose="020F0502020204030204" pitchFamily="34" charset="0"/>
                <a:cs typeface="Times New Roman" panose="02020603050405020304" pitchFamily="18" charset="0"/>
              </a:rPr>
              <a:t>Billing</a:t>
            </a:r>
            <a:r>
              <a:rPr lang="en-US" sz="8000" b="1" dirty="0">
                <a:latin typeface="+mj-lt"/>
                <a:ea typeface="Calibri" panose="020F0502020204030204" pitchFamily="34" charset="0"/>
                <a:cs typeface="Times New Roman" panose="02020603050405020304" pitchFamily="18" charset="0"/>
              </a:rPr>
              <a:t> module:</a:t>
            </a:r>
            <a:endParaRPr lang="en-IN" sz="8000" i="1" dirty="0">
              <a:effectLst/>
              <a:latin typeface="+mj-lt"/>
              <a:ea typeface="Calibri" panose="020F0502020204030204" pitchFamily="34" charset="0"/>
              <a:cs typeface="Times New Roman" panose="02020603050405020304" pitchFamily="18" charset="0"/>
            </a:endParaRPr>
          </a:p>
          <a:p>
            <a:pPr algn="just">
              <a:lnSpc>
                <a:spcPct val="150000"/>
              </a:lnSpc>
              <a:spcAft>
                <a:spcPts val="1000"/>
              </a:spcAft>
              <a:buFont typeface="Wingdings" panose="05000000000000000000" pitchFamily="2" charset="2"/>
              <a:buChar char="v"/>
            </a:pPr>
            <a:r>
              <a:rPr lang="en-US" sz="7200" i="0" dirty="0">
                <a:effectLst/>
                <a:ea typeface="Calibri" panose="020F0502020204030204" pitchFamily="34" charset="0"/>
                <a:cs typeface="Times New Roman" panose="02020603050405020304" pitchFamily="18" charset="0"/>
              </a:rPr>
              <a:t>Billing module is an output of our application also its an main module. This will generate the date wise bill details.</a:t>
            </a:r>
          </a:p>
          <a:p>
            <a:pPr algn="just">
              <a:lnSpc>
                <a:spcPct val="150000"/>
              </a:lnSpc>
              <a:spcAft>
                <a:spcPts val="1000"/>
              </a:spcAft>
              <a:buFont typeface="Wingdings" panose="05000000000000000000" pitchFamily="2" charset="2"/>
              <a:buChar char="v"/>
            </a:pPr>
            <a:r>
              <a:rPr lang="en-US" sz="7200" i="0" dirty="0">
                <a:effectLst/>
                <a:ea typeface="Calibri" panose="020F0502020204030204" pitchFamily="34" charset="0"/>
                <a:cs typeface="Times New Roman" panose="02020603050405020304" pitchFamily="18" charset="0"/>
              </a:rPr>
              <a:t> Also it will shown the customer details who is purchasing and how much they were purchasing.</a:t>
            </a:r>
            <a:endParaRPr lang="en-IN" sz="7200" b="1" i="0" u="none" strike="noStrike" dirty="0">
              <a:solidFill>
                <a:srgbClr val="464646"/>
              </a:solidFill>
              <a:effectLst/>
              <a:latin typeface="Lucida Sans" panose="02000000000000000000" pitchFamily="2" charset="0"/>
            </a:endParaRPr>
          </a:p>
          <a:p>
            <a:pPr marL="109855" indent="0">
              <a:buNone/>
            </a:pPr>
            <a:endParaRPr lang="en-IN" sz="8000" b="1" i="0" u="none" strike="noStrike" dirty="0">
              <a:solidFill>
                <a:srgbClr val="464646"/>
              </a:solidFill>
              <a:effectLst/>
              <a:latin typeface="Lucida Sans Unicode" panose="020B0602030504020204" pitchFamily="34" charset="0"/>
              <a:cs typeface="Lucida Sans Unicode" panose="020B0602030504020204" pitchFamily="34" charset="0"/>
            </a:endParaRPr>
          </a:p>
          <a:p>
            <a:pPr marL="109855" indent="0">
              <a:buNone/>
            </a:pPr>
            <a:r>
              <a:rPr lang="en-IN" sz="8000" b="1" i="0" u="none" strike="noStrike" dirty="0">
                <a:solidFill>
                  <a:srgbClr val="464646"/>
                </a:solidFill>
                <a:effectLst/>
                <a:latin typeface="Lucida Sans Unicode" panose="020B0602030504020204" pitchFamily="34" charset="0"/>
                <a:cs typeface="Lucida Sans Unicode" panose="020B0602030504020204" pitchFamily="34" charset="0"/>
              </a:rPr>
              <a:t>Stock module:</a:t>
            </a:r>
          </a:p>
          <a:p>
            <a:pPr marL="109855" indent="0">
              <a:buNone/>
            </a:pPr>
            <a:endParaRPr lang="en-IN" sz="8000" b="1" dirty="0">
              <a:solidFill>
                <a:srgbClr val="464646"/>
              </a:solidFill>
              <a:latin typeface="Lucida Sans Unicode" panose="020B0602030504020204" pitchFamily="34" charset="0"/>
              <a:cs typeface="Lucida Sans Unicode" panose="020B0602030504020204" pitchFamily="34" charset="0"/>
            </a:endParaRPr>
          </a:p>
          <a:p>
            <a:pPr>
              <a:buFont typeface="Wingdings" panose="05000000000000000000" pitchFamily="2" charset="2"/>
              <a:buChar char="v"/>
            </a:pPr>
            <a:r>
              <a:rPr lang="en-IN" sz="7200" b="0" i="0" u="none" strike="noStrike" dirty="0">
                <a:solidFill>
                  <a:srgbClr val="000000"/>
                </a:solidFill>
                <a:effectLst/>
              </a:rPr>
              <a:t>Stock module has details of available stock.</a:t>
            </a:r>
            <a:endParaRPr lang="en-IN" sz="7200" b="0" i="0" u="none" strike="noStrike" dirty="0">
              <a:solidFill>
                <a:srgbClr val="2DA2BF"/>
              </a:solidFill>
              <a:effectLst/>
            </a:endParaRPr>
          </a:p>
          <a:p>
            <a:pPr rtl="0" fontAlgn="base">
              <a:buFont typeface="Wingdings" panose="05000000000000000000" pitchFamily="2" charset="2"/>
              <a:buChar char="v"/>
            </a:pPr>
            <a:r>
              <a:rPr lang="en-IN" sz="7200" b="0" i="0" u="none" strike="noStrike" dirty="0">
                <a:solidFill>
                  <a:srgbClr val="000000"/>
                </a:solidFill>
                <a:effectLst/>
              </a:rPr>
              <a:t>With item , batch price and quantity details.</a:t>
            </a:r>
            <a:endParaRPr lang="en-IN" sz="7200" b="0" i="0" u="none" strike="noStrike" dirty="0">
              <a:solidFill>
                <a:srgbClr val="2DA2BF"/>
              </a:solidFill>
              <a:effectLst/>
            </a:endParaRPr>
          </a:p>
          <a:p>
            <a:pPr rtl="0" fontAlgn="base">
              <a:buFont typeface="Wingdings" panose="05000000000000000000" pitchFamily="2" charset="2"/>
              <a:buChar char="v"/>
            </a:pPr>
            <a:r>
              <a:rPr lang="en-IN" sz="7200" b="0" i="0" u="none" strike="noStrike" dirty="0">
                <a:solidFill>
                  <a:srgbClr val="000000"/>
                </a:solidFill>
                <a:effectLst/>
              </a:rPr>
              <a:t>It also has details of sold stock details.</a:t>
            </a:r>
            <a:endParaRPr lang="en-IN" sz="7200" b="0" i="0" u="none" strike="noStrike" dirty="0">
              <a:solidFill>
                <a:srgbClr val="2DA2BF"/>
              </a:solidFill>
              <a:effectLst/>
            </a:endParaRPr>
          </a:p>
          <a:p>
            <a:pPr rtl="0" fontAlgn="base">
              <a:buFont typeface="Wingdings" panose="05000000000000000000" pitchFamily="2" charset="2"/>
              <a:buChar char="v"/>
            </a:pPr>
            <a:r>
              <a:rPr lang="en-IN" sz="7200" b="0" i="0" u="none" strike="noStrike" dirty="0">
                <a:solidFill>
                  <a:srgbClr val="000000"/>
                </a:solidFill>
                <a:effectLst/>
              </a:rPr>
              <a:t>Using this details we can put more purchase order if we want.</a:t>
            </a:r>
            <a:endParaRPr lang="en-IN" sz="7200" b="0" i="0" u="none" strike="noStrike" dirty="0">
              <a:solidFill>
                <a:srgbClr val="2DA2BF"/>
              </a:solidFill>
              <a:effectLst/>
            </a:endParaRPr>
          </a:p>
          <a:p>
            <a:pPr marL="109855" indent="0" rtl="0">
              <a:buNone/>
            </a:pPr>
            <a:endParaRPr lang="en-IN" sz="7200" dirty="0"/>
          </a:p>
          <a:p>
            <a:pPr marL="109855" indent="0" rtl="0">
              <a:buNone/>
            </a:pPr>
            <a:endParaRPr lang="en-IN" sz="2900" b="1" dirty="0"/>
          </a:p>
          <a:p>
            <a:pPr marL="109855" indent="0" rtl="0">
              <a:buNone/>
            </a:pPr>
            <a:br>
              <a:rPr lang="en-IN" dirty="0"/>
            </a:br>
            <a:br>
              <a:rPr lang="en-IN" dirty="0"/>
            </a:br>
            <a:br>
              <a:rPr lang="en-IN" dirty="0"/>
            </a:br>
            <a:br>
              <a:rPr lang="en-IN" dirty="0"/>
            </a:br>
            <a:br>
              <a:rPr lang="en-IN" dirty="0"/>
            </a:br>
            <a:br>
              <a:rPr lang="en-IN" dirty="0"/>
            </a:br>
            <a:endParaRPr lang="en-US" dirty="0"/>
          </a:p>
        </p:txBody>
      </p:sp>
      <p:sp>
        <p:nvSpPr>
          <p:cNvPr id="3" name="Title 2">
            <a:extLst>
              <a:ext uri="{FF2B5EF4-FFF2-40B4-BE49-F238E27FC236}">
                <a16:creationId xmlns:a16="http://schemas.microsoft.com/office/drawing/2014/main" id="{63243BAB-279D-C1EA-9D15-E46E552FDDED}"/>
              </a:ext>
            </a:extLst>
          </p:cNvPr>
          <p:cNvSpPr>
            <a:spLocks noGrp="1"/>
          </p:cNvSpPr>
          <p:nvPr>
            <p:ph type="title"/>
          </p:nvPr>
        </p:nvSpPr>
        <p:spPr>
          <a:xfrm>
            <a:off x="457200" y="116632"/>
            <a:ext cx="8229600" cy="648072"/>
          </a:xfrm>
        </p:spPr>
        <p:txBody>
          <a:bodyPr>
            <a:normAutofit fontScale="90000"/>
          </a:bodyPr>
          <a:lstStyle/>
          <a:p>
            <a:endParaRPr lang="en-US" dirty="0"/>
          </a:p>
        </p:txBody>
      </p:sp>
    </p:spTree>
    <p:extLst>
      <p:ext uri="{BB962C8B-B14F-4D97-AF65-F5344CB8AC3E}">
        <p14:creationId xmlns:p14="http://schemas.microsoft.com/office/powerpoint/2010/main" val="1857071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Level 0</a:t>
            </a:r>
            <a:endParaRPr lang="en-IN" dirty="0"/>
          </a:p>
        </p:txBody>
      </p:sp>
      <p:sp>
        <p:nvSpPr>
          <p:cNvPr id="3" name="Title 2"/>
          <p:cNvSpPr>
            <a:spLocks noGrp="1"/>
          </p:cNvSpPr>
          <p:nvPr>
            <p:ph type="title"/>
          </p:nvPr>
        </p:nvSpPr>
        <p:spPr/>
        <p:txBody>
          <a:bodyPr>
            <a:normAutofit fontScale="90000"/>
          </a:bodyPr>
          <a:lstStyle/>
          <a:p>
            <a:r>
              <a:rPr lang="en-IN" dirty="0"/>
              <a:t>Data  Flow Diagram</a:t>
            </a:r>
            <a:br>
              <a:rPr lang="en-IN" dirty="0"/>
            </a:br>
            <a:endParaRPr lang="en-IN" dirty="0"/>
          </a:p>
        </p:txBody>
      </p:sp>
      <p:pic>
        <p:nvPicPr>
          <p:cNvPr id="5" name="Picture 4"/>
          <p:cNvPicPr>
            <a:picLocks noChangeAspect="1"/>
          </p:cNvPicPr>
          <p:nvPr/>
        </p:nvPicPr>
        <p:blipFill>
          <a:blip r:embed="rId2"/>
          <a:stretch>
            <a:fillRect/>
          </a:stretch>
        </p:blipFill>
        <p:spPr>
          <a:xfrm>
            <a:off x="755576" y="3116983"/>
            <a:ext cx="7416824" cy="247225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LEVEL 1:</a:t>
            </a:r>
          </a:p>
          <a:p>
            <a:endParaRPr lang="en-IN" dirty="0"/>
          </a:p>
        </p:txBody>
      </p:sp>
      <p:sp>
        <p:nvSpPr>
          <p:cNvPr id="3" name="Title 2"/>
          <p:cNvSpPr>
            <a:spLocks noGrp="1"/>
          </p:cNvSpPr>
          <p:nvPr>
            <p:ph type="title"/>
          </p:nvPr>
        </p:nvSpPr>
        <p:spPr/>
        <p:txBody>
          <a:bodyPr/>
          <a:lstStyle/>
          <a:p>
            <a:endParaRPr lang="en-IN" dirty="0"/>
          </a:p>
        </p:txBody>
      </p:sp>
      <p:pic>
        <p:nvPicPr>
          <p:cNvPr id="6" name="Picture 5"/>
          <p:cNvPicPr/>
          <p:nvPr/>
        </p:nvPicPr>
        <p:blipFill>
          <a:blip r:embed="rId2"/>
          <a:srcRect/>
          <a:stretch>
            <a:fillRect/>
          </a:stretch>
        </p:blipFill>
        <p:spPr bwMode="auto">
          <a:xfrm>
            <a:off x="3419872" y="651692"/>
            <a:ext cx="5050904" cy="590465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E037547-9CA1-0C62-0A45-0D5190A254DE}"/>
              </a:ext>
            </a:extLst>
          </p:cNvPr>
          <p:cNvGraphicFramePr>
            <a:graphicFrameLocks noGrp="1"/>
          </p:cNvGraphicFramePr>
          <p:nvPr>
            <p:extLst>
              <p:ext uri="{D42A27DB-BD31-4B8C-83A1-F6EECF244321}">
                <p14:modId xmlns:p14="http://schemas.microsoft.com/office/powerpoint/2010/main" val="1820939197"/>
              </p:ext>
            </p:extLst>
          </p:nvPr>
        </p:nvGraphicFramePr>
        <p:xfrm>
          <a:off x="1187625" y="1988840"/>
          <a:ext cx="5976663" cy="2736304"/>
        </p:xfrm>
        <a:graphic>
          <a:graphicData uri="http://schemas.openxmlformats.org/drawingml/2006/table">
            <a:tbl>
              <a:tblPr firstRow="1" bandRow="1">
                <a:tableStyleId>{5C22544A-7EE6-4342-B048-85BDC9FD1C3A}</a:tableStyleId>
              </a:tblPr>
              <a:tblGrid>
                <a:gridCol w="1992221">
                  <a:extLst>
                    <a:ext uri="{9D8B030D-6E8A-4147-A177-3AD203B41FA5}">
                      <a16:colId xmlns:a16="http://schemas.microsoft.com/office/drawing/2014/main" val="2065844324"/>
                    </a:ext>
                  </a:extLst>
                </a:gridCol>
                <a:gridCol w="1992221">
                  <a:extLst>
                    <a:ext uri="{9D8B030D-6E8A-4147-A177-3AD203B41FA5}">
                      <a16:colId xmlns:a16="http://schemas.microsoft.com/office/drawing/2014/main" val="1105132213"/>
                    </a:ext>
                  </a:extLst>
                </a:gridCol>
                <a:gridCol w="1992221">
                  <a:extLst>
                    <a:ext uri="{9D8B030D-6E8A-4147-A177-3AD203B41FA5}">
                      <a16:colId xmlns:a16="http://schemas.microsoft.com/office/drawing/2014/main" val="3661850051"/>
                    </a:ext>
                  </a:extLst>
                </a:gridCol>
              </a:tblGrid>
              <a:tr h="684076">
                <a:tc>
                  <a:txBody>
                    <a:bodyPr/>
                    <a:lstStyle/>
                    <a:p>
                      <a:r>
                        <a:rPr lang="en-IN" dirty="0"/>
                        <a:t>FIELD</a:t>
                      </a:r>
                      <a:endParaRPr lang="en-US" dirty="0"/>
                    </a:p>
                  </a:txBody>
                  <a:tcPr/>
                </a:tc>
                <a:tc>
                  <a:txBody>
                    <a:bodyPr/>
                    <a:lstStyle/>
                    <a:p>
                      <a:r>
                        <a:rPr lang="en-IN" dirty="0"/>
                        <a:t>DATA TYPE</a:t>
                      </a:r>
                      <a:endParaRPr lang="en-US" dirty="0"/>
                    </a:p>
                  </a:txBody>
                  <a:tcPr/>
                </a:tc>
                <a:tc>
                  <a:txBody>
                    <a:bodyPr/>
                    <a:lstStyle/>
                    <a:p>
                      <a:r>
                        <a:rPr lang="en-IN" dirty="0"/>
                        <a:t>SIZE</a:t>
                      </a:r>
                      <a:endParaRPr lang="en-US" dirty="0"/>
                    </a:p>
                  </a:txBody>
                  <a:tcPr/>
                </a:tc>
                <a:extLst>
                  <a:ext uri="{0D108BD9-81ED-4DB2-BD59-A6C34878D82A}">
                    <a16:rowId xmlns:a16="http://schemas.microsoft.com/office/drawing/2014/main" val="3134875168"/>
                  </a:ext>
                </a:extLst>
              </a:tr>
              <a:tr h="684076">
                <a:tc>
                  <a:txBody>
                    <a:bodyPr/>
                    <a:lstStyle/>
                    <a:p>
                      <a:r>
                        <a:rPr lang="en-IN" dirty="0"/>
                        <a:t>Id</a:t>
                      </a:r>
                      <a:endParaRPr lang="en-US" dirty="0"/>
                    </a:p>
                  </a:txBody>
                  <a:tcPr/>
                </a:tc>
                <a:tc>
                  <a:txBody>
                    <a:bodyPr/>
                    <a:lstStyle/>
                    <a:p>
                      <a:r>
                        <a:rPr lang="en-IN" dirty="0"/>
                        <a:t>Int</a:t>
                      </a:r>
                      <a:endParaRPr lang="en-US" dirty="0"/>
                    </a:p>
                  </a:txBody>
                  <a:tcPr/>
                </a:tc>
                <a:tc>
                  <a:txBody>
                    <a:bodyPr/>
                    <a:lstStyle/>
                    <a:p>
                      <a:r>
                        <a:rPr lang="en-IN" dirty="0"/>
                        <a:t>8</a:t>
                      </a:r>
                      <a:endParaRPr lang="en-US" dirty="0"/>
                    </a:p>
                  </a:txBody>
                  <a:tcPr/>
                </a:tc>
                <a:extLst>
                  <a:ext uri="{0D108BD9-81ED-4DB2-BD59-A6C34878D82A}">
                    <a16:rowId xmlns:a16="http://schemas.microsoft.com/office/drawing/2014/main" val="3136631381"/>
                  </a:ext>
                </a:extLst>
              </a:tr>
              <a:tr h="684076">
                <a:tc>
                  <a:txBody>
                    <a:bodyPr/>
                    <a:lstStyle/>
                    <a:p>
                      <a:r>
                        <a:rPr lang="en-IN" dirty="0"/>
                        <a:t>User name</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extLst>
                  <a:ext uri="{0D108BD9-81ED-4DB2-BD59-A6C34878D82A}">
                    <a16:rowId xmlns:a16="http://schemas.microsoft.com/office/drawing/2014/main" val="2261303448"/>
                  </a:ext>
                </a:extLst>
              </a:tr>
              <a:tr h="684076">
                <a:tc>
                  <a:txBody>
                    <a:bodyPr/>
                    <a:lstStyle/>
                    <a:p>
                      <a:r>
                        <a:rPr lang="en-IN" dirty="0"/>
                        <a:t>password</a:t>
                      </a:r>
                      <a:endParaRPr lang="en-US" dirty="0"/>
                    </a:p>
                  </a:txBody>
                  <a:tcPr/>
                </a:tc>
                <a:tc>
                  <a:txBody>
                    <a:bodyPr/>
                    <a:lstStyle/>
                    <a:p>
                      <a:r>
                        <a:rPr lang="en-IN" dirty="0"/>
                        <a:t>Varchar</a:t>
                      </a:r>
                      <a:endParaRPr lang="en-US" dirty="0"/>
                    </a:p>
                  </a:txBody>
                  <a:tcPr/>
                </a:tc>
                <a:tc>
                  <a:txBody>
                    <a:bodyPr/>
                    <a:lstStyle/>
                    <a:p>
                      <a:r>
                        <a:rPr lang="en-IN" dirty="0"/>
                        <a:t>8</a:t>
                      </a:r>
                      <a:endParaRPr lang="en-US" dirty="0"/>
                    </a:p>
                  </a:txBody>
                  <a:tcPr/>
                </a:tc>
                <a:extLst>
                  <a:ext uri="{0D108BD9-81ED-4DB2-BD59-A6C34878D82A}">
                    <a16:rowId xmlns:a16="http://schemas.microsoft.com/office/drawing/2014/main" val="3678102896"/>
                  </a:ext>
                </a:extLst>
              </a:tr>
            </a:tbl>
          </a:graphicData>
        </a:graphic>
      </p:graphicFrame>
      <p:sp>
        <p:nvSpPr>
          <p:cNvPr id="9" name="TextBox 8">
            <a:extLst>
              <a:ext uri="{FF2B5EF4-FFF2-40B4-BE49-F238E27FC236}">
                <a16:creationId xmlns:a16="http://schemas.microsoft.com/office/drawing/2014/main" id="{1112858A-9DEC-C23A-0B9A-9FA873CB25A4}"/>
              </a:ext>
            </a:extLst>
          </p:cNvPr>
          <p:cNvSpPr txBox="1"/>
          <p:nvPr/>
        </p:nvSpPr>
        <p:spPr>
          <a:xfrm>
            <a:off x="1187625" y="692696"/>
            <a:ext cx="6432375" cy="830997"/>
          </a:xfrm>
          <a:prstGeom prst="rect">
            <a:avLst/>
          </a:prstGeom>
          <a:noFill/>
        </p:spPr>
        <p:txBody>
          <a:bodyPr wrap="square" rtlCol="0">
            <a:spAutoFit/>
          </a:bodyPr>
          <a:lstStyle/>
          <a:p>
            <a:pPr algn="just"/>
            <a:r>
              <a:rPr lang="en-IN" sz="2400" dirty="0">
                <a:solidFill>
                  <a:schemeClr val="accent1">
                    <a:lumMod val="50000"/>
                  </a:schemeClr>
                </a:solidFill>
              </a:rPr>
              <a:t>Table : Admin </a:t>
            </a:r>
          </a:p>
          <a:p>
            <a:pPr algn="just"/>
            <a:r>
              <a:rPr lang="en-IN" sz="2400" dirty="0">
                <a:solidFill>
                  <a:schemeClr val="accent1">
                    <a:lumMod val="50000"/>
                  </a:schemeClr>
                </a:solidFill>
              </a:rPr>
              <a:t>Primary key : Id</a:t>
            </a:r>
            <a:endParaRPr lang="en-US" sz="2400" dirty="0">
              <a:solidFill>
                <a:schemeClr val="accent1">
                  <a:lumMod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9592" y="764704"/>
            <a:ext cx="6635080" cy="1143000"/>
          </a:xfrm>
        </p:spPr>
        <p:txBody>
          <a:bodyPr>
            <a:normAutofit/>
          </a:bodyPr>
          <a:lstStyle/>
          <a:p>
            <a:r>
              <a:rPr lang="en-IN" altLang="en-US" sz="2400" dirty="0"/>
              <a:t>Table : Customer</a:t>
            </a:r>
            <a:br>
              <a:rPr lang="en-IN" altLang="en-US" dirty="0"/>
            </a:br>
            <a:r>
              <a:rPr lang="en-IN" altLang="en-US" sz="2400" dirty="0"/>
              <a:t>primary key: customer Id</a:t>
            </a:r>
            <a:endParaRPr lang="en-IN" altLang="en-US" dirty="0"/>
          </a:p>
        </p:txBody>
      </p:sp>
      <p:graphicFrame>
        <p:nvGraphicFramePr>
          <p:cNvPr id="6" name="Table 6">
            <a:extLst>
              <a:ext uri="{FF2B5EF4-FFF2-40B4-BE49-F238E27FC236}">
                <a16:creationId xmlns:a16="http://schemas.microsoft.com/office/drawing/2014/main" id="{FAE3C9FE-7F36-D42A-A47E-AD95BC7D3649}"/>
              </a:ext>
            </a:extLst>
          </p:cNvPr>
          <p:cNvGraphicFramePr>
            <a:graphicFrameLocks noGrp="1"/>
          </p:cNvGraphicFramePr>
          <p:nvPr>
            <p:ph idx="1"/>
            <p:extLst>
              <p:ext uri="{D42A27DB-BD31-4B8C-83A1-F6EECF244321}">
                <p14:modId xmlns:p14="http://schemas.microsoft.com/office/powerpoint/2010/main" val="1953116188"/>
              </p:ext>
            </p:extLst>
          </p:nvPr>
        </p:nvGraphicFramePr>
        <p:xfrm>
          <a:off x="899592" y="2204863"/>
          <a:ext cx="6768753" cy="2745432"/>
        </p:xfrm>
        <a:graphic>
          <a:graphicData uri="http://schemas.openxmlformats.org/drawingml/2006/table">
            <a:tbl>
              <a:tblPr firstRow="1" bandRow="1">
                <a:tableStyleId>{5C22544A-7EE6-4342-B048-85BDC9FD1C3A}</a:tableStyleId>
              </a:tblPr>
              <a:tblGrid>
                <a:gridCol w="2256251">
                  <a:extLst>
                    <a:ext uri="{9D8B030D-6E8A-4147-A177-3AD203B41FA5}">
                      <a16:colId xmlns:a16="http://schemas.microsoft.com/office/drawing/2014/main" val="3120905103"/>
                    </a:ext>
                  </a:extLst>
                </a:gridCol>
                <a:gridCol w="2256251">
                  <a:extLst>
                    <a:ext uri="{9D8B030D-6E8A-4147-A177-3AD203B41FA5}">
                      <a16:colId xmlns:a16="http://schemas.microsoft.com/office/drawing/2014/main" val="2683682709"/>
                    </a:ext>
                  </a:extLst>
                </a:gridCol>
                <a:gridCol w="2256251">
                  <a:extLst>
                    <a:ext uri="{9D8B030D-6E8A-4147-A177-3AD203B41FA5}">
                      <a16:colId xmlns:a16="http://schemas.microsoft.com/office/drawing/2014/main" val="2450381529"/>
                    </a:ext>
                  </a:extLst>
                </a:gridCol>
              </a:tblGrid>
              <a:tr h="452337">
                <a:tc>
                  <a:txBody>
                    <a:bodyPr/>
                    <a:lstStyle/>
                    <a:p>
                      <a:r>
                        <a:rPr lang="en-IN" dirty="0"/>
                        <a:t>FIELD</a:t>
                      </a:r>
                      <a:endParaRPr lang="en-US" dirty="0"/>
                    </a:p>
                  </a:txBody>
                  <a:tcPr/>
                </a:tc>
                <a:tc>
                  <a:txBody>
                    <a:bodyPr/>
                    <a:lstStyle/>
                    <a:p>
                      <a:r>
                        <a:rPr lang="en-IN" dirty="0"/>
                        <a:t>DATA TYPE</a:t>
                      </a:r>
                      <a:endParaRPr lang="en-US" dirty="0"/>
                    </a:p>
                  </a:txBody>
                  <a:tcPr/>
                </a:tc>
                <a:tc>
                  <a:txBody>
                    <a:bodyPr/>
                    <a:lstStyle/>
                    <a:p>
                      <a:r>
                        <a:rPr lang="en-IN" dirty="0"/>
                        <a:t>SIZE</a:t>
                      </a:r>
                      <a:endParaRPr lang="en-US" dirty="0"/>
                    </a:p>
                  </a:txBody>
                  <a:tcPr/>
                </a:tc>
                <a:extLst>
                  <a:ext uri="{0D108BD9-81ED-4DB2-BD59-A6C34878D82A}">
                    <a16:rowId xmlns:a16="http://schemas.microsoft.com/office/drawing/2014/main" val="940455703"/>
                  </a:ext>
                </a:extLst>
              </a:tr>
              <a:tr h="458619">
                <a:tc>
                  <a:txBody>
                    <a:bodyPr/>
                    <a:lstStyle/>
                    <a:p>
                      <a:r>
                        <a:rPr lang="en-IN" dirty="0"/>
                        <a:t>Customer Id</a:t>
                      </a:r>
                      <a:endParaRPr lang="en-US" dirty="0"/>
                    </a:p>
                  </a:txBody>
                  <a:tcPr/>
                </a:tc>
                <a:tc>
                  <a:txBody>
                    <a:bodyPr/>
                    <a:lstStyle/>
                    <a:p>
                      <a:r>
                        <a:rPr lang="en-IN" dirty="0"/>
                        <a:t>Int</a:t>
                      </a:r>
                      <a:endParaRPr lang="en-US" dirty="0"/>
                    </a:p>
                  </a:txBody>
                  <a:tcPr/>
                </a:tc>
                <a:tc>
                  <a:txBody>
                    <a:bodyPr/>
                    <a:lstStyle/>
                    <a:p>
                      <a:r>
                        <a:rPr lang="en-IN" dirty="0"/>
                        <a:t>10</a:t>
                      </a:r>
                      <a:endParaRPr lang="en-US" dirty="0"/>
                    </a:p>
                  </a:txBody>
                  <a:tcPr/>
                </a:tc>
                <a:extLst>
                  <a:ext uri="{0D108BD9-81ED-4DB2-BD59-A6C34878D82A}">
                    <a16:rowId xmlns:a16="http://schemas.microsoft.com/office/drawing/2014/main" val="1126358986"/>
                  </a:ext>
                </a:extLst>
              </a:tr>
              <a:tr h="458619">
                <a:tc>
                  <a:txBody>
                    <a:bodyPr/>
                    <a:lstStyle/>
                    <a:p>
                      <a:r>
                        <a:rPr lang="en-IN" dirty="0"/>
                        <a:t>Customer name</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extLst>
                  <a:ext uri="{0D108BD9-81ED-4DB2-BD59-A6C34878D82A}">
                    <a16:rowId xmlns:a16="http://schemas.microsoft.com/office/drawing/2014/main" val="2795271145"/>
                  </a:ext>
                </a:extLst>
              </a:tr>
              <a:tr h="458619">
                <a:tc>
                  <a:txBody>
                    <a:bodyPr/>
                    <a:lstStyle/>
                    <a:p>
                      <a:r>
                        <a:rPr lang="en-IN" dirty="0"/>
                        <a:t>Address</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extLst>
                  <a:ext uri="{0D108BD9-81ED-4DB2-BD59-A6C34878D82A}">
                    <a16:rowId xmlns:a16="http://schemas.microsoft.com/office/drawing/2014/main" val="4292332073"/>
                  </a:ext>
                </a:extLst>
              </a:tr>
              <a:tr h="458619">
                <a:tc>
                  <a:txBody>
                    <a:bodyPr/>
                    <a:lstStyle/>
                    <a:p>
                      <a:r>
                        <a:rPr lang="en-IN" dirty="0"/>
                        <a:t>Phone number</a:t>
                      </a:r>
                      <a:endParaRPr lang="en-US" dirty="0"/>
                    </a:p>
                  </a:txBody>
                  <a:tcPr/>
                </a:tc>
                <a:tc>
                  <a:txBody>
                    <a:bodyPr/>
                    <a:lstStyle/>
                    <a:p>
                      <a:r>
                        <a:rPr lang="en-IN" dirty="0"/>
                        <a:t>Int</a:t>
                      </a:r>
                      <a:endParaRPr lang="en-US" dirty="0"/>
                    </a:p>
                  </a:txBody>
                  <a:tcPr/>
                </a:tc>
                <a:tc>
                  <a:txBody>
                    <a:bodyPr/>
                    <a:lstStyle/>
                    <a:p>
                      <a:r>
                        <a:rPr lang="en-IN" dirty="0"/>
                        <a:t>10</a:t>
                      </a:r>
                      <a:endParaRPr lang="en-US" dirty="0"/>
                    </a:p>
                  </a:txBody>
                  <a:tcPr/>
                </a:tc>
                <a:extLst>
                  <a:ext uri="{0D108BD9-81ED-4DB2-BD59-A6C34878D82A}">
                    <a16:rowId xmlns:a16="http://schemas.microsoft.com/office/drawing/2014/main" val="548689010"/>
                  </a:ext>
                </a:extLst>
              </a:tr>
              <a:tr h="458619">
                <a:tc>
                  <a:txBody>
                    <a:bodyPr/>
                    <a:lstStyle/>
                    <a:p>
                      <a:r>
                        <a:rPr lang="en-IN" dirty="0"/>
                        <a:t>Pin code</a:t>
                      </a:r>
                      <a:endParaRPr lang="en-US" dirty="0"/>
                    </a:p>
                  </a:txBody>
                  <a:tcPr/>
                </a:tc>
                <a:tc>
                  <a:txBody>
                    <a:bodyPr/>
                    <a:lstStyle/>
                    <a:p>
                      <a:r>
                        <a:rPr lang="en-IN" dirty="0"/>
                        <a:t>Int</a:t>
                      </a:r>
                      <a:endParaRPr lang="en-US" dirty="0"/>
                    </a:p>
                  </a:txBody>
                  <a:tcPr/>
                </a:tc>
                <a:tc>
                  <a:txBody>
                    <a:bodyPr/>
                    <a:lstStyle/>
                    <a:p>
                      <a:r>
                        <a:rPr lang="en-IN" dirty="0"/>
                        <a:t>6</a:t>
                      </a:r>
                      <a:endParaRPr lang="en-US" dirty="0"/>
                    </a:p>
                  </a:txBody>
                  <a:tcPr/>
                </a:tc>
                <a:extLst>
                  <a:ext uri="{0D108BD9-81ED-4DB2-BD59-A6C34878D82A}">
                    <a16:rowId xmlns:a16="http://schemas.microsoft.com/office/drawing/2014/main" val="82916858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338455"/>
            <a:ext cx="8229600" cy="1143000"/>
          </a:xfrm>
        </p:spPr>
        <p:txBody>
          <a:bodyPr>
            <a:noAutofit/>
          </a:bodyPr>
          <a:lstStyle/>
          <a:p>
            <a:r>
              <a:rPr lang="en-IN" altLang="en-US" sz="2400" dirty="0"/>
              <a:t>Table : Product</a:t>
            </a:r>
            <a:br>
              <a:rPr lang="en-IN" altLang="en-US" sz="2400" dirty="0"/>
            </a:br>
            <a:r>
              <a:rPr lang="en-IN" altLang="en-US" sz="2400" dirty="0"/>
              <a:t>Primary key : product id</a:t>
            </a:r>
          </a:p>
        </p:txBody>
      </p:sp>
      <p:graphicFrame>
        <p:nvGraphicFramePr>
          <p:cNvPr id="6" name="Table 6">
            <a:extLst>
              <a:ext uri="{FF2B5EF4-FFF2-40B4-BE49-F238E27FC236}">
                <a16:creationId xmlns:a16="http://schemas.microsoft.com/office/drawing/2014/main" id="{264F263F-3FA8-2695-C148-726AC5195514}"/>
              </a:ext>
            </a:extLst>
          </p:cNvPr>
          <p:cNvGraphicFramePr>
            <a:graphicFrameLocks noGrp="1"/>
          </p:cNvGraphicFramePr>
          <p:nvPr>
            <p:ph idx="1"/>
            <p:extLst>
              <p:ext uri="{D42A27DB-BD31-4B8C-83A1-F6EECF244321}">
                <p14:modId xmlns:p14="http://schemas.microsoft.com/office/powerpoint/2010/main" val="320009928"/>
              </p:ext>
            </p:extLst>
          </p:nvPr>
        </p:nvGraphicFramePr>
        <p:xfrm>
          <a:off x="682857" y="2060848"/>
          <a:ext cx="6841471" cy="3032345"/>
        </p:xfrm>
        <a:graphic>
          <a:graphicData uri="http://schemas.openxmlformats.org/drawingml/2006/table">
            <a:tbl>
              <a:tblPr firstRow="1" bandRow="1">
                <a:tableStyleId>{5C22544A-7EE6-4342-B048-85BDC9FD1C3A}</a:tableStyleId>
              </a:tblPr>
              <a:tblGrid>
                <a:gridCol w="1645393">
                  <a:extLst>
                    <a:ext uri="{9D8B030D-6E8A-4147-A177-3AD203B41FA5}">
                      <a16:colId xmlns:a16="http://schemas.microsoft.com/office/drawing/2014/main" val="3462939161"/>
                    </a:ext>
                  </a:extLst>
                </a:gridCol>
                <a:gridCol w="1895156">
                  <a:extLst>
                    <a:ext uri="{9D8B030D-6E8A-4147-A177-3AD203B41FA5}">
                      <a16:colId xmlns:a16="http://schemas.microsoft.com/office/drawing/2014/main" val="3986544807"/>
                    </a:ext>
                  </a:extLst>
                </a:gridCol>
                <a:gridCol w="3300922">
                  <a:extLst>
                    <a:ext uri="{9D8B030D-6E8A-4147-A177-3AD203B41FA5}">
                      <a16:colId xmlns:a16="http://schemas.microsoft.com/office/drawing/2014/main" val="2175034139"/>
                    </a:ext>
                  </a:extLst>
                </a:gridCol>
              </a:tblGrid>
              <a:tr h="416046">
                <a:tc>
                  <a:txBody>
                    <a:bodyPr/>
                    <a:lstStyle/>
                    <a:p>
                      <a:r>
                        <a:rPr lang="en-IN" dirty="0"/>
                        <a:t>FIELD</a:t>
                      </a:r>
                      <a:endParaRPr lang="en-US" dirty="0"/>
                    </a:p>
                  </a:txBody>
                  <a:tcPr/>
                </a:tc>
                <a:tc>
                  <a:txBody>
                    <a:bodyPr/>
                    <a:lstStyle/>
                    <a:p>
                      <a:r>
                        <a:rPr lang="en-IN" dirty="0"/>
                        <a:t>DATA TYPE</a:t>
                      </a:r>
                      <a:endParaRPr lang="en-US" dirty="0"/>
                    </a:p>
                  </a:txBody>
                  <a:tcPr/>
                </a:tc>
                <a:tc>
                  <a:txBody>
                    <a:bodyPr/>
                    <a:lstStyle/>
                    <a:p>
                      <a:r>
                        <a:rPr lang="en-IN" dirty="0"/>
                        <a:t>SIZE</a:t>
                      </a:r>
                      <a:endParaRPr lang="en-US" dirty="0"/>
                    </a:p>
                  </a:txBody>
                  <a:tcPr/>
                </a:tc>
                <a:extLst>
                  <a:ext uri="{0D108BD9-81ED-4DB2-BD59-A6C34878D82A}">
                    <a16:rowId xmlns:a16="http://schemas.microsoft.com/office/drawing/2014/main" val="4171521542"/>
                  </a:ext>
                </a:extLst>
              </a:tr>
              <a:tr h="416046">
                <a:tc>
                  <a:txBody>
                    <a:bodyPr/>
                    <a:lstStyle/>
                    <a:p>
                      <a:r>
                        <a:rPr lang="en-IN" dirty="0"/>
                        <a:t>Product id</a:t>
                      </a:r>
                      <a:endParaRPr lang="en-US" dirty="0"/>
                    </a:p>
                  </a:txBody>
                  <a:tcPr/>
                </a:tc>
                <a:tc>
                  <a:txBody>
                    <a:bodyPr/>
                    <a:lstStyle/>
                    <a:p>
                      <a:r>
                        <a:rPr lang="en-IN" dirty="0"/>
                        <a:t>Int</a:t>
                      </a:r>
                      <a:endParaRPr lang="en-US" dirty="0"/>
                    </a:p>
                  </a:txBody>
                  <a:tcPr/>
                </a:tc>
                <a:tc>
                  <a:txBody>
                    <a:bodyPr/>
                    <a:lstStyle/>
                    <a:p>
                      <a:r>
                        <a:rPr lang="en-IN" dirty="0"/>
                        <a:t>10</a:t>
                      </a:r>
                    </a:p>
                  </a:txBody>
                  <a:tcPr/>
                </a:tc>
                <a:extLst>
                  <a:ext uri="{0D108BD9-81ED-4DB2-BD59-A6C34878D82A}">
                    <a16:rowId xmlns:a16="http://schemas.microsoft.com/office/drawing/2014/main" val="2749830263"/>
                  </a:ext>
                </a:extLst>
              </a:tr>
              <a:tr h="416046">
                <a:tc>
                  <a:txBody>
                    <a:bodyPr/>
                    <a:lstStyle/>
                    <a:p>
                      <a:r>
                        <a:rPr lang="en-IN" dirty="0"/>
                        <a:t>Company name</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extLst>
                  <a:ext uri="{0D108BD9-81ED-4DB2-BD59-A6C34878D82A}">
                    <a16:rowId xmlns:a16="http://schemas.microsoft.com/office/drawing/2014/main" val="2279603550"/>
                  </a:ext>
                </a:extLst>
              </a:tr>
              <a:tr h="416046">
                <a:tc>
                  <a:txBody>
                    <a:bodyPr/>
                    <a:lstStyle/>
                    <a:p>
                      <a:r>
                        <a:rPr lang="en-IN" dirty="0"/>
                        <a:t>Brand</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extLst>
                  <a:ext uri="{0D108BD9-81ED-4DB2-BD59-A6C34878D82A}">
                    <a16:rowId xmlns:a16="http://schemas.microsoft.com/office/drawing/2014/main" val="887272901"/>
                  </a:ext>
                </a:extLst>
              </a:tr>
              <a:tr h="728081">
                <a:tc>
                  <a:txBody>
                    <a:bodyPr/>
                    <a:lstStyle/>
                    <a:p>
                      <a:r>
                        <a:rPr lang="en-IN" dirty="0"/>
                        <a:t>Product name</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extLst>
                  <a:ext uri="{0D108BD9-81ED-4DB2-BD59-A6C34878D82A}">
                    <a16:rowId xmlns:a16="http://schemas.microsoft.com/office/drawing/2014/main" val="4070642712"/>
                  </a:ext>
                </a:extLst>
              </a:tr>
              <a:tr h="416046">
                <a:tc>
                  <a:txBody>
                    <a:bodyPr/>
                    <a:lstStyle/>
                    <a:p>
                      <a:r>
                        <a:rPr lang="en-IN" dirty="0"/>
                        <a:t>Price</a:t>
                      </a:r>
                      <a:endParaRPr lang="en-US" dirty="0"/>
                    </a:p>
                  </a:txBody>
                  <a:tcPr/>
                </a:tc>
                <a:tc>
                  <a:txBody>
                    <a:bodyPr/>
                    <a:lstStyle/>
                    <a:p>
                      <a:r>
                        <a:rPr lang="en-IN" dirty="0"/>
                        <a:t>Int</a:t>
                      </a:r>
                      <a:endParaRPr lang="en-US" dirty="0"/>
                    </a:p>
                  </a:txBody>
                  <a:tcPr/>
                </a:tc>
                <a:tc>
                  <a:txBody>
                    <a:bodyPr/>
                    <a:lstStyle/>
                    <a:p>
                      <a:r>
                        <a:rPr lang="en-IN" dirty="0"/>
                        <a:t>7</a:t>
                      </a:r>
                      <a:endParaRPr lang="en-US" dirty="0"/>
                    </a:p>
                  </a:txBody>
                  <a:tcPr/>
                </a:tc>
                <a:extLst>
                  <a:ext uri="{0D108BD9-81ED-4DB2-BD59-A6C34878D82A}">
                    <a16:rowId xmlns:a16="http://schemas.microsoft.com/office/drawing/2014/main" val="29358885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altLang="en-US" sz="2400" dirty="0"/>
              <a:t>Table : Purchase</a:t>
            </a:r>
            <a:br>
              <a:rPr lang="en-IN" altLang="en-US" sz="2400" dirty="0"/>
            </a:br>
            <a:r>
              <a:rPr lang="en-IN" altLang="en-US" sz="2400" dirty="0"/>
              <a:t>Primary key: Purchase id</a:t>
            </a:r>
          </a:p>
        </p:txBody>
      </p:sp>
      <p:graphicFrame>
        <p:nvGraphicFramePr>
          <p:cNvPr id="6" name="Table 6">
            <a:extLst>
              <a:ext uri="{FF2B5EF4-FFF2-40B4-BE49-F238E27FC236}">
                <a16:creationId xmlns:a16="http://schemas.microsoft.com/office/drawing/2014/main" id="{5D86E90A-30AE-209C-834D-9D0BE8810A45}"/>
              </a:ext>
            </a:extLst>
          </p:cNvPr>
          <p:cNvGraphicFramePr>
            <a:graphicFrameLocks noGrp="1"/>
          </p:cNvGraphicFramePr>
          <p:nvPr>
            <p:ph idx="1"/>
            <p:extLst>
              <p:ext uri="{D42A27DB-BD31-4B8C-83A1-F6EECF244321}">
                <p14:modId xmlns:p14="http://schemas.microsoft.com/office/powerpoint/2010/main" val="1087038405"/>
              </p:ext>
            </p:extLst>
          </p:nvPr>
        </p:nvGraphicFramePr>
        <p:xfrm>
          <a:off x="457200" y="1772817"/>
          <a:ext cx="7139137" cy="3240359"/>
        </p:xfrm>
        <a:graphic>
          <a:graphicData uri="http://schemas.openxmlformats.org/drawingml/2006/table">
            <a:tbl>
              <a:tblPr firstRow="1" bandRow="1">
                <a:tableStyleId>{5C22544A-7EE6-4342-B048-85BDC9FD1C3A}</a:tableStyleId>
              </a:tblPr>
              <a:tblGrid>
                <a:gridCol w="1557295">
                  <a:extLst>
                    <a:ext uri="{9D8B030D-6E8A-4147-A177-3AD203B41FA5}">
                      <a16:colId xmlns:a16="http://schemas.microsoft.com/office/drawing/2014/main" val="2056175747"/>
                    </a:ext>
                  </a:extLst>
                </a:gridCol>
                <a:gridCol w="2790921">
                  <a:extLst>
                    <a:ext uri="{9D8B030D-6E8A-4147-A177-3AD203B41FA5}">
                      <a16:colId xmlns:a16="http://schemas.microsoft.com/office/drawing/2014/main" val="3873869897"/>
                    </a:ext>
                  </a:extLst>
                </a:gridCol>
                <a:gridCol w="2790921">
                  <a:extLst>
                    <a:ext uri="{9D8B030D-6E8A-4147-A177-3AD203B41FA5}">
                      <a16:colId xmlns:a16="http://schemas.microsoft.com/office/drawing/2014/main" val="2931381773"/>
                    </a:ext>
                  </a:extLst>
                </a:gridCol>
              </a:tblGrid>
              <a:tr h="383381">
                <a:tc>
                  <a:txBody>
                    <a:bodyPr/>
                    <a:lstStyle/>
                    <a:p>
                      <a:r>
                        <a:rPr lang="en-IN" dirty="0"/>
                        <a:t>FIELD</a:t>
                      </a:r>
                      <a:endParaRPr lang="en-US" dirty="0"/>
                    </a:p>
                  </a:txBody>
                  <a:tcPr/>
                </a:tc>
                <a:tc>
                  <a:txBody>
                    <a:bodyPr/>
                    <a:lstStyle/>
                    <a:p>
                      <a:r>
                        <a:rPr lang="en-IN" dirty="0"/>
                        <a:t>DATA TYPE</a:t>
                      </a:r>
                      <a:endParaRPr lang="en-US" dirty="0"/>
                    </a:p>
                  </a:txBody>
                  <a:tcPr/>
                </a:tc>
                <a:tc>
                  <a:txBody>
                    <a:bodyPr/>
                    <a:lstStyle/>
                    <a:p>
                      <a:r>
                        <a:rPr lang="en-IN" dirty="0"/>
                        <a:t>SIZE</a:t>
                      </a:r>
                      <a:endParaRPr lang="en-US" dirty="0"/>
                    </a:p>
                  </a:txBody>
                  <a:tcPr/>
                </a:tc>
                <a:extLst>
                  <a:ext uri="{0D108BD9-81ED-4DB2-BD59-A6C34878D82A}">
                    <a16:rowId xmlns:a16="http://schemas.microsoft.com/office/drawing/2014/main" val="1307852773"/>
                  </a:ext>
                </a:extLst>
              </a:tr>
              <a:tr h="383381">
                <a:tc>
                  <a:txBody>
                    <a:bodyPr/>
                    <a:lstStyle/>
                    <a:p>
                      <a:r>
                        <a:rPr lang="en-IN" dirty="0"/>
                        <a:t>Purchase id</a:t>
                      </a:r>
                      <a:endParaRPr lang="en-US" dirty="0"/>
                    </a:p>
                  </a:txBody>
                  <a:tcPr/>
                </a:tc>
                <a:tc>
                  <a:txBody>
                    <a:bodyPr/>
                    <a:lstStyle/>
                    <a:p>
                      <a:r>
                        <a:rPr lang="en-IN" dirty="0"/>
                        <a:t>Int</a:t>
                      </a:r>
                      <a:endParaRPr lang="en-US" dirty="0"/>
                    </a:p>
                  </a:txBody>
                  <a:tcPr/>
                </a:tc>
                <a:tc>
                  <a:txBody>
                    <a:bodyPr/>
                    <a:lstStyle/>
                    <a:p>
                      <a:r>
                        <a:rPr lang="en-IN" dirty="0"/>
                        <a:t>10</a:t>
                      </a:r>
                    </a:p>
                  </a:txBody>
                  <a:tcPr/>
                </a:tc>
                <a:extLst>
                  <a:ext uri="{0D108BD9-81ED-4DB2-BD59-A6C34878D82A}">
                    <a16:rowId xmlns:a16="http://schemas.microsoft.com/office/drawing/2014/main" val="1082152748"/>
                  </a:ext>
                </a:extLst>
              </a:tr>
              <a:tr h="661727">
                <a:tc>
                  <a:txBody>
                    <a:bodyPr/>
                    <a:lstStyle/>
                    <a:p>
                      <a:r>
                        <a:rPr lang="en-IN" dirty="0"/>
                        <a:t>Product name</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extLst>
                  <a:ext uri="{0D108BD9-81ED-4DB2-BD59-A6C34878D82A}">
                    <a16:rowId xmlns:a16="http://schemas.microsoft.com/office/drawing/2014/main" val="560673501"/>
                  </a:ext>
                </a:extLst>
              </a:tr>
              <a:tr h="383381">
                <a:tc>
                  <a:txBody>
                    <a:bodyPr/>
                    <a:lstStyle/>
                    <a:p>
                      <a:r>
                        <a:rPr lang="en-IN" dirty="0"/>
                        <a:t>Quantity</a:t>
                      </a:r>
                      <a:endParaRPr lang="en-US" dirty="0"/>
                    </a:p>
                  </a:txBody>
                  <a:tcPr/>
                </a:tc>
                <a:tc>
                  <a:txBody>
                    <a:bodyPr/>
                    <a:lstStyle/>
                    <a:p>
                      <a:r>
                        <a:rPr lang="en-IN" dirty="0"/>
                        <a:t>Int</a:t>
                      </a:r>
                      <a:endParaRPr lang="en-US" dirty="0"/>
                    </a:p>
                  </a:txBody>
                  <a:tcPr/>
                </a:tc>
                <a:tc>
                  <a:txBody>
                    <a:bodyPr/>
                    <a:lstStyle/>
                    <a:p>
                      <a:r>
                        <a:rPr lang="en-IN" dirty="0"/>
                        <a:t>10</a:t>
                      </a:r>
                      <a:endParaRPr lang="en-US" dirty="0"/>
                    </a:p>
                  </a:txBody>
                  <a:tcPr/>
                </a:tc>
                <a:extLst>
                  <a:ext uri="{0D108BD9-81ED-4DB2-BD59-A6C34878D82A}">
                    <a16:rowId xmlns:a16="http://schemas.microsoft.com/office/drawing/2014/main" val="4106476311"/>
                  </a:ext>
                </a:extLst>
              </a:tr>
              <a:tr h="661727">
                <a:tc>
                  <a:txBody>
                    <a:bodyPr/>
                    <a:lstStyle/>
                    <a:p>
                      <a:r>
                        <a:rPr lang="en-IN" dirty="0"/>
                        <a:t>Company name</a:t>
                      </a:r>
                      <a:endParaRPr lang="en-US" dirty="0"/>
                    </a:p>
                  </a:txBody>
                  <a:tcPr/>
                </a:tc>
                <a:tc>
                  <a:txBody>
                    <a:bodyPr/>
                    <a:lstStyle/>
                    <a:p>
                      <a:r>
                        <a:rPr lang="en-IN" dirty="0"/>
                        <a:t>Varchar</a:t>
                      </a:r>
                      <a:endParaRPr lang="en-US" dirty="0"/>
                    </a:p>
                  </a:txBody>
                  <a:tcPr/>
                </a:tc>
                <a:tc>
                  <a:txBody>
                    <a:bodyPr/>
                    <a:lstStyle/>
                    <a:p>
                      <a:r>
                        <a:rPr lang="en-IN" dirty="0"/>
                        <a:t>20</a:t>
                      </a:r>
                    </a:p>
                  </a:txBody>
                  <a:tcPr/>
                </a:tc>
                <a:extLst>
                  <a:ext uri="{0D108BD9-81ED-4DB2-BD59-A6C34878D82A}">
                    <a16:rowId xmlns:a16="http://schemas.microsoft.com/office/drawing/2014/main" val="3950791902"/>
                  </a:ext>
                </a:extLst>
              </a:tr>
              <a:tr h="383381">
                <a:tc>
                  <a:txBody>
                    <a:bodyPr/>
                    <a:lstStyle/>
                    <a:p>
                      <a:r>
                        <a:rPr lang="en-IN" dirty="0"/>
                        <a:t>Brand</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extLst>
                  <a:ext uri="{0D108BD9-81ED-4DB2-BD59-A6C34878D82A}">
                    <a16:rowId xmlns:a16="http://schemas.microsoft.com/office/drawing/2014/main" val="3728425832"/>
                  </a:ext>
                </a:extLst>
              </a:tr>
              <a:tr h="383381">
                <a:tc>
                  <a:txBody>
                    <a:bodyPr/>
                    <a:lstStyle/>
                    <a:p>
                      <a:r>
                        <a:rPr lang="en-IN" dirty="0"/>
                        <a:t>Price</a:t>
                      </a:r>
                      <a:endParaRPr lang="en-US" dirty="0"/>
                    </a:p>
                  </a:txBody>
                  <a:tcPr/>
                </a:tc>
                <a:tc>
                  <a:txBody>
                    <a:bodyPr/>
                    <a:lstStyle/>
                    <a:p>
                      <a:r>
                        <a:rPr lang="en-IN" dirty="0"/>
                        <a:t>Int</a:t>
                      </a:r>
                      <a:endParaRPr lang="en-US" dirty="0"/>
                    </a:p>
                  </a:txBody>
                  <a:tcPr/>
                </a:tc>
                <a:tc>
                  <a:txBody>
                    <a:bodyPr/>
                    <a:lstStyle/>
                    <a:p>
                      <a:r>
                        <a:rPr lang="en-IN" dirty="0"/>
                        <a:t>7</a:t>
                      </a:r>
                      <a:endParaRPr lang="en-US" dirty="0"/>
                    </a:p>
                  </a:txBody>
                  <a:tcPr/>
                </a:tc>
                <a:extLst>
                  <a:ext uri="{0D108BD9-81ED-4DB2-BD59-A6C34878D82A}">
                    <a16:rowId xmlns:a16="http://schemas.microsoft.com/office/drawing/2014/main" val="182636228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7584" y="188640"/>
            <a:ext cx="7498080" cy="936104"/>
          </a:xfrm>
        </p:spPr>
        <p:txBody>
          <a:bodyPr>
            <a:noAutofit/>
          </a:bodyPr>
          <a:lstStyle/>
          <a:p>
            <a:r>
              <a:rPr lang="en-IN" altLang="en-US" sz="2400" dirty="0"/>
              <a:t>Table : Sales</a:t>
            </a:r>
            <a:br>
              <a:rPr lang="en-IN" altLang="en-US" sz="2400" dirty="0"/>
            </a:br>
            <a:r>
              <a:rPr lang="en-IN" altLang="en-US" sz="2400" dirty="0"/>
              <a:t>Primary key: Sales id</a:t>
            </a:r>
            <a:br>
              <a:rPr lang="en-IN" altLang="en-US" sz="2400" dirty="0"/>
            </a:br>
            <a:r>
              <a:rPr lang="en-IN" altLang="en-US" sz="2400" dirty="0"/>
              <a:t>Foreign key : Customer id</a:t>
            </a:r>
          </a:p>
        </p:txBody>
      </p:sp>
      <p:graphicFrame>
        <p:nvGraphicFramePr>
          <p:cNvPr id="6" name="Table 6">
            <a:extLst>
              <a:ext uri="{FF2B5EF4-FFF2-40B4-BE49-F238E27FC236}">
                <a16:creationId xmlns:a16="http://schemas.microsoft.com/office/drawing/2014/main" id="{1C8A584E-94D9-4AC6-D1F5-738DE59FAACC}"/>
              </a:ext>
            </a:extLst>
          </p:cNvPr>
          <p:cNvGraphicFramePr>
            <a:graphicFrameLocks noGrp="1"/>
          </p:cNvGraphicFramePr>
          <p:nvPr>
            <p:ph idx="1"/>
            <p:extLst>
              <p:ext uri="{D42A27DB-BD31-4B8C-83A1-F6EECF244321}">
                <p14:modId xmlns:p14="http://schemas.microsoft.com/office/powerpoint/2010/main" val="216863871"/>
              </p:ext>
            </p:extLst>
          </p:nvPr>
        </p:nvGraphicFramePr>
        <p:xfrm>
          <a:off x="827584" y="1340768"/>
          <a:ext cx="7272808" cy="4754880"/>
        </p:xfrm>
        <a:graphic>
          <a:graphicData uri="http://schemas.openxmlformats.org/drawingml/2006/table">
            <a:tbl>
              <a:tblPr firstRow="1" bandRow="1">
                <a:tableStyleId>{5C22544A-7EE6-4342-B048-85BDC9FD1C3A}</a:tableStyleId>
              </a:tblPr>
              <a:tblGrid>
                <a:gridCol w="1951242">
                  <a:extLst>
                    <a:ext uri="{9D8B030D-6E8A-4147-A177-3AD203B41FA5}">
                      <a16:colId xmlns:a16="http://schemas.microsoft.com/office/drawing/2014/main" val="4125640410"/>
                    </a:ext>
                  </a:extLst>
                </a:gridCol>
                <a:gridCol w="2660783">
                  <a:extLst>
                    <a:ext uri="{9D8B030D-6E8A-4147-A177-3AD203B41FA5}">
                      <a16:colId xmlns:a16="http://schemas.microsoft.com/office/drawing/2014/main" val="1949759849"/>
                    </a:ext>
                  </a:extLst>
                </a:gridCol>
                <a:gridCol w="2660783">
                  <a:extLst>
                    <a:ext uri="{9D8B030D-6E8A-4147-A177-3AD203B41FA5}">
                      <a16:colId xmlns:a16="http://schemas.microsoft.com/office/drawing/2014/main" val="3732322857"/>
                    </a:ext>
                  </a:extLst>
                </a:gridCol>
              </a:tblGrid>
              <a:tr h="337784">
                <a:tc>
                  <a:txBody>
                    <a:bodyPr/>
                    <a:lstStyle/>
                    <a:p>
                      <a:r>
                        <a:rPr lang="en-IN" dirty="0"/>
                        <a:t>FIELD</a:t>
                      </a:r>
                      <a:endParaRPr lang="en-US" dirty="0"/>
                    </a:p>
                  </a:txBody>
                  <a:tcPr/>
                </a:tc>
                <a:tc>
                  <a:txBody>
                    <a:bodyPr/>
                    <a:lstStyle/>
                    <a:p>
                      <a:r>
                        <a:rPr lang="en-IN" dirty="0"/>
                        <a:t>DATA TYPE</a:t>
                      </a:r>
                      <a:endParaRPr lang="en-US" dirty="0"/>
                    </a:p>
                  </a:txBody>
                  <a:tcPr/>
                </a:tc>
                <a:tc>
                  <a:txBody>
                    <a:bodyPr/>
                    <a:lstStyle/>
                    <a:p>
                      <a:r>
                        <a:rPr lang="en-IN" dirty="0"/>
                        <a:t>SIZE</a:t>
                      </a:r>
                      <a:endParaRPr lang="en-US" dirty="0"/>
                    </a:p>
                  </a:txBody>
                  <a:tcPr/>
                </a:tc>
                <a:extLst>
                  <a:ext uri="{0D108BD9-81ED-4DB2-BD59-A6C34878D82A}">
                    <a16:rowId xmlns:a16="http://schemas.microsoft.com/office/drawing/2014/main" val="4210583458"/>
                  </a:ext>
                </a:extLst>
              </a:tr>
              <a:tr h="337784">
                <a:tc>
                  <a:txBody>
                    <a:bodyPr/>
                    <a:lstStyle/>
                    <a:p>
                      <a:r>
                        <a:rPr lang="en-IN" dirty="0"/>
                        <a:t>Sales id</a:t>
                      </a:r>
                      <a:endParaRPr lang="en-US" dirty="0"/>
                    </a:p>
                  </a:txBody>
                  <a:tcPr/>
                </a:tc>
                <a:tc>
                  <a:txBody>
                    <a:bodyPr/>
                    <a:lstStyle/>
                    <a:p>
                      <a:r>
                        <a:rPr lang="en-IN" dirty="0"/>
                        <a:t>Int</a:t>
                      </a:r>
                      <a:endParaRPr lang="en-US" dirty="0"/>
                    </a:p>
                  </a:txBody>
                  <a:tcPr/>
                </a:tc>
                <a:tc>
                  <a:txBody>
                    <a:bodyPr/>
                    <a:lstStyle/>
                    <a:p>
                      <a:r>
                        <a:rPr lang="en-IN" dirty="0"/>
                        <a:t>10</a:t>
                      </a:r>
                    </a:p>
                  </a:txBody>
                  <a:tcPr/>
                </a:tc>
                <a:extLst>
                  <a:ext uri="{0D108BD9-81ED-4DB2-BD59-A6C34878D82A}">
                    <a16:rowId xmlns:a16="http://schemas.microsoft.com/office/drawing/2014/main" val="1202429992"/>
                  </a:ext>
                </a:extLst>
              </a:tr>
              <a:tr h="337784">
                <a:tc>
                  <a:txBody>
                    <a:bodyPr/>
                    <a:lstStyle/>
                    <a:p>
                      <a:r>
                        <a:rPr lang="en-IN" dirty="0"/>
                        <a:t>Customer id</a:t>
                      </a:r>
                      <a:endParaRPr lang="en-US" dirty="0"/>
                    </a:p>
                  </a:txBody>
                  <a:tcPr/>
                </a:tc>
                <a:tc>
                  <a:txBody>
                    <a:bodyPr/>
                    <a:lstStyle/>
                    <a:p>
                      <a:r>
                        <a:rPr lang="en-IN" dirty="0"/>
                        <a:t>Int</a:t>
                      </a:r>
                      <a:endParaRPr lang="en-US" dirty="0"/>
                    </a:p>
                  </a:txBody>
                  <a:tcPr/>
                </a:tc>
                <a:tc>
                  <a:txBody>
                    <a:bodyPr/>
                    <a:lstStyle/>
                    <a:p>
                      <a:r>
                        <a:rPr lang="en-IN" dirty="0"/>
                        <a:t>10</a:t>
                      </a:r>
                      <a:endParaRPr lang="en-US" dirty="0"/>
                    </a:p>
                  </a:txBody>
                  <a:tcPr/>
                </a:tc>
                <a:extLst>
                  <a:ext uri="{0D108BD9-81ED-4DB2-BD59-A6C34878D82A}">
                    <a16:rowId xmlns:a16="http://schemas.microsoft.com/office/drawing/2014/main" val="2996680022"/>
                  </a:ext>
                </a:extLst>
              </a:tr>
              <a:tr h="337784">
                <a:tc>
                  <a:txBody>
                    <a:bodyPr/>
                    <a:lstStyle/>
                    <a:p>
                      <a:r>
                        <a:rPr lang="en-IN" dirty="0"/>
                        <a:t>Phone number</a:t>
                      </a:r>
                      <a:endParaRPr lang="en-US" dirty="0"/>
                    </a:p>
                  </a:txBody>
                  <a:tcPr/>
                </a:tc>
                <a:tc>
                  <a:txBody>
                    <a:bodyPr/>
                    <a:lstStyle/>
                    <a:p>
                      <a:r>
                        <a:rPr lang="en-IN" dirty="0"/>
                        <a:t>Int</a:t>
                      </a:r>
                      <a:endParaRPr lang="en-US" dirty="0"/>
                    </a:p>
                  </a:txBody>
                  <a:tcPr/>
                </a:tc>
                <a:tc>
                  <a:txBody>
                    <a:bodyPr/>
                    <a:lstStyle/>
                    <a:p>
                      <a:r>
                        <a:rPr lang="en-IN" dirty="0"/>
                        <a:t>10</a:t>
                      </a:r>
                      <a:endParaRPr lang="en-US" dirty="0"/>
                    </a:p>
                  </a:txBody>
                  <a:tcPr/>
                </a:tc>
                <a:extLst>
                  <a:ext uri="{0D108BD9-81ED-4DB2-BD59-A6C34878D82A}">
                    <a16:rowId xmlns:a16="http://schemas.microsoft.com/office/drawing/2014/main" val="2918897979"/>
                  </a:ext>
                </a:extLst>
              </a:tr>
              <a:tr h="337784">
                <a:tc>
                  <a:txBody>
                    <a:bodyPr/>
                    <a:lstStyle/>
                    <a:p>
                      <a:r>
                        <a:rPr lang="en-IN" dirty="0"/>
                        <a:t>Customer name</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extLst>
                  <a:ext uri="{0D108BD9-81ED-4DB2-BD59-A6C34878D82A}">
                    <a16:rowId xmlns:a16="http://schemas.microsoft.com/office/drawing/2014/main" val="1372235078"/>
                  </a:ext>
                </a:extLst>
              </a:tr>
              <a:tr h="337784">
                <a:tc>
                  <a:txBody>
                    <a:bodyPr/>
                    <a:lstStyle/>
                    <a:p>
                      <a:r>
                        <a:rPr lang="en-IN" dirty="0"/>
                        <a:t>Address</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extLst>
                  <a:ext uri="{0D108BD9-81ED-4DB2-BD59-A6C34878D82A}">
                    <a16:rowId xmlns:a16="http://schemas.microsoft.com/office/drawing/2014/main" val="1148328383"/>
                  </a:ext>
                </a:extLst>
              </a:tr>
              <a:tr h="337784">
                <a:tc>
                  <a:txBody>
                    <a:bodyPr/>
                    <a:lstStyle/>
                    <a:p>
                      <a:r>
                        <a:rPr lang="en-IN" dirty="0"/>
                        <a:t>Pin code</a:t>
                      </a:r>
                      <a:endParaRPr lang="en-US" dirty="0"/>
                    </a:p>
                  </a:txBody>
                  <a:tcPr/>
                </a:tc>
                <a:tc>
                  <a:txBody>
                    <a:bodyPr/>
                    <a:lstStyle/>
                    <a:p>
                      <a:r>
                        <a:rPr lang="en-IN" dirty="0"/>
                        <a:t>Int</a:t>
                      </a:r>
                      <a:endParaRPr lang="en-US" dirty="0"/>
                    </a:p>
                  </a:txBody>
                  <a:tcPr/>
                </a:tc>
                <a:tc>
                  <a:txBody>
                    <a:bodyPr/>
                    <a:lstStyle/>
                    <a:p>
                      <a:r>
                        <a:rPr lang="en-IN" dirty="0"/>
                        <a:t>6</a:t>
                      </a:r>
                      <a:endParaRPr lang="en-US" dirty="0"/>
                    </a:p>
                  </a:txBody>
                  <a:tcPr/>
                </a:tc>
                <a:extLst>
                  <a:ext uri="{0D108BD9-81ED-4DB2-BD59-A6C34878D82A}">
                    <a16:rowId xmlns:a16="http://schemas.microsoft.com/office/drawing/2014/main" val="2400130863"/>
                  </a:ext>
                </a:extLst>
              </a:tr>
              <a:tr h="337784">
                <a:tc>
                  <a:txBody>
                    <a:bodyPr/>
                    <a:lstStyle/>
                    <a:p>
                      <a:r>
                        <a:rPr lang="en-IN" dirty="0"/>
                        <a:t>Product name</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extLst>
                  <a:ext uri="{0D108BD9-81ED-4DB2-BD59-A6C34878D82A}">
                    <a16:rowId xmlns:a16="http://schemas.microsoft.com/office/drawing/2014/main" val="2257225564"/>
                  </a:ext>
                </a:extLst>
              </a:tr>
              <a:tr h="337784">
                <a:tc>
                  <a:txBody>
                    <a:bodyPr/>
                    <a:lstStyle/>
                    <a:p>
                      <a:r>
                        <a:rPr lang="en-IN" dirty="0"/>
                        <a:t>Quantity</a:t>
                      </a:r>
                      <a:endParaRPr lang="en-US" dirty="0"/>
                    </a:p>
                  </a:txBody>
                  <a:tcPr/>
                </a:tc>
                <a:tc>
                  <a:txBody>
                    <a:bodyPr/>
                    <a:lstStyle/>
                    <a:p>
                      <a:r>
                        <a:rPr lang="en-IN" dirty="0"/>
                        <a:t>Int</a:t>
                      </a:r>
                      <a:endParaRPr lang="en-US" dirty="0"/>
                    </a:p>
                  </a:txBody>
                  <a:tcPr/>
                </a:tc>
                <a:tc>
                  <a:txBody>
                    <a:bodyPr/>
                    <a:lstStyle/>
                    <a:p>
                      <a:r>
                        <a:rPr lang="en-IN" dirty="0"/>
                        <a:t>10</a:t>
                      </a:r>
                      <a:endParaRPr lang="en-US" dirty="0"/>
                    </a:p>
                  </a:txBody>
                  <a:tcPr/>
                </a:tc>
                <a:extLst>
                  <a:ext uri="{0D108BD9-81ED-4DB2-BD59-A6C34878D82A}">
                    <a16:rowId xmlns:a16="http://schemas.microsoft.com/office/drawing/2014/main" val="3875539260"/>
                  </a:ext>
                </a:extLst>
              </a:tr>
              <a:tr h="337784">
                <a:tc>
                  <a:txBody>
                    <a:bodyPr/>
                    <a:lstStyle/>
                    <a:p>
                      <a:r>
                        <a:rPr lang="en-IN" dirty="0"/>
                        <a:t>Company name</a:t>
                      </a:r>
                    </a:p>
                  </a:txBody>
                  <a:tcPr/>
                </a:tc>
                <a:tc>
                  <a:txBody>
                    <a:bodyPr/>
                    <a:lstStyle/>
                    <a:p>
                      <a:r>
                        <a:rPr lang="en-IN" dirty="0"/>
                        <a:t>Varchar</a:t>
                      </a:r>
                      <a:endParaRPr lang="en-US" dirty="0"/>
                    </a:p>
                  </a:txBody>
                  <a:tcPr/>
                </a:tc>
                <a:tc>
                  <a:txBody>
                    <a:bodyPr/>
                    <a:lstStyle/>
                    <a:p>
                      <a:r>
                        <a:rPr lang="en-IN" dirty="0"/>
                        <a:t>20</a:t>
                      </a:r>
                      <a:endParaRPr lang="en-US" dirty="0"/>
                    </a:p>
                  </a:txBody>
                  <a:tcPr/>
                </a:tc>
                <a:extLst>
                  <a:ext uri="{0D108BD9-81ED-4DB2-BD59-A6C34878D82A}">
                    <a16:rowId xmlns:a16="http://schemas.microsoft.com/office/drawing/2014/main" val="2904743763"/>
                  </a:ext>
                </a:extLst>
              </a:tr>
              <a:tr h="337784">
                <a:tc>
                  <a:txBody>
                    <a:bodyPr/>
                    <a:lstStyle/>
                    <a:p>
                      <a:r>
                        <a:rPr lang="en-IN" dirty="0"/>
                        <a:t>Brand</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extLst>
                  <a:ext uri="{0D108BD9-81ED-4DB2-BD59-A6C34878D82A}">
                    <a16:rowId xmlns:a16="http://schemas.microsoft.com/office/drawing/2014/main" val="3906952698"/>
                  </a:ext>
                </a:extLst>
              </a:tr>
              <a:tr h="337784">
                <a:tc>
                  <a:txBody>
                    <a:bodyPr/>
                    <a:lstStyle/>
                    <a:p>
                      <a:r>
                        <a:rPr lang="en-IN" dirty="0"/>
                        <a:t>Price</a:t>
                      </a:r>
                      <a:endParaRPr lang="en-US" dirty="0"/>
                    </a:p>
                  </a:txBody>
                  <a:tcPr/>
                </a:tc>
                <a:tc>
                  <a:txBody>
                    <a:bodyPr/>
                    <a:lstStyle/>
                    <a:p>
                      <a:r>
                        <a:rPr lang="en-IN" dirty="0"/>
                        <a:t>Int</a:t>
                      </a:r>
                      <a:endParaRPr lang="en-US" dirty="0"/>
                    </a:p>
                  </a:txBody>
                  <a:tcPr/>
                </a:tc>
                <a:tc>
                  <a:txBody>
                    <a:bodyPr/>
                    <a:lstStyle/>
                    <a:p>
                      <a:r>
                        <a:rPr lang="en-IN" dirty="0"/>
                        <a:t>7</a:t>
                      </a:r>
                      <a:endParaRPr lang="en-US" dirty="0"/>
                    </a:p>
                  </a:txBody>
                  <a:tcPr/>
                </a:tc>
                <a:extLst>
                  <a:ext uri="{0D108BD9-81ED-4DB2-BD59-A6C34878D82A}">
                    <a16:rowId xmlns:a16="http://schemas.microsoft.com/office/drawing/2014/main" val="1202781675"/>
                  </a:ext>
                </a:extLst>
              </a:tr>
              <a:tr h="337784">
                <a:tc>
                  <a:txBody>
                    <a:bodyPr/>
                    <a:lstStyle/>
                    <a:p>
                      <a:r>
                        <a:rPr lang="en-IN" dirty="0"/>
                        <a:t>Total amount</a:t>
                      </a:r>
                      <a:endParaRPr lang="en-US" dirty="0"/>
                    </a:p>
                  </a:txBody>
                  <a:tcPr/>
                </a:tc>
                <a:tc>
                  <a:txBody>
                    <a:bodyPr/>
                    <a:lstStyle/>
                    <a:p>
                      <a:r>
                        <a:rPr lang="en-IN" dirty="0"/>
                        <a:t>Int</a:t>
                      </a:r>
                      <a:endParaRPr lang="en-US" dirty="0"/>
                    </a:p>
                  </a:txBody>
                  <a:tcPr/>
                </a:tc>
                <a:tc>
                  <a:txBody>
                    <a:bodyPr/>
                    <a:lstStyle/>
                    <a:p>
                      <a:r>
                        <a:rPr lang="en-IN" dirty="0"/>
                        <a:t>7</a:t>
                      </a:r>
                      <a:endParaRPr lang="en-US" dirty="0"/>
                    </a:p>
                  </a:txBody>
                  <a:tcPr/>
                </a:tc>
                <a:extLst>
                  <a:ext uri="{0D108BD9-81ED-4DB2-BD59-A6C34878D82A}">
                    <a16:rowId xmlns:a16="http://schemas.microsoft.com/office/drawing/2014/main" val="3054641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72816"/>
            <a:ext cx="8229600" cy="4525963"/>
          </a:xfrm>
        </p:spPr>
        <p:txBody>
          <a:bodyPr>
            <a:normAutofit fontScale="92500" lnSpcReduction="20000"/>
          </a:bodyPr>
          <a:lstStyle/>
          <a:p>
            <a:pPr>
              <a:buFont typeface="Wingdings" panose="05000000000000000000" pitchFamily="2" charset="2"/>
              <a:buChar char="v"/>
            </a:pPr>
            <a:r>
              <a:rPr lang="en-IN" dirty="0"/>
              <a:t>The Textile management system application is developed for managing the textile shop.</a:t>
            </a:r>
          </a:p>
          <a:p>
            <a:pPr>
              <a:buFont typeface="Wingdings" panose="05000000000000000000" pitchFamily="2" charset="2"/>
              <a:buChar char="v"/>
            </a:pPr>
            <a:r>
              <a:rPr lang="en-IN" dirty="0"/>
              <a:t>How to manage the textile shop in a good manner.</a:t>
            </a:r>
          </a:p>
          <a:p>
            <a:pPr>
              <a:buFont typeface="Wingdings" panose="05000000000000000000" pitchFamily="2" charset="2"/>
              <a:buChar char="v"/>
            </a:pPr>
            <a:r>
              <a:rPr lang="en-IN" dirty="0"/>
              <a:t> How the things is proper in the shopping mall, what is the input in the shopping mall and what is the output how to track the goods are available there or which is sort. </a:t>
            </a:r>
          </a:p>
          <a:p>
            <a:pPr>
              <a:buFont typeface="Wingdings" panose="05000000000000000000" pitchFamily="2" charset="2"/>
              <a:buChar char="v"/>
            </a:pPr>
            <a:r>
              <a:rPr lang="en-IN" dirty="0"/>
              <a:t>All this is auto track by the application from which there will be no any difficulties facing by the management after all there are certain report generation based on the shopping mall daily turnover, monthly turnover etc .</a:t>
            </a:r>
          </a:p>
          <a:p>
            <a:endParaRPr lang="en-GB" dirty="0"/>
          </a:p>
          <a:p>
            <a:endParaRPr lang="en-GB" b="1" dirty="0"/>
          </a:p>
          <a:p>
            <a:endParaRPr lang="en-GB" b="1" dirty="0"/>
          </a:p>
          <a:p>
            <a:endParaRPr lang="en-GB" b="1" dirty="0"/>
          </a:p>
          <a:p>
            <a:endParaRPr lang="en-GB" b="1" dirty="0"/>
          </a:p>
          <a:p>
            <a:endParaRPr lang="en-GB" b="1" dirty="0"/>
          </a:p>
          <a:p>
            <a:endParaRPr lang="en-GB" b="1" dirty="0"/>
          </a:p>
          <a:p>
            <a:endParaRPr lang="en-GB" b="1" dirty="0"/>
          </a:p>
        </p:txBody>
      </p:sp>
      <p:sp>
        <p:nvSpPr>
          <p:cNvPr id="3" name="Title 2"/>
          <p:cNvSpPr>
            <a:spLocks noGrp="1"/>
          </p:cNvSpPr>
          <p:nvPr>
            <p:ph type="title"/>
          </p:nvPr>
        </p:nvSpPr>
        <p:spPr/>
        <p:txBody>
          <a:bodyPr/>
          <a:lstStyle/>
          <a:p>
            <a:r>
              <a:rPr lang="en-IN" dirty="0"/>
              <a:t>ABSTRACT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70550E-40D5-0898-753D-177829F0B20A}"/>
              </a:ext>
            </a:extLst>
          </p:cNvPr>
          <p:cNvSpPr>
            <a:spLocks noGrp="1"/>
          </p:cNvSpPr>
          <p:nvPr>
            <p:ph type="title"/>
          </p:nvPr>
        </p:nvSpPr>
        <p:spPr/>
        <p:txBody>
          <a:bodyPr>
            <a:normAutofit/>
          </a:bodyPr>
          <a:lstStyle/>
          <a:p>
            <a:r>
              <a:rPr lang="en-IN" sz="2700" dirty="0"/>
              <a:t>Table : Billing</a:t>
            </a:r>
            <a:br>
              <a:rPr lang="en-IN" dirty="0"/>
            </a:br>
            <a:endParaRPr lang="en-US" dirty="0"/>
          </a:p>
        </p:txBody>
      </p:sp>
      <p:graphicFrame>
        <p:nvGraphicFramePr>
          <p:cNvPr id="5" name="Table 5">
            <a:extLst>
              <a:ext uri="{FF2B5EF4-FFF2-40B4-BE49-F238E27FC236}">
                <a16:creationId xmlns:a16="http://schemas.microsoft.com/office/drawing/2014/main" id="{345E5B59-D54F-BD0B-33D7-A779E88D2099}"/>
              </a:ext>
            </a:extLst>
          </p:cNvPr>
          <p:cNvGraphicFramePr>
            <a:graphicFrameLocks noGrp="1"/>
          </p:cNvGraphicFramePr>
          <p:nvPr>
            <p:extLst>
              <p:ext uri="{D42A27DB-BD31-4B8C-83A1-F6EECF244321}">
                <p14:modId xmlns:p14="http://schemas.microsoft.com/office/powerpoint/2010/main" val="1438416382"/>
              </p:ext>
            </p:extLst>
          </p:nvPr>
        </p:nvGraphicFramePr>
        <p:xfrm>
          <a:off x="1524000" y="1397000"/>
          <a:ext cx="6116955" cy="3708400"/>
        </p:xfrm>
        <a:graphic>
          <a:graphicData uri="http://schemas.openxmlformats.org/drawingml/2006/table">
            <a:tbl>
              <a:tblPr firstRow="1" bandRow="1">
                <a:tableStyleId>{5C22544A-7EE6-4342-B048-85BDC9FD1C3A}</a:tableStyleId>
              </a:tblPr>
              <a:tblGrid>
                <a:gridCol w="2052955">
                  <a:extLst>
                    <a:ext uri="{9D8B030D-6E8A-4147-A177-3AD203B41FA5}">
                      <a16:colId xmlns:a16="http://schemas.microsoft.com/office/drawing/2014/main" val="830395282"/>
                    </a:ext>
                  </a:extLst>
                </a:gridCol>
                <a:gridCol w="2032000">
                  <a:extLst>
                    <a:ext uri="{9D8B030D-6E8A-4147-A177-3AD203B41FA5}">
                      <a16:colId xmlns:a16="http://schemas.microsoft.com/office/drawing/2014/main" val="3641528923"/>
                    </a:ext>
                  </a:extLst>
                </a:gridCol>
                <a:gridCol w="2032000">
                  <a:extLst>
                    <a:ext uri="{9D8B030D-6E8A-4147-A177-3AD203B41FA5}">
                      <a16:colId xmlns:a16="http://schemas.microsoft.com/office/drawing/2014/main" val="968762178"/>
                    </a:ext>
                  </a:extLst>
                </a:gridCol>
              </a:tblGrid>
              <a:tr h="370840">
                <a:tc>
                  <a:txBody>
                    <a:bodyPr/>
                    <a:lstStyle/>
                    <a:p>
                      <a:r>
                        <a:rPr lang="en-IN" dirty="0"/>
                        <a:t>FIELD</a:t>
                      </a:r>
                      <a:endParaRPr lang="en-US" dirty="0"/>
                    </a:p>
                  </a:txBody>
                  <a:tcPr/>
                </a:tc>
                <a:tc>
                  <a:txBody>
                    <a:bodyPr/>
                    <a:lstStyle/>
                    <a:p>
                      <a:r>
                        <a:rPr lang="en-IN" dirty="0"/>
                        <a:t>DATA TYPE</a:t>
                      </a:r>
                      <a:endParaRPr lang="en-US" dirty="0"/>
                    </a:p>
                  </a:txBody>
                  <a:tcPr/>
                </a:tc>
                <a:tc>
                  <a:txBody>
                    <a:bodyPr/>
                    <a:lstStyle/>
                    <a:p>
                      <a:r>
                        <a:rPr lang="en-IN" dirty="0"/>
                        <a:t>SIZE</a:t>
                      </a:r>
                      <a:endParaRPr lang="en-US" dirty="0"/>
                    </a:p>
                  </a:txBody>
                  <a:tcPr/>
                </a:tc>
                <a:extLst>
                  <a:ext uri="{0D108BD9-81ED-4DB2-BD59-A6C34878D82A}">
                    <a16:rowId xmlns:a16="http://schemas.microsoft.com/office/drawing/2014/main" val="1674904868"/>
                  </a:ext>
                </a:extLst>
              </a:tr>
              <a:tr h="370840">
                <a:tc>
                  <a:txBody>
                    <a:bodyPr/>
                    <a:lstStyle/>
                    <a:p>
                      <a:r>
                        <a:rPr lang="en-IN" dirty="0"/>
                        <a:t>Date</a:t>
                      </a:r>
                      <a:endParaRPr lang="en-US" dirty="0"/>
                    </a:p>
                  </a:txBody>
                  <a:tcPr/>
                </a:tc>
                <a:tc>
                  <a:txBody>
                    <a:bodyPr/>
                    <a:lstStyle/>
                    <a:p>
                      <a:r>
                        <a:rPr lang="en-IN" dirty="0"/>
                        <a:t>Date/time</a:t>
                      </a:r>
                      <a:endParaRPr lang="en-US" dirty="0"/>
                    </a:p>
                  </a:txBody>
                  <a:tcPr/>
                </a:tc>
                <a:tc>
                  <a:txBody>
                    <a:bodyPr/>
                    <a:lstStyle/>
                    <a:p>
                      <a:endParaRPr lang="en-US" dirty="0"/>
                    </a:p>
                  </a:txBody>
                  <a:tcPr/>
                </a:tc>
                <a:extLst>
                  <a:ext uri="{0D108BD9-81ED-4DB2-BD59-A6C34878D82A}">
                    <a16:rowId xmlns:a16="http://schemas.microsoft.com/office/drawing/2014/main" val="15247010"/>
                  </a:ext>
                </a:extLst>
              </a:tr>
              <a:tr h="370840">
                <a:tc>
                  <a:txBody>
                    <a:bodyPr/>
                    <a:lstStyle/>
                    <a:p>
                      <a:r>
                        <a:rPr lang="en-IN" dirty="0"/>
                        <a:t>Customer name</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extLst>
                  <a:ext uri="{0D108BD9-81ED-4DB2-BD59-A6C34878D82A}">
                    <a16:rowId xmlns:a16="http://schemas.microsoft.com/office/drawing/2014/main" val="3812191381"/>
                  </a:ext>
                </a:extLst>
              </a:tr>
              <a:tr h="370840">
                <a:tc>
                  <a:txBody>
                    <a:bodyPr/>
                    <a:lstStyle/>
                    <a:p>
                      <a:r>
                        <a:rPr lang="en-IN" dirty="0"/>
                        <a:t>Company  name</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extLst>
                  <a:ext uri="{0D108BD9-81ED-4DB2-BD59-A6C34878D82A}">
                    <a16:rowId xmlns:a16="http://schemas.microsoft.com/office/drawing/2014/main" val="2769456967"/>
                  </a:ext>
                </a:extLst>
              </a:tr>
              <a:tr h="370840">
                <a:tc>
                  <a:txBody>
                    <a:bodyPr/>
                    <a:lstStyle/>
                    <a:p>
                      <a:r>
                        <a:rPr lang="en-IN" dirty="0"/>
                        <a:t>Brand</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extLst>
                  <a:ext uri="{0D108BD9-81ED-4DB2-BD59-A6C34878D82A}">
                    <a16:rowId xmlns:a16="http://schemas.microsoft.com/office/drawing/2014/main" val="326516829"/>
                  </a:ext>
                </a:extLst>
              </a:tr>
              <a:tr h="370840">
                <a:tc>
                  <a:txBody>
                    <a:bodyPr/>
                    <a:lstStyle/>
                    <a:p>
                      <a:r>
                        <a:rPr lang="en-IN" dirty="0"/>
                        <a:t>Product name</a:t>
                      </a:r>
                      <a:endParaRPr lang="en-US" dirty="0"/>
                    </a:p>
                  </a:txBody>
                  <a:tcPr/>
                </a:tc>
                <a:tc>
                  <a:txBody>
                    <a:bodyPr/>
                    <a:lstStyle/>
                    <a:p>
                      <a:r>
                        <a:rPr lang="en-IN" dirty="0"/>
                        <a:t>Varchar</a:t>
                      </a:r>
                      <a:endParaRPr lang="en-US" dirty="0"/>
                    </a:p>
                  </a:txBody>
                  <a:tcPr/>
                </a:tc>
                <a:tc>
                  <a:txBody>
                    <a:bodyPr/>
                    <a:lstStyle/>
                    <a:p>
                      <a:r>
                        <a:rPr lang="en-IN" dirty="0"/>
                        <a:t>20</a:t>
                      </a:r>
                    </a:p>
                  </a:txBody>
                  <a:tcPr/>
                </a:tc>
                <a:extLst>
                  <a:ext uri="{0D108BD9-81ED-4DB2-BD59-A6C34878D82A}">
                    <a16:rowId xmlns:a16="http://schemas.microsoft.com/office/drawing/2014/main" val="3718259672"/>
                  </a:ext>
                </a:extLst>
              </a:tr>
              <a:tr h="370840">
                <a:tc>
                  <a:txBody>
                    <a:bodyPr/>
                    <a:lstStyle/>
                    <a:p>
                      <a:r>
                        <a:rPr lang="en-IN" dirty="0"/>
                        <a:t>Price</a:t>
                      </a:r>
                      <a:endParaRPr lang="en-US" dirty="0"/>
                    </a:p>
                  </a:txBody>
                  <a:tcPr/>
                </a:tc>
                <a:tc>
                  <a:txBody>
                    <a:bodyPr/>
                    <a:lstStyle/>
                    <a:p>
                      <a:r>
                        <a:rPr lang="en-IN" dirty="0"/>
                        <a:t>Varchar</a:t>
                      </a:r>
                      <a:endParaRPr lang="en-US" dirty="0"/>
                    </a:p>
                  </a:txBody>
                  <a:tcPr/>
                </a:tc>
                <a:tc>
                  <a:txBody>
                    <a:bodyPr/>
                    <a:lstStyle/>
                    <a:p>
                      <a:r>
                        <a:rPr lang="en-IN" dirty="0"/>
                        <a:t>7</a:t>
                      </a:r>
                    </a:p>
                  </a:txBody>
                  <a:tcPr/>
                </a:tc>
                <a:extLst>
                  <a:ext uri="{0D108BD9-81ED-4DB2-BD59-A6C34878D82A}">
                    <a16:rowId xmlns:a16="http://schemas.microsoft.com/office/drawing/2014/main" val="3568188110"/>
                  </a:ext>
                </a:extLst>
              </a:tr>
              <a:tr h="370840">
                <a:tc>
                  <a:txBody>
                    <a:bodyPr/>
                    <a:lstStyle/>
                    <a:p>
                      <a:r>
                        <a:rPr lang="en-IN" dirty="0"/>
                        <a:t>Quantity</a:t>
                      </a:r>
                      <a:endParaRPr lang="en-US" dirty="0"/>
                    </a:p>
                  </a:txBody>
                  <a:tcPr/>
                </a:tc>
                <a:tc>
                  <a:txBody>
                    <a:bodyPr/>
                    <a:lstStyle/>
                    <a:p>
                      <a:r>
                        <a:rPr lang="en-IN" dirty="0"/>
                        <a:t>Int</a:t>
                      </a:r>
                      <a:endParaRPr lang="en-US" dirty="0"/>
                    </a:p>
                  </a:txBody>
                  <a:tcPr/>
                </a:tc>
                <a:tc>
                  <a:txBody>
                    <a:bodyPr/>
                    <a:lstStyle/>
                    <a:p>
                      <a:r>
                        <a:rPr lang="en-IN" dirty="0"/>
                        <a:t>10</a:t>
                      </a:r>
                      <a:endParaRPr lang="en-US" dirty="0"/>
                    </a:p>
                  </a:txBody>
                  <a:tcPr/>
                </a:tc>
                <a:extLst>
                  <a:ext uri="{0D108BD9-81ED-4DB2-BD59-A6C34878D82A}">
                    <a16:rowId xmlns:a16="http://schemas.microsoft.com/office/drawing/2014/main" val="2435466216"/>
                  </a:ext>
                </a:extLst>
              </a:tr>
              <a:tr h="370840">
                <a:tc>
                  <a:txBody>
                    <a:bodyPr/>
                    <a:lstStyle/>
                    <a:p>
                      <a:r>
                        <a:rPr lang="en-IN" dirty="0"/>
                        <a:t>Total amount</a:t>
                      </a:r>
                      <a:endParaRPr lang="en-US" dirty="0"/>
                    </a:p>
                  </a:txBody>
                  <a:tcPr/>
                </a:tc>
                <a:tc>
                  <a:txBody>
                    <a:bodyPr/>
                    <a:lstStyle/>
                    <a:p>
                      <a:r>
                        <a:rPr lang="en-IN" dirty="0"/>
                        <a:t>Int</a:t>
                      </a:r>
                      <a:endParaRPr lang="en-US" dirty="0"/>
                    </a:p>
                  </a:txBody>
                  <a:tcPr/>
                </a:tc>
                <a:tc>
                  <a:txBody>
                    <a:bodyPr/>
                    <a:lstStyle/>
                    <a:p>
                      <a:r>
                        <a:rPr lang="en-IN" dirty="0"/>
                        <a:t>7</a:t>
                      </a:r>
                      <a:endParaRPr lang="en-US" dirty="0"/>
                    </a:p>
                  </a:txBody>
                  <a:tcPr/>
                </a:tc>
                <a:extLst>
                  <a:ext uri="{0D108BD9-81ED-4DB2-BD59-A6C34878D82A}">
                    <a16:rowId xmlns:a16="http://schemas.microsoft.com/office/drawing/2014/main" val="1775623081"/>
                  </a:ext>
                </a:extLst>
              </a:tr>
              <a:tr h="370840">
                <a:tc>
                  <a:txBody>
                    <a:bodyPr/>
                    <a:lstStyle/>
                    <a:p>
                      <a:r>
                        <a:rPr lang="en-IN" dirty="0"/>
                        <a:t>Billing id</a:t>
                      </a:r>
                      <a:endParaRPr lang="en-US" dirty="0"/>
                    </a:p>
                  </a:txBody>
                  <a:tcPr/>
                </a:tc>
                <a:tc>
                  <a:txBody>
                    <a:bodyPr/>
                    <a:lstStyle/>
                    <a:p>
                      <a:r>
                        <a:rPr lang="en-IN" dirty="0"/>
                        <a:t>Int</a:t>
                      </a:r>
                      <a:endParaRPr lang="en-US" dirty="0"/>
                    </a:p>
                  </a:txBody>
                  <a:tcPr/>
                </a:tc>
                <a:tc>
                  <a:txBody>
                    <a:bodyPr/>
                    <a:lstStyle/>
                    <a:p>
                      <a:r>
                        <a:rPr lang="en-IN" dirty="0"/>
                        <a:t>8</a:t>
                      </a:r>
                      <a:endParaRPr lang="en-US" dirty="0"/>
                    </a:p>
                  </a:txBody>
                  <a:tcPr/>
                </a:tc>
                <a:extLst>
                  <a:ext uri="{0D108BD9-81ED-4DB2-BD59-A6C34878D82A}">
                    <a16:rowId xmlns:a16="http://schemas.microsoft.com/office/drawing/2014/main" val="2902837025"/>
                  </a:ext>
                </a:extLst>
              </a:tr>
            </a:tbl>
          </a:graphicData>
        </a:graphic>
      </p:graphicFrame>
    </p:spTree>
    <p:extLst>
      <p:ext uri="{BB962C8B-B14F-4D97-AF65-F5344CB8AC3E}">
        <p14:creationId xmlns:p14="http://schemas.microsoft.com/office/powerpoint/2010/main" val="253456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5768313-6171-7244-D3D6-BD62EB2E575E}"/>
              </a:ext>
            </a:extLst>
          </p:cNvPr>
          <p:cNvGraphicFramePr>
            <a:graphicFrameLocks noGrp="1"/>
          </p:cNvGraphicFramePr>
          <p:nvPr>
            <p:ph idx="1"/>
            <p:extLst>
              <p:ext uri="{D42A27DB-BD31-4B8C-83A1-F6EECF244321}">
                <p14:modId xmlns:p14="http://schemas.microsoft.com/office/powerpoint/2010/main" val="2358515192"/>
              </p:ext>
            </p:extLst>
          </p:nvPr>
        </p:nvGraphicFramePr>
        <p:xfrm>
          <a:off x="457200" y="1481138"/>
          <a:ext cx="8229600" cy="25958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19901518"/>
                    </a:ext>
                  </a:extLst>
                </a:gridCol>
                <a:gridCol w="2743200">
                  <a:extLst>
                    <a:ext uri="{9D8B030D-6E8A-4147-A177-3AD203B41FA5}">
                      <a16:colId xmlns:a16="http://schemas.microsoft.com/office/drawing/2014/main" val="1452236817"/>
                    </a:ext>
                  </a:extLst>
                </a:gridCol>
                <a:gridCol w="2743200">
                  <a:extLst>
                    <a:ext uri="{9D8B030D-6E8A-4147-A177-3AD203B41FA5}">
                      <a16:colId xmlns:a16="http://schemas.microsoft.com/office/drawing/2014/main" val="1937930449"/>
                    </a:ext>
                  </a:extLst>
                </a:gridCol>
              </a:tblGrid>
              <a:tr h="370840">
                <a:tc>
                  <a:txBody>
                    <a:bodyPr/>
                    <a:lstStyle/>
                    <a:p>
                      <a:r>
                        <a:rPr lang="en-IN" dirty="0"/>
                        <a:t>FIELD</a:t>
                      </a:r>
                      <a:endParaRPr lang="en-US" dirty="0"/>
                    </a:p>
                  </a:txBody>
                  <a:tcPr/>
                </a:tc>
                <a:tc>
                  <a:txBody>
                    <a:bodyPr/>
                    <a:lstStyle/>
                    <a:p>
                      <a:r>
                        <a:rPr lang="en-IN" dirty="0"/>
                        <a:t>DATA TYPE</a:t>
                      </a:r>
                      <a:endParaRPr lang="en-US" dirty="0"/>
                    </a:p>
                  </a:txBody>
                  <a:tcPr/>
                </a:tc>
                <a:tc>
                  <a:txBody>
                    <a:bodyPr/>
                    <a:lstStyle/>
                    <a:p>
                      <a:r>
                        <a:rPr lang="en-IN" dirty="0"/>
                        <a:t>SIZE</a:t>
                      </a:r>
                      <a:endParaRPr lang="en-US" dirty="0"/>
                    </a:p>
                  </a:txBody>
                  <a:tcPr/>
                </a:tc>
                <a:extLst>
                  <a:ext uri="{0D108BD9-81ED-4DB2-BD59-A6C34878D82A}">
                    <a16:rowId xmlns:a16="http://schemas.microsoft.com/office/drawing/2014/main" val="4185664794"/>
                  </a:ext>
                </a:extLst>
              </a:tr>
              <a:tr h="370840">
                <a:tc>
                  <a:txBody>
                    <a:bodyPr/>
                    <a:lstStyle/>
                    <a:p>
                      <a:r>
                        <a:rPr lang="en-IN" dirty="0"/>
                        <a:t>Stock id</a:t>
                      </a:r>
                      <a:endParaRPr lang="en-US" dirty="0"/>
                    </a:p>
                  </a:txBody>
                  <a:tcPr/>
                </a:tc>
                <a:tc>
                  <a:txBody>
                    <a:bodyPr/>
                    <a:lstStyle/>
                    <a:p>
                      <a:r>
                        <a:rPr lang="en-IN" dirty="0"/>
                        <a:t>Int</a:t>
                      </a:r>
                      <a:endParaRPr lang="en-US" dirty="0"/>
                    </a:p>
                  </a:txBody>
                  <a:tcPr/>
                </a:tc>
                <a:tc>
                  <a:txBody>
                    <a:bodyPr/>
                    <a:lstStyle/>
                    <a:p>
                      <a:r>
                        <a:rPr lang="en-IN" dirty="0"/>
                        <a:t>10</a:t>
                      </a:r>
                      <a:endParaRPr lang="en-US" dirty="0"/>
                    </a:p>
                  </a:txBody>
                  <a:tcPr/>
                </a:tc>
                <a:extLst>
                  <a:ext uri="{0D108BD9-81ED-4DB2-BD59-A6C34878D82A}">
                    <a16:rowId xmlns:a16="http://schemas.microsoft.com/office/drawing/2014/main" val="1653402865"/>
                  </a:ext>
                </a:extLst>
              </a:tr>
              <a:tr h="370840">
                <a:tc>
                  <a:txBody>
                    <a:bodyPr/>
                    <a:lstStyle/>
                    <a:p>
                      <a:r>
                        <a:rPr lang="en-IN" dirty="0"/>
                        <a:t>Company name</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extLst>
                  <a:ext uri="{0D108BD9-81ED-4DB2-BD59-A6C34878D82A}">
                    <a16:rowId xmlns:a16="http://schemas.microsoft.com/office/drawing/2014/main" val="532529903"/>
                  </a:ext>
                </a:extLst>
              </a:tr>
              <a:tr h="370840">
                <a:tc>
                  <a:txBody>
                    <a:bodyPr/>
                    <a:lstStyle/>
                    <a:p>
                      <a:r>
                        <a:rPr lang="en-IN" dirty="0"/>
                        <a:t>Brand name</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extLst>
                  <a:ext uri="{0D108BD9-81ED-4DB2-BD59-A6C34878D82A}">
                    <a16:rowId xmlns:a16="http://schemas.microsoft.com/office/drawing/2014/main" val="2253622897"/>
                  </a:ext>
                </a:extLst>
              </a:tr>
              <a:tr h="370840">
                <a:tc>
                  <a:txBody>
                    <a:bodyPr/>
                    <a:lstStyle/>
                    <a:p>
                      <a:r>
                        <a:rPr lang="en-IN" dirty="0"/>
                        <a:t>Product name</a:t>
                      </a:r>
                      <a:endParaRPr lang="en-US" dirty="0"/>
                    </a:p>
                  </a:txBody>
                  <a:tcPr/>
                </a:tc>
                <a:tc>
                  <a:txBody>
                    <a:bodyPr/>
                    <a:lstStyle/>
                    <a:p>
                      <a:r>
                        <a:rPr lang="en-IN" dirty="0"/>
                        <a:t>Varchar</a:t>
                      </a:r>
                      <a:endParaRPr lang="en-US" dirty="0"/>
                    </a:p>
                  </a:txBody>
                  <a:tcPr/>
                </a:tc>
                <a:tc>
                  <a:txBody>
                    <a:bodyPr/>
                    <a:lstStyle/>
                    <a:p>
                      <a:r>
                        <a:rPr lang="en-IN" dirty="0"/>
                        <a:t>20</a:t>
                      </a:r>
                      <a:endParaRPr lang="en-US" dirty="0"/>
                    </a:p>
                  </a:txBody>
                  <a:tcPr/>
                </a:tc>
                <a:extLst>
                  <a:ext uri="{0D108BD9-81ED-4DB2-BD59-A6C34878D82A}">
                    <a16:rowId xmlns:a16="http://schemas.microsoft.com/office/drawing/2014/main" val="2946489948"/>
                  </a:ext>
                </a:extLst>
              </a:tr>
              <a:tr h="370840">
                <a:tc>
                  <a:txBody>
                    <a:bodyPr/>
                    <a:lstStyle/>
                    <a:p>
                      <a:r>
                        <a:rPr lang="en-IN" dirty="0"/>
                        <a:t>Price</a:t>
                      </a:r>
                      <a:endParaRPr lang="en-US" dirty="0"/>
                    </a:p>
                  </a:txBody>
                  <a:tcPr/>
                </a:tc>
                <a:tc>
                  <a:txBody>
                    <a:bodyPr/>
                    <a:lstStyle/>
                    <a:p>
                      <a:r>
                        <a:rPr lang="en-IN" dirty="0"/>
                        <a:t>Int</a:t>
                      </a:r>
                      <a:endParaRPr lang="en-US" dirty="0"/>
                    </a:p>
                  </a:txBody>
                  <a:tcPr/>
                </a:tc>
                <a:tc>
                  <a:txBody>
                    <a:bodyPr/>
                    <a:lstStyle/>
                    <a:p>
                      <a:r>
                        <a:rPr lang="en-IN" dirty="0"/>
                        <a:t>7</a:t>
                      </a:r>
                      <a:endParaRPr lang="en-US" dirty="0"/>
                    </a:p>
                  </a:txBody>
                  <a:tcPr/>
                </a:tc>
                <a:extLst>
                  <a:ext uri="{0D108BD9-81ED-4DB2-BD59-A6C34878D82A}">
                    <a16:rowId xmlns:a16="http://schemas.microsoft.com/office/drawing/2014/main" val="1012265344"/>
                  </a:ext>
                </a:extLst>
              </a:tr>
              <a:tr h="370840">
                <a:tc>
                  <a:txBody>
                    <a:bodyPr/>
                    <a:lstStyle/>
                    <a:p>
                      <a:r>
                        <a:rPr lang="en-IN" dirty="0"/>
                        <a:t>Stock</a:t>
                      </a:r>
                      <a:endParaRPr lang="en-US" dirty="0"/>
                    </a:p>
                  </a:txBody>
                  <a:tcPr/>
                </a:tc>
                <a:tc>
                  <a:txBody>
                    <a:bodyPr/>
                    <a:lstStyle/>
                    <a:p>
                      <a:r>
                        <a:rPr lang="en-IN" dirty="0"/>
                        <a:t>Int</a:t>
                      </a:r>
                      <a:endParaRPr lang="en-US" dirty="0"/>
                    </a:p>
                  </a:txBody>
                  <a:tcPr/>
                </a:tc>
                <a:tc>
                  <a:txBody>
                    <a:bodyPr/>
                    <a:lstStyle/>
                    <a:p>
                      <a:r>
                        <a:rPr lang="en-IN" dirty="0"/>
                        <a:t>20</a:t>
                      </a:r>
                      <a:endParaRPr lang="en-US" dirty="0"/>
                    </a:p>
                  </a:txBody>
                  <a:tcPr/>
                </a:tc>
                <a:extLst>
                  <a:ext uri="{0D108BD9-81ED-4DB2-BD59-A6C34878D82A}">
                    <a16:rowId xmlns:a16="http://schemas.microsoft.com/office/drawing/2014/main" val="540663144"/>
                  </a:ext>
                </a:extLst>
              </a:tr>
            </a:tbl>
          </a:graphicData>
        </a:graphic>
      </p:graphicFrame>
      <p:sp>
        <p:nvSpPr>
          <p:cNvPr id="3" name="Title 2">
            <a:extLst>
              <a:ext uri="{FF2B5EF4-FFF2-40B4-BE49-F238E27FC236}">
                <a16:creationId xmlns:a16="http://schemas.microsoft.com/office/drawing/2014/main" id="{6A56E26F-D8BD-54DC-4D22-77E82889AB07}"/>
              </a:ext>
            </a:extLst>
          </p:cNvPr>
          <p:cNvSpPr>
            <a:spLocks noGrp="1"/>
          </p:cNvSpPr>
          <p:nvPr>
            <p:ph type="title"/>
          </p:nvPr>
        </p:nvSpPr>
        <p:spPr>
          <a:xfrm>
            <a:off x="457200" y="332656"/>
            <a:ext cx="8229600" cy="706090"/>
          </a:xfrm>
        </p:spPr>
        <p:txBody>
          <a:bodyPr>
            <a:normAutofit/>
          </a:bodyPr>
          <a:lstStyle/>
          <a:p>
            <a:r>
              <a:rPr lang="en-IN" sz="2800" dirty="0"/>
              <a:t>Table : Stock</a:t>
            </a:r>
            <a:endParaRPr lang="en-US" sz="2800" dirty="0"/>
          </a:p>
        </p:txBody>
      </p:sp>
    </p:spTree>
    <p:extLst>
      <p:ext uri="{BB962C8B-B14F-4D97-AF65-F5344CB8AC3E}">
        <p14:creationId xmlns:p14="http://schemas.microsoft.com/office/powerpoint/2010/main" val="1155753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01BBD1-5A8F-47F2-0C35-64762983C802}"/>
              </a:ext>
            </a:extLst>
          </p:cNvPr>
          <p:cNvSpPr>
            <a:spLocks noGrp="1"/>
          </p:cNvSpPr>
          <p:nvPr>
            <p:ph type="title"/>
          </p:nvPr>
        </p:nvSpPr>
        <p:spPr/>
        <p:txBody>
          <a:bodyPr/>
          <a:lstStyle/>
          <a:p>
            <a:r>
              <a:rPr lang="en-IN" dirty="0"/>
              <a:t>FORM DESIGN</a:t>
            </a:r>
            <a:endParaRPr lang="en-US" dirty="0"/>
          </a:p>
        </p:txBody>
      </p:sp>
      <p:pic>
        <p:nvPicPr>
          <p:cNvPr id="13" name="Content Placeholder 12">
            <a:extLst>
              <a:ext uri="{FF2B5EF4-FFF2-40B4-BE49-F238E27FC236}">
                <a16:creationId xmlns:a16="http://schemas.microsoft.com/office/drawing/2014/main" id="{D8AF820B-CEC8-C812-955E-056D238DE2C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381" t="3262" r="4381"/>
          <a:stretch/>
        </p:blipFill>
        <p:spPr>
          <a:xfrm>
            <a:off x="179512" y="1127621"/>
            <a:ext cx="7859216" cy="4602758"/>
          </a:xfrm>
        </p:spPr>
      </p:pic>
    </p:spTree>
    <p:extLst>
      <p:ext uri="{BB962C8B-B14F-4D97-AF65-F5344CB8AC3E}">
        <p14:creationId xmlns:p14="http://schemas.microsoft.com/office/powerpoint/2010/main" val="469564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DD86F5-AFA1-D3D0-1306-31D3A9D2DD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02" t="1403" r="1697" b="-1403"/>
          <a:stretch/>
        </p:blipFill>
        <p:spPr>
          <a:xfrm>
            <a:off x="611561" y="1124744"/>
            <a:ext cx="7848872" cy="4882356"/>
          </a:xfrm>
        </p:spPr>
      </p:pic>
      <p:sp>
        <p:nvSpPr>
          <p:cNvPr id="3" name="Title 2">
            <a:extLst>
              <a:ext uri="{FF2B5EF4-FFF2-40B4-BE49-F238E27FC236}">
                <a16:creationId xmlns:a16="http://schemas.microsoft.com/office/drawing/2014/main" id="{E78A9C34-3C73-547F-AA6F-3983EAF11C60}"/>
              </a:ext>
            </a:extLst>
          </p:cNvPr>
          <p:cNvSpPr>
            <a:spLocks noGrp="1"/>
          </p:cNvSpPr>
          <p:nvPr>
            <p:ph type="title"/>
          </p:nvPr>
        </p:nvSpPr>
        <p:spPr/>
        <p:txBody>
          <a:bodyPr/>
          <a:lstStyle/>
          <a:p>
            <a:r>
              <a:rPr lang="en-IN" dirty="0"/>
              <a:t>ADD CUSTOMER</a:t>
            </a:r>
            <a:endParaRPr lang="en-US" dirty="0"/>
          </a:p>
        </p:txBody>
      </p:sp>
    </p:spTree>
    <p:extLst>
      <p:ext uri="{BB962C8B-B14F-4D97-AF65-F5344CB8AC3E}">
        <p14:creationId xmlns:p14="http://schemas.microsoft.com/office/powerpoint/2010/main" val="274211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388D10-C12C-0636-A7A7-3784A8BF7AF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625" t="3587" r="7126" b="21816"/>
          <a:stretch/>
        </p:blipFill>
        <p:spPr>
          <a:xfrm>
            <a:off x="231881" y="1556792"/>
            <a:ext cx="8680237" cy="4248472"/>
          </a:xfrm>
        </p:spPr>
      </p:pic>
      <p:sp>
        <p:nvSpPr>
          <p:cNvPr id="3" name="Title 2">
            <a:extLst>
              <a:ext uri="{FF2B5EF4-FFF2-40B4-BE49-F238E27FC236}">
                <a16:creationId xmlns:a16="http://schemas.microsoft.com/office/drawing/2014/main" id="{8FD0E3CE-4D6B-7D63-C5A6-747DB7C2C29D}"/>
              </a:ext>
            </a:extLst>
          </p:cNvPr>
          <p:cNvSpPr>
            <a:spLocks noGrp="1"/>
          </p:cNvSpPr>
          <p:nvPr>
            <p:ph type="title"/>
          </p:nvPr>
        </p:nvSpPr>
        <p:spPr/>
        <p:txBody>
          <a:bodyPr/>
          <a:lstStyle/>
          <a:p>
            <a:r>
              <a:rPr lang="en-IN" dirty="0"/>
              <a:t>VIEW CUSTOMER</a:t>
            </a:r>
            <a:endParaRPr lang="en-US" dirty="0"/>
          </a:p>
        </p:txBody>
      </p:sp>
    </p:spTree>
    <p:extLst>
      <p:ext uri="{BB962C8B-B14F-4D97-AF65-F5344CB8AC3E}">
        <p14:creationId xmlns:p14="http://schemas.microsoft.com/office/powerpoint/2010/main" val="2334901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B6AF69A-C195-2D5F-539B-CFDF3C65309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486" t="985" r="5274" b="8248"/>
          <a:stretch/>
        </p:blipFill>
        <p:spPr>
          <a:xfrm>
            <a:off x="833534" y="1196752"/>
            <a:ext cx="7853266" cy="4752528"/>
          </a:xfrm>
        </p:spPr>
      </p:pic>
      <p:sp>
        <p:nvSpPr>
          <p:cNvPr id="3" name="Title 2">
            <a:extLst>
              <a:ext uri="{FF2B5EF4-FFF2-40B4-BE49-F238E27FC236}">
                <a16:creationId xmlns:a16="http://schemas.microsoft.com/office/drawing/2014/main" id="{2A7A8059-D2B1-A59A-4ADF-6616DDC01C37}"/>
              </a:ext>
            </a:extLst>
          </p:cNvPr>
          <p:cNvSpPr>
            <a:spLocks noGrp="1"/>
          </p:cNvSpPr>
          <p:nvPr>
            <p:ph type="title"/>
          </p:nvPr>
        </p:nvSpPr>
        <p:spPr/>
        <p:txBody>
          <a:bodyPr/>
          <a:lstStyle/>
          <a:p>
            <a:r>
              <a:rPr lang="en-IN" dirty="0"/>
              <a:t>ADD PRODUCT</a:t>
            </a:r>
            <a:endParaRPr lang="en-US" dirty="0"/>
          </a:p>
        </p:txBody>
      </p:sp>
    </p:spTree>
    <p:extLst>
      <p:ext uri="{BB962C8B-B14F-4D97-AF65-F5344CB8AC3E}">
        <p14:creationId xmlns:p14="http://schemas.microsoft.com/office/powerpoint/2010/main" val="2494130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A6E02E-5523-4662-DBB2-F3176FE98CFB}"/>
              </a:ext>
            </a:extLst>
          </p:cNvPr>
          <p:cNvSpPr>
            <a:spLocks noGrp="1"/>
          </p:cNvSpPr>
          <p:nvPr>
            <p:ph type="title"/>
          </p:nvPr>
        </p:nvSpPr>
        <p:spPr/>
        <p:txBody>
          <a:bodyPr/>
          <a:lstStyle/>
          <a:p>
            <a:r>
              <a:rPr lang="en-IN" dirty="0"/>
              <a:t>VIEW PRODUCT</a:t>
            </a:r>
            <a:endParaRPr lang="en-US" dirty="0"/>
          </a:p>
        </p:txBody>
      </p:sp>
      <p:pic>
        <p:nvPicPr>
          <p:cNvPr id="9" name="Content Placeholder 8">
            <a:extLst>
              <a:ext uri="{FF2B5EF4-FFF2-40B4-BE49-F238E27FC236}">
                <a16:creationId xmlns:a16="http://schemas.microsoft.com/office/drawing/2014/main" id="{DB82CD91-0B37-6704-8355-1724502C0F7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381" t="4855" r="5275" b="20369"/>
          <a:stretch/>
        </p:blipFill>
        <p:spPr>
          <a:xfrm>
            <a:off x="585094" y="1556792"/>
            <a:ext cx="8075240" cy="4176464"/>
          </a:xfrm>
        </p:spPr>
      </p:pic>
    </p:spTree>
    <p:extLst>
      <p:ext uri="{BB962C8B-B14F-4D97-AF65-F5344CB8AC3E}">
        <p14:creationId xmlns:p14="http://schemas.microsoft.com/office/powerpoint/2010/main" val="225264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6D5485-8589-520C-36A8-252EDE1111A1}"/>
              </a:ext>
            </a:extLst>
          </p:cNvPr>
          <p:cNvSpPr>
            <a:spLocks noGrp="1"/>
          </p:cNvSpPr>
          <p:nvPr>
            <p:ph type="title"/>
          </p:nvPr>
        </p:nvSpPr>
        <p:spPr/>
        <p:txBody>
          <a:bodyPr/>
          <a:lstStyle/>
          <a:p>
            <a:r>
              <a:rPr lang="en-IN" dirty="0"/>
              <a:t>PURCHASE</a:t>
            </a:r>
            <a:endParaRPr lang="en-US" dirty="0"/>
          </a:p>
        </p:txBody>
      </p:sp>
      <p:pic>
        <p:nvPicPr>
          <p:cNvPr id="9" name="Content Placeholder 8">
            <a:extLst>
              <a:ext uri="{FF2B5EF4-FFF2-40B4-BE49-F238E27FC236}">
                <a16:creationId xmlns:a16="http://schemas.microsoft.com/office/drawing/2014/main" id="{F6FA1CFB-9A41-D505-BF03-CE0EDACB033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381" t="4855" r="6170" b="9233"/>
          <a:stretch/>
        </p:blipFill>
        <p:spPr>
          <a:xfrm>
            <a:off x="611560" y="1052736"/>
            <a:ext cx="7848871" cy="4896544"/>
          </a:xfrm>
        </p:spPr>
      </p:pic>
    </p:spTree>
    <p:extLst>
      <p:ext uri="{BB962C8B-B14F-4D97-AF65-F5344CB8AC3E}">
        <p14:creationId xmlns:p14="http://schemas.microsoft.com/office/powerpoint/2010/main" val="3935198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A16897-CC52-4393-450F-3B35B0FF5837}"/>
              </a:ext>
            </a:extLst>
          </p:cNvPr>
          <p:cNvSpPr>
            <a:spLocks noGrp="1"/>
          </p:cNvSpPr>
          <p:nvPr>
            <p:ph type="title"/>
          </p:nvPr>
        </p:nvSpPr>
        <p:spPr/>
        <p:txBody>
          <a:bodyPr/>
          <a:lstStyle/>
          <a:p>
            <a:r>
              <a:rPr lang="en-IN" dirty="0"/>
              <a:t>SALES</a:t>
            </a:r>
            <a:endParaRPr lang="en-US" dirty="0"/>
          </a:p>
        </p:txBody>
      </p:sp>
      <p:pic>
        <p:nvPicPr>
          <p:cNvPr id="13" name="Content Placeholder 12">
            <a:extLst>
              <a:ext uri="{FF2B5EF4-FFF2-40B4-BE49-F238E27FC236}">
                <a16:creationId xmlns:a16="http://schemas.microsoft.com/office/drawing/2014/main" id="{7D24AA9D-BE87-9308-8F95-A9C098EAB1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948" t="8733" r="5375" b="-1845"/>
          <a:stretch/>
        </p:blipFill>
        <p:spPr>
          <a:xfrm>
            <a:off x="647564" y="1088740"/>
            <a:ext cx="7848872" cy="4680520"/>
          </a:xfrm>
        </p:spPr>
      </p:pic>
    </p:spTree>
    <p:extLst>
      <p:ext uri="{BB962C8B-B14F-4D97-AF65-F5344CB8AC3E}">
        <p14:creationId xmlns:p14="http://schemas.microsoft.com/office/powerpoint/2010/main" val="2420352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84BFA6-5DF5-7D08-E26F-0A7B161AF44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92" t="6364" r="6170" b="2949"/>
          <a:stretch/>
        </p:blipFill>
        <p:spPr>
          <a:xfrm>
            <a:off x="971600" y="836712"/>
            <a:ext cx="7920880" cy="4968552"/>
          </a:xfrm>
        </p:spPr>
      </p:pic>
    </p:spTree>
    <p:extLst>
      <p:ext uri="{BB962C8B-B14F-4D97-AF65-F5344CB8AC3E}">
        <p14:creationId xmlns:p14="http://schemas.microsoft.com/office/powerpoint/2010/main" val="1705702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855" indent="0">
              <a:buNone/>
            </a:pPr>
            <a:r>
              <a:rPr lang="en-IN" b="1" dirty="0"/>
              <a:t>PROCESSOR		-		PENTIUM-III</a:t>
            </a:r>
          </a:p>
          <a:p>
            <a:pPr>
              <a:buFont typeface="Wingdings" panose="05000000000000000000" pitchFamily="2" charset="2"/>
              <a:buChar char="v"/>
            </a:pPr>
            <a:r>
              <a:rPr lang="en-IN" dirty="0"/>
              <a:t>Speed				-		1.1 GHz</a:t>
            </a:r>
            <a:endParaRPr lang="en-IN" b="1" dirty="0"/>
          </a:p>
          <a:p>
            <a:pPr>
              <a:buFont typeface="Wingdings" panose="05000000000000000000" pitchFamily="2" charset="2"/>
              <a:buChar char="v"/>
            </a:pPr>
            <a:r>
              <a:rPr lang="en-IN" dirty="0"/>
              <a:t>Ram				-		256 MB (min)</a:t>
            </a:r>
          </a:p>
          <a:p>
            <a:pPr>
              <a:buFont typeface="Wingdings" panose="05000000000000000000" pitchFamily="2" charset="2"/>
              <a:buChar char="v"/>
            </a:pPr>
            <a:r>
              <a:rPr lang="en-IN" dirty="0"/>
              <a:t>Hard Disk			-		20 GB</a:t>
            </a:r>
          </a:p>
          <a:p>
            <a:endParaRPr lang="en-IN" dirty="0"/>
          </a:p>
        </p:txBody>
      </p:sp>
      <p:sp>
        <p:nvSpPr>
          <p:cNvPr id="3" name="Title 2"/>
          <p:cNvSpPr>
            <a:spLocks noGrp="1"/>
          </p:cNvSpPr>
          <p:nvPr>
            <p:ph type="title"/>
          </p:nvPr>
        </p:nvSpPr>
        <p:spPr/>
        <p:txBody>
          <a:bodyPr>
            <a:normAutofit/>
          </a:bodyPr>
          <a:lstStyle/>
          <a:p>
            <a:r>
              <a:rPr lang="en-IN" dirty="0"/>
              <a:t>Hardware Specification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ACCF920-C87C-F013-9AC1-D03D0192247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486" r="5275" b="10824"/>
          <a:stretch/>
        </p:blipFill>
        <p:spPr>
          <a:xfrm>
            <a:off x="791579" y="1417638"/>
            <a:ext cx="7560841" cy="4603650"/>
          </a:xfrm>
        </p:spPr>
      </p:pic>
      <p:sp>
        <p:nvSpPr>
          <p:cNvPr id="3" name="Title 2">
            <a:extLst>
              <a:ext uri="{FF2B5EF4-FFF2-40B4-BE49-F238E27FC236}">
                <a16:creationId xmlns:a16="http://schemas.microsoft.com/office/drawing/2014/main" id="{7E391C66-03CF-B897-A941-5C7555FBCA0F}"/>
              </a:ext>
            </a:extLst>
          </p:cNvPr>
          <p:cNvSpPr>
            <a:spLocks noGrp="1"/>
          </p:cNvSpPr>
          <p:nvPr>
            <p:ph type="title"/>
          </p:nvPr>
        </p:nvSpPr>
        <p:spPr/>
        <p:txBody>
          <a:bodyPr/>
          <a:lstStyle/>
          <a:p>
            <a:r>
              <a:rPr lang="en-IN" dirty="0"/>
              <a:t>BILLING</a:t>
            </a:r>
            <a:endParaRPr lang="en-US" dirty="0"/>
          </a:p>
        </p:txBody>
      </p:sp>
    </p:spTree>
    <p:extLst>
      <p:ext uri="{BB962C8B-B14F-4D97-AF65-F5344CB8AC3E}">
        <p14:creationId xmlns:p14="http://schemas.microsoft.com/office/powerpoint/2010/main" val="2935960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61CAAD-20DC-4951-8571-FDDF3C1879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486" r="4381" b="23552"/>
          <a:stretch/>
        </p:blipFill>
        <p:spPr>
          <a:xfrm>
            <a:off x="827583" y="1481138"/>
            <a:ext cx="7704857" cy="4540150"/>
          </a:xfrm>
        </p:spPr>
      </p:pic>
      <p:sp>
        <p:nvSpPr>
          <p:cNvPr id="3" name="Title 2">
            <a:extLst>
              <a:ext uri="{FF2B5EF4-FFF2-40B4-BE49-F238E27FC236}">
                <a16:creationId xmlns:a16="http://schemas.microsoft.com/office/drawing/2014/main" id="{DE6DAA04-4E88-1779-F5A7-CFEA8E805190}"/>
              </a:ext>
            </a:extLst>
          </p:cNvPr>
          <p:cNvSpPr>
            <a:spLocks noGrp="1"/>
          </p:cNvSpPr>
          <p:nvPr>
            <p:ph type="title"/>
          </p:nvPr>
        </p:nvSpPr>
        <p:spPr/>
        <p:txBody>
          <a:bodyPr/>
          <a:lstStyle/>
          <a:p>
            <a:r>
              <a:rPr lang="en-IN" dirty="0"/>
              <a:t>STOCK</a:t>
            </a:r>
            <a:endParaRPr lang="en-US" dirty="0"/>
          </a:p>
        </p:txBody>
      </p:sp>
    </p:spTree>
    <p:extLst>
      <p:ext uri="{BB962C8B-B14F-4D97-AF65-F5344CB8AC3E}">
        <p14:creationId xmlns:p14="http://schemas.microsoft.com/office/powerpoint/2010/main" val="2815016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en-IN" dirty="0">
              <a:solidFill>
                <a:schemeClr val="accent2">
                  <a:lumMod val="50000"/>
                </a:schemeClr>
              </a:solidFill>
            </a:endParaRPr>
          </a:p>
          <a:p>
            <a:pPr algn="ctr">
              <a:buNone/>
            </a:pPr>
            <a:endParaRPr lang="en-IN" dirty="0">
              <a:solidFill>
                <a:schemeClr val="accent2">
                  <a:lumMod val="50000"/>
                </a:schemeClr>
              </a:solidFill>
            </a:endParaRPr>
          </a:p>
          <a:p>
            <a:pPr algn="ctr">
              <a:buNone/>
            </a:pPr>
            <a:endParaRPr lang="en-IN" dirty="0">
              <a:solidFill>
                <a:schemeClr val="accent2">
                  <a:lumMod val="50000"/>
                </a:schemeClr>
              </a:solidFill>
            </a:endParaRPr>
          </a:p>
          <a:p>
            <a:pPr algn="ctr">
              <a:buNone/>
            </a:pPr>
            <a:r>
              <a:rPr lang="en-IN" sz="6600" dirty="0">
                <a:solidFill>
                  <a:schemeClr val="accent4"/>
                </a:solidFill>
              </a:rPr>
              <a:t>Thank you.....</a:t>
            </a:r>
            <a:r>
              <a:rPr lang="en-IN" dirty="0">
                <a:solidFill>
                  <a:schemeClr val="accent2">
                    <a:lumMod val="50000"/>
                  </a:schemeClr>
                </a:solidFill>
              </a:rPr>
              <a:t>	</a:t>
            </a:r>
          </a:p>
        </p:txBody>
      </p:sp>
      <p:sp>
        <p:nvSpPr>
          <p:cNvPr id="3" name="Title 2"/>
          <p:cNvSpPr>
            <a:spLocks noGrp="1"/>
          </p:cNvSpPr>
          <p:nvPr>
            <p:ph type="title"/>
          </p:nvPr>
        </p:nvSpPr>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v"/>
            </a:pPr>
            <a:r>
              <a:rPr lang="en-IN" dirty="0"/>
              <a:t>Operating System		:Windows 8/9/10</a:t>
            </a:r>
          </a:p>
          <a:p>
            <a:pPr>
              <a:buFont typeface="Wingdings" panose="05000000000000000000" pitchFamily="2" charset="2"/>
              <a:buChar char="v"/>
            </a:pPr>
            <a:r>
              <a:rPr lang="en-IN" dirty="0"/>
              <a:t>Application Server		:Tomcat5.0/6.X                              	</a:t>
            </a:r>
          </a:p>
          <a:p>
            <a:pPr>
              <a:buFont typeface="Wingdings" panose="05000000000000000000" pitchFamily="2" charset="2"/>
              <a:buChar char="v"/>
            </a:pPr>
            <a:r>
              <a:rPr lang="en-IN" dirty="0"/>
              <a:t>Front End			:Java</a:t>
            </a:r>
          </a:p>
          <a:p>
            <a:pPr>
              <a:buFont typeface="Wingdings" panose="05000000000000000000" pitchFamily="2" charset="2"/>
              <a:buChar char="v"/>
            </a:pPr>
            <a:r>
              <a:rPr lang="en-IN" dirty="0"/>
              <a:t>Database			:</a:t>
            </a:r>
            <a:r>
              <a:rPr lang="en-IN" dirty="0" err="1"/>
              <a:t>Mysql</a:t>
            </a:r>
            <a:endParaRPr lang="en-IN" dirty="0"/>
          </a:p>
          <a:p>
            <a:pPr marL="109855" indent="0">
              <a:buNone/>
            </a:pPr>
            <a:endParaRPr lang="en-IN" dirty="0"/>
          </a:p>
        </p:txBody>
      </p:sp>
      <p:sp>
        <p:nvSpPr>
          <p:cNvPr id="3" name="Title 2"/>
          <p:cNvSpPr>
            <a:spLocks noGrp="1"/>
          </p:cNvSpPr>
          <p:nvPr>
            <p:ph type="title"/>
          </p:nvPr>
        </p:nvSpPr>
        <p:spPr/>
        <p:txBody>
          <a:bodyPr>
            <a:normAutofit fontScale="90000"/>
          </a:bodyPr>
          <a:lstStyle/>
          <a:p>
            <a:r>
              <a:rPr lang="en-IN" dirty="0"/>
              <a:t>Software Specification</a:t>
            </a:r>
            <a:br>
              <a:rPr lang="en-IN"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v"/>
            </a:pPr>
            <a:r>
              <a:rPr lang="en-IN" dirty="0"/>
              <a:t>The existing system the users very hard to maintain the textile shop.</a:t>
            </a:r>
          </a:p>
          <a:p>
            <a:pPr>
              <a:buFont typeface="Wingdings" panose="05000000000000000000" pitchFamily="2" charset="2"/>
              <a:buChar char="v"/>
            </a:pPr>
            <a:r>
              <a:rPr lang="en-IN" dirty="0"/>
              <a:t> We can’t calculate the amount of  dress or material details manually.</a:t>
            </a:r>
          </a:p>
          <a:p>
            <a:pPr>
              <a:buFont typeface="Wingdings" panose="05000000000000000000" pitchFamily="2" charset="2"/>
              <a:buChar char="v"/>
            </a:pPr>
            <a:r>
              <a:rPr lang="en-IN" dirty="0"/>
              <a:t> Sometimes it makes confusing to find the dress rates it may cause big issue.</a:t>
            </a:r>
          </a:p>
          <a:p>
            <a:pPr marL="109855" indent="0">
              <a:buNone/>
            </a:pPr>
            <a:endParaRPr lang="en-IN" dirty="0"/>
          </a:p>
        </p:txBody>
      </p:sp>
      <p:sp>
        <p:nvSpPr>
          <p:cNvPr id="3" name="Title 2"/>
          <p:cNvSpPr>
            <a:spLocks noGrp="1"/>
          </p:cNvSpPr>
          <p:nvPr>
            <p:ph type="title"/>
          </p:nvPr>
        </p:nvSpPr>
        <p:spPr/>
        <p:txBody>
          <a:bodyPr>
            <a:normAutofit fontScale="90000"/>
          </a:bodyPr>
          <a:lstStyle/>
          <a:p>
            <a:r>
              <a:rPr lang="en-IN" dirty="0"/>
              <a:t>EXISTING SYSTEM</a:t>
            </a:r>
            <a:br>
              <a:rPr lang="en-IN"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v"/>
            </a:pPr>
            <a:endParaRPr lang="en-IN" dirty="0"/>
          </a:p>
          <a:p>
            <a:pPr>
              <a:buFont typeface="Wingdings" panose="05000000000000000000" pitchFamily="2" charset="2"/>
              <a:buChar char="v"/>
            </a:pPr>
            <a:r>
              <a:rPr lang="en-IN" dirty="0"/>
              <a:t>All works are manually implemented.</a:t>
            </a:r>
          </a:p>
          <a:p>
            <a:pPr>
              <a:buFont typeface="Wingdings" panose="05000000000000000000" pitchFamily="2" charset="2"/>
              <a:buChar char="v"/>
            </a:pPr>
            <a:r>
              <a:rPr lang="en-IN" dirty="0"/>
              <a:t>Changes to make mistakes in calculations.</a:t>
            </a:r>
          </a:p>
          <a:p>
            <a:pPr marL="109855" indent="0">
              <a:buNone/>
            </a:pPr>
            <a:endParaRPr lang="en-GB" b="1" dirty="0"/>
          </a:p>
          <a:p>
            <a:endParaRPr lang="en-GB" b="1" dirty="0"/>
          </a:p>
          <a:p>
            <a:endParaRPr lang="en-IN" dirty="0"/>
          </a:p>
        </p:txBody>
      </p:sp>
      <p:sp>
        <p:nvSpPr>
          <p:cNvPr id="3" name="Title 2"/>
          <p:cNvSpPr>
            <a:spLocks noGrp="1"/>
          </p:cNvSpPr>
          <p:nvPr>
            <p:ph type="title"/>
          </p:nvPr>
        </p:nvSpPr>
        <p:spPr/>
        <p:txBody>
          <a:bodyPr>
            <a:normAutofit fontScale="90000"/>
          </a:bodyPr>
          <a:lstStyle/>
          <a:p>
            <a:r>
              <a:rPr lang="en-IN" dirty="0"/>
              <a:t>Disadvantages:</a:t>
            </a:r>
            <a:br>
              <a:rPr lang="en-IN"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v"/>
            </a:pPr>
            <a:r>
              <a:rPr lang="en-IN" dirty="0"/>
              <a:t>The purpose of the project is to develop a ‘Textile management system’, which will be used by the company through which all purchase details of textile can be managed by the company.</a:t>
            </a:r>
          </a:p>
          <a:p>
            <a:pPr>
              <a:buFont typeface="Wingdings" panose="05000000000000000000" pitchFamily="2" charset="2"/>
              <a:buChar char="v"/>
            </a:pPr>
            <a:r>
              <a:rPr lang="en-IN" dirty="0"/>
              <a:t> The system deals with very popular interface tool retrieval of the record is which faster than the present system.</a:t>
            </a:r>
          </a:p>
          <a:p>
            <a:pPr>
              <a:buFont typeface="Wingdings" panose="05000000000000000000" pitchFamily="2" charset="2"/>
              <a:buChar char="v"/>
            </a:pPr>
            <a:r>
              <a:rPr lang="en-IN" dirty="0"/>
              <a:t> Hence it cause to saving time for the further work.</a:t>
            </a:r>
            <a:endParaRPr lang="en-IN" i="1" dirty="0"/>
          </a:p>
          <a:p>
            <a:endParaRPr lang="en-IN" dirty="0"/>
          </a:p>
        </p:txBody>
      </p:sp>
      <p:sp>
        <p:nvSpPr>
          <p:cNvPr id="3" name="Title 2"/>
          <p:cNvSpPr>
            <a:spLocks noGrp="1"/>
          </p:cNvSpPr>
          <p:nvPr>
            <p:ph type="title"/>
          </p:nvPr>
        </p:nvSpPr>
        <p:spPr/>
        <p:txBody>
          <a:bodyPr>
            <a:normAutofit fontScale="90000"/>
          </a:bodyPr>
          <a:lstStyle/>
          <a:p>
            <a:r>
              <a:rPr lang="en-IN" dirty="0"/>
              <a:t>PROPOSED SYSTEM</a:t>
            </a:r>
            <a:br>
              <a:rPr lang="en-IN"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v"/>
            </a:pPr>
            <a:r>
              <a:rPr lang="en-IN" dirty="0"/>
              <a:t>Searching features is quite faster.</a:t>
            </a:r>
          </a:p>
          <a:p>
            <a:pPr>
              <a:buFont typeface="Wingdings" panose="05000000000000000000" pitchFamily="2" charset="2"/>
              <a:buChar char="v"/>
            </a:pPr>
            <a:r>
              <a:rPr lang="en-IN" dirty="0"/>
              <a:t>Attractive user interface.</a:t>
            </a:r>
          </a:p>
          <a:p>
            <a:pPr>
              <a:buFont typeface="Wingdings" panose="05000000000000000000" pitchFamily="2" charset="2"/>
              <a:buChar char="v"/>
            </a:pPr>
            <a:r>
              <a:rPr lang="en-IN" dirty="0"/>
              <a:t>Billing details very easy to handle</a:t>
            </a:r>
          </a:p>
          <a:p>
            <a:endParaRPr lang="en-IN" dirty="0"/>
          </a:p>
        </p:txBody>
      </p:sp>
      <p:sp>
        <p:nvSpPr>
          <p:cNvPr id="3" name="Title 2"/>
          <p:cNvSpPr>
            <a:spLocks noGrp="1"/>
          </p:cNvSpPr>
          <p:nvPr>
            <p:ph type="title"/>
          </p:nvPr>
        </p:nvSpPr>
        <p:spPr/>
        <p:txBody>
          <a:bodyPr>
            <a:normAutofit fontScale="90000"/>
          </a:bodyPr>
          <a:lstStyle/>
          <a:p>
            <a:r>
              <a:rPr lang="en-IN" dirty="0"/>
              <a:t>Advantages:</a:t>
            </a:r>
            <a:br>
              <a:rPr lang="en-IN"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06933D-C030-D2A6-4CF2-4617E6CC72B9}"/>
              </a:ext>
            </a:extLst>
          </p:cNvPr>
          <p:cNvSpPr>
            <a:spLocks noGrp="1"/>
          </p:cNvSpPr>
          <p:nvPr>
            <p:ph idx="1"/>
          </p:nvPr>
        </p:nvSpPr>
        <p:spPr/>
        <p:txBody>
          <a:bodyPr>
            <a:normAutofit/>
          </a:bodyPr>
          <a:lstStyle/>
          <a:p>
            <a:pPr algn="just">
              <a:lnSpc>
                <a:spcPct val="150000"/>
              </a:lnSpc>
              <a:spcAft>
                <a:spcPts val="1000"/>
              </a:spcAft>
              <a:buFont typeface="Wingdings" panose="05000000000000000000" pitchFamily="2" charset="2"/>
              <a:buChar char="v"/>
            </a:pPr>
            <a:r>
              <a:rPr lang="en-IN" sz="2000" dirty="0"/>
              <a:t>Admin module</a:t>
            </a:r>
          </a:p>
          <a:p>
            <a:pPr algn="just">
              <a:lnSpc>
                <a:spcPct val="150000"/>
              </a:lnSpc>
              <a:spcAft>
                <a:spcPts val="1000"/>
              </a:spcAft>
              <a:buFont typeface="Wingdings" panose="05000000000000000000" pitchFamily="2" charset="2"/>
              <a:buChar char="v"/>
            </a:pPr>
            <a:r>
              <a:rPr lang="en-IN" sz="2000" dirty="0"/>
              <a:t>Customer module</a:t>
            </a:r>
          </a:p>
          <a:p>
            <a:pPr algn="just">
              <a:lnSpc>
                <a:spcPct val="150000"/>
              </a:lnSpc>
              <a:spcAft>
                <a:spcPts val="1000"/>
              </a:spcAft>
              <a:buFont typeface="Wingdings" panose="05000000000000000000" pitchFamily="2" charset="2"/>
              <a:buChar char="v"/>
            </a:pPr>
            <a:r>
              <a:rPr lang="en-IN" sz="2000" dirty="0"/>
              <a:t>Purchase module</a:t>
            </a:r>
          </a:p>
          <a:p>
            <a:pPr algn="just">
              <a:lnSpc>
                <a:spcPct val="150000"/>
              </a:lnSpc>
              <a:spcAft>
                <a:spcPts val="1000"/>
              </a:spcAft>
              <a:buFont typeface="Wingdings" panose="05000000000000000000" pitchFamily="2" charset="2"/>
              <a:buChar char="v"/>
            </a:pPr>
            <a:r>
              <a:rPr lang="en-IN" sz="2000" dirty="0"/>
              <a:t>Sales module</a:t>
            </a:r>
          </a:p>
          <a:p>
            <a:pPr algn="just">
              <a:lnSpc>
                <a:spcPct val="150000"/>
              </a:lnSpc>
              <a:spcAft>
                <a:spcPts val="1000"/>
              </a:spcAft>
              <a:buFont typeface="Wingdings" panose="05000000000000000000" pitchFamily="2" charset="2"/>
              <a:buChar char="v"/>
            </a:pPr>
            <a:r>
              <a:rPr lang="en-IN" sz="2000" dirty="0"/>
              <a:t>Billing module</a:t>
            </a:r>
          </a:p>
          <a:p>
            <a:pPr algn="just">
              <a:lnSpc>
                <a:spcPct val="150000"/>
              </a:lnSpc>
              <a:spcAft>
                <a:spcPts val="1000"/>
              </a:spcAft>
              <a:buFont typeface="Wingdings" panose="05000000000000000000" pitchFamily="2" charset="2"/>
              <a:buChar char="v"/>
            </a:pPr>
            <a:r>
              <a:rPr lang="en-IN" sz="2000" dirty="0"/>
              <a:t>Stock module</a:t>
            </a:r>
            <a:endParaRPr lang="en-US" sz="2000" dirty="0"/>
          </a:p>
        </p:txBody>
      </p:sp>
      <p:sp>
        <p:nvSpPr>
          <p:cNvPr id="3" name="Title 2">
            <a:extLst>
              <a:ext uri="{FF2B5EF4-FFF2-40B4-BE49-F238E27FC236}">
                <a16:creationId xmlns:a16="http://schemas.microsoft.com/office/drawing/2014/main" id="{08D7E687-974B-1797-4C33-EBD04EB975DA}"/>
              </a:ext>
            </a:extLst>
          </p:cNvPr>
          <p:cNvSpPr>
            <a:spLocks noGrp="1"/>
          </p:cNvSpPr>
          <p:nvPr>
            <p:ph type="title"/>
          </p:nvPr>
        </p:nvSpPr>
        <p:spPr/>
        <p:txBody>
          <a:bodyPr/>
          <a:lstStyle/>
          <a:p>
            <a:r>
              <a:rPr lang="en-IN" dirty="0"/>
              <a:t>MODULES</a:t>
            </a:r>
            <a:endParaRPr lang="en-US" dirty="0"/>
          </a:p>
        </p:txBody>
      </p:sp>
    </p:spTree>
    <p:extLst>
      <p:ext uri="{BB962C8B-B14F-4D97-AF65-F5344CB8AC3E}">
        <p14:creationId xmlns:p14="http://schemas.microsoft.com/office/powerpoint/2010/main" val="4132754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246</TotalTime>
  <Words>861</Words>
  <Application>Microsoft Office PowerPoint</Application>
  <PresentationFormat>On-screen Show (4:3)</PresentationFormat>
  <Paragraphs>256</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Calibri</vt:lpstr>
      <vt:lpstr>Lucida Sans</vt:lpstr>
      <vt:lpstr>Lucida Sans Unicode</vt:lpstr>
      <vt:lpstr>Times New Roman</vt:lpstr>
      <vt:lpstr>Verdana</vt:lpstr>
      <vt:lpstr>Wingdings</vt:lpstr>
      <vt:lpstr>Wingdings 2</vt:lpstr>
      <vt:lpstr>Wingdings 3</vt:lpstr>
      <vt:lpstr>Concourse</vt:lpstr>
      <vt:lpstr>TEXTILE SHOP </vt:lpstr>
      <vt:lpstr>ABSTRACT</vt:lpstr>
      <vt:lpstr>Hardware Specification</vt:lpstr>
      <vt:lpstr>Software Specification </vt:lpstr>
      <vt:lpstr>EXISTING SYSTEM </vt:lpstr>
      <vt:lpstr>Disadvantages: </vt:lpstr>
      <vt:lpstr>PROPOSED SYSTEM </vt:lpstr>
      <vt:lpstr>Advantages: </vt:lpstr>
      <vt:lpstr>MODULES</vt:lpstr>
      <vt:lpstr> </vt:lpstr>
      <vt:lpstr>PowerPoint Presentation</vt:lpstr>
      <vt:lpstr>PowerPoint Presentation</vt:lpstr>
      <vt:lpstr>Data  Flow Diagram </vt:lpstr>
      <vt:lpstr>PowerPoint Presentation</vt:lpstr>
      <vt:lpstr>PowerPoint Presentation</vt:lpstr>
      <vt:lpstr>Table : Customer primary key: customer Id</vt:lpstr>
      <vt:lpstr>Table : Product Primary key : product id</vt:lpstr>
      <vt:lpstr>Table : Purchase Primary key: Purchase id</vt:lpstr>
      <vt:lpstr>Table : Sales Primary key: Sales id Foreign key : Customer id</vt:lpstr>
      <vt:lpstr>Table : Billing </vt:lpstr>
      <vt:lpstr>Table : Stock</vt:lpstr>
      <vt:lpstr>FORM DESIGN</vt:lpstr>
      <vt:lpstr>ADD CUSTOMER</vt:lpstr>
      <vt:lpstr>VIEW CUSTOMER</vt:lpstr>
      <vt:lpstr>ADD PRODUCT</vt:lpstr>
      <vt:lpstr>VIEW PRODUCT</vt:lpstr>
      <vt:lpstr>PURCHASE</vt:lpstr>
      <vt:lpstr>SALES</vt:lpstr>
      <vt:lpstr>PowerPoint Presentation</vt:lpstr>
      <vt:lpstr>BILLING</vt:lpstr>
      <vt:lpstr>STOCK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ELECTION SYSTEM</dc:title>
  <dc:creator>Admin</dc:creator>
  <cp:lastModifiedBy>muthamilselvis02@gmail.com</cp:lastModifiedBy>
  <cp:revision>42</cp:revision>
  <dcterms:created xsi:type="dcterms:W3CDTF">2018-12-30T12:38:00Z</dcterms:created>
  <dcterms:modified xsi:type="dcterms:W3CDTF">2023-03-09T13:52:44Z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C389C6BC7DC54EEABC52F7E4F91E135F</vt:lpwstr>
  </property>
  <property fmtid="{D5CDD505-2E9C-101B-9397-08002B2CF9AE}" pid="3" name="KSOProductBuildVer">
    <vt:lpwstr>1033-11.2.0.11417</vt:lpwstr>
  </property>
</Properties>
</file>