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7388698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0" name="Group 6"/>
          <p:cNvGrpSpPr/>
          <p:nvPr/>
        </p:nvGrpSpPr>
        <p:grpSpPr>
          <a:xfrm>
            <a:off x="-16934" y="0"/>
            <a:ext cx="12231160" cy="6856214"/>
            <a:chOff x="-16934" y="0"/>
            <a:chExt cx="12231160" cy="6856214"/>
          </a:xfrm>
        </p:grpSpPr>
        <p:pic>
          <p:nvPicPr>
            <p:cNvPr id="2097158" name="Picture 15" descr="HD-PanelTitleR1.png"/>
            <p:cNvPicPr>
              <a:picLocks noChangeAspect="1"/>
            </p:cNvPicPr>
            <p:nvPr/>
          </p:nvPicPr>
          <p:blipFill>
            <a:blip r:embed="rId2"/>
            <a:stretch>
              <a:fillRect/>
            </a:stretch>
          </p:blipFill>
          <p:spPr>
            <a:xfrm>
              <a:off x="0" y="0"/>
              <a:ext cx="12188825" cy="6856214"/>
            </a:xfrm>
            <a:prstGeom prst="rect">
              <a:avLst/>
            </a:prstGeom>
          </p:spPr>
        </p:pic>
        <p:sp>
          <p:nvSpPr>
            <p:cNvPr id="1048591"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97159" name="Picture 16" descr="HDRibbonTitle-UniformTrim.png"/>
            <p:cNvPicPr>
              <a:picLocks noChangeAspect="1"/>
            </p:cNvPicPr>
            <p:nvPr/>
          </p:nvPicPr>
          <p:blipFill rotWithShape="1">
            <a:blip r:embed="rId3"/>
            <a:srcRect/>
            <a:stretch>
              <a:fillRect/>
            </a:stretch>
          </p:blipFill>
          <p:spPr>
            <a:xfrm>
              <a:off x="-16934" y="3147609"/>
              <a:ext cx="2478024" cy="612648"/>
            </a:xfrm>
            <a:prstGeom prst="rect">
              <a:avLst/>
            </a:prstGeom>
          </p:spPr>
        </p:pic>
        <p:pic>
          <p:nvPicPr>
            <p:cNvPr id="2097160" name="Picture 19" descr="HDRibbonTitle-UniformTrim.png"/>
            <p:cNvPicPr>
              <a:picLocks noChangeAspect="1"/>
            </p:cNvPicPr>
            <p:nvPr/>
          </p:nvPicPr>
          <p:blipFill rotWithShape="1">
            <a:blip r:embed="rId3"/>
            <a:srcRect/>
            <a:stretch>
              <a:fillRect/>
            </a:stretch>
          </p:blipFill>
          <p:spPr>
            <a:xfrm>
              <a:off x="9736202" y="3147609"/>
              <a:ext cx="2478024" cy="612648"/>
            </a:xfrm>
            <a:prstGeom prst="rect">
              <a:avLst/>
            </a:prstGeom>
          </p:spPr>
        </p:pic>
      </p:grpSp>
      <p:sp>
        <p:nvSpPr>
          <p:cNvPr id="104859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104859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4" name="Date Placeholder 3"/>
          <p:cNvSpPr>
            <a:spLocks noGrp="1"/>
          </p:cNvSpPr>
          <p:nvPr>
            <p:ph type="dt" sz="half" idx="10"/>
          </p:nvPr>
        </p:nvSpPr>
        <p:spPr>
          <a:xfrm>
            <a:off x="7983232" y="5037663"/>
            <a:ext cx="897467" cy="279400"/>
          </a:xfrm>
        </p:spPr>
        <p:txBody>
          <a:bodyPr/>
          <a:lstStyle/>
          <a:p>
            <a:fld id="{1C6E12D2-DA3A-480B-BCDF-BFB6C7EBE402}" type="datetimeFigureOut">
              <a:rPr lang="en-US" smtClean="0"/>
              <a:t>3/27/2023</a:t>
            </a:fld>
            <a:endParaRPr lang="en-US"/>
          </a:p>
        </p:txBody>
      </p:sp>
      <p:sp>
        <p:nvSpPr>
          <p:cNvPr id="1048595" name="Footer Placeholder 4"/>
          <p:cNvSpPr>
            <a:spLocks noGrp="1"/>
          </p:cNvSpPr>
          <p:nvPr>
            <p:ph type="ftr" sz="quarter" idx="11"/>
          </p:nvPr>
        </p:nvSpPr>
        <p:spPr>
          <a:xfrm>
            <a:off x="2692397" y="5037663"/>
            <a:ext cx="5214635" cy="279400"/>
          </a:xfrm>
        </p:spPr>
        <p:txBody>
          <a:bodyPr/>
          <a:lstStyle/>
          <a:p>
            <a:endParaRPr lang="en-US"/>
          </a:p>
        </p:txBody>
      </p:sp>
      <p:sp>
        <p:nvSpPr>
          <p:cNvPr id="1048596" name="Slide Number Placeholder 5"/>
          <p:cNvSpPr>
            <a:spLocks noGrp="1"/>
          </p:cNvSpPr>
          <p:nvPr>
            <p:ph type="sldNum" sz="quarter" idx="12"/>
          </p:nvPr>
        </p:nvSpPr>
        <p:spPr>
          <a:xfrm>
            <a:off x="8956900" y="5037663"/>
            <a:ext cx="551167" cy="279400"/>
          </a:xfrm>
        </p:spPr>
        <p:txBody>
          <a:bodyPr/>
          <a:lstStyle/>
          <a:p>
            <a:fld id="{F1BBC3DF-4D3E-4D62-AC24-223E50BCC8DF}" type="slidenum">
              <a:rPr lang="en-US" smtClean="0"/>
              <a:t>‹#›</a:t>
            </a:fld>
            <a:endParaRPr lang="en-US"/>
          </a:p>
        </p:txBody>
      </p:sp>
      <p:cxnSp>
        <p:nvCxnSpPr>
          <p:cNvPr id="3145729" name="Straight Connector 14"/>
          <p:cNvCxnSpPr>
            <a:cxnSpLocks/>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1048676"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7"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lstStyle/>
          <a:p>
            <a:fld id="{1C6E12D2-DA3A-480B-BCDF-BFB6C7EBE402}" type="datetimeFigureOut">
              <a:rPr lang="en-US" smtClean="0"/>
              <a:t>3/27/2023</a:t>
            </a:fld>
            <a:endParaRPr lang="en-US"/>
          </a:p>
        </p:txBody>
      </p:sp>
      <p:sp>
        <p:nvSpPr>
          <p:cNvPr id="1048679" name="Footer Placeholder 5"/>
          <p:cNvSpPr>
            <a:spLocks noGrp="1"/>
          </p:cNvSpPr>
          <p:nvPr>
            <p:ph type="ftr" sz="quarter" idx="11"/>
          </p:nvPr>
        </p:nvSpPr>
        <p:spPr/>
        <p:txBody>
          <a:bodyPr/>
          <a:lstStyle/>
          <a:p>
            <a:endParaRPr lang="en-US"/>
          </a:p>
        </p:txBody>
      </p:sp>
      <p:sp>
        <p:nvSpPr>
          <p:cNvPr id="1048680"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104863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35" name="Footer Placeholder 4"/>
          <p:cNvSpPr>
            <a:spLocks noGrp="1"/>
          </p:cNvSpPr>
          <p:nvPr>
            <p:ph type="ftr" sz="quarter" idx="11"/>
          </p:nvPr>
        </p:nvSpPr>
        <p:spPr/>
        <p:txBody>
          <a:bodyPr/>
          <a:lstStyle/>
          <a:p>
            <a:endParaRPr lang="en-US"/>
          </a:p>
        </p:txBody>
      </p:sp>
      <p:sp>
        <p:nvSpPr>
          <p:cNvPr id="104863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145731" name="Straight Connector 14"/>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68"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9"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71" name="Footer Placeholder 4"/>
          <p:cNvSpPr>
            <a:spLocks noGrp="1"/>
          </p:cNvSpPr>
          <p:nvPr>
            <p:ph type="ftr" sz="quarter" idx="11"/>
          </p:nvPr>
        </p:nvSpPr>
        <p:spPr/>
        <p:txBody>
          <a:bodyPr/>
          <a:lstStyle/>
          <a:p>
            <a:endParaRPr lang="en-US"/>
          </a:p>
        </p:txBody>
      </p:sp>
      <p:sp>
        <p:nvSpPr>
          <p:cNvPr id="1048672"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048673"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4"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27"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1048628"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30" name="Footer Placeholder 4"/>
          <p:cNvSpPr>
            <a:spLocks noGrp="1"/>
          </p:cNvSpPr>
          <p:nvPr>
            <p:ph type="ftr" sz="quarter" idx="11"/>
          </p:nvPr>
        </p:nvSpPr>
        <p:spPr/>
        <p:txBody>
          <a:bodyPr/>
          <a:lstStyle/>
          <a:p>
            <a:endParaRPr lang="en-US"/>
          </a:p>
        </p:txBody>
      </p:sp>
      <p:sp>
        <p:nvSpPr>
          <p:cNvPr id="1048631"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7"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88"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9"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048693"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94"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43"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4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145732" name="Straight Connector 14"/>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lvl1pPr algn="ctr"/>
          </a:lstStyle>
          <a:p>
            <a:r>
              <a:rPr lang="en-US"/>
              <a:t>Click to edit Master title style</a:t>
            </a:r>
            <a:endParaRPr lang="en-US" dirty="0"/>
          </a:p>
        </p:txBody>
      </p:sp>
      <p:sp>
        <p:nvSpPr>
          <p:cNvPr id="1048702"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704" name="Footer Placeholder 4"/>
          <p:cNvSpPr>
            <a:spLocks noGrp="1"/>
          </p:cNvSpPr>
          <p:nvPr>
            <p:ph type="ftr" sz="quarter" idx="11"/>
          </p:nvPr>
        </p:nvSpPr>
        <p:spPr/>
        <p:txBody>
          <a:bodyPr/>
          <a:lstStyle/>
          <a:p>
            <a:endParaRPr lang="en-US"/>
          </a:p>
        </p:txBody>
      </p:sp>
      <p:sp>
        <p:nvSpPr>
          <p:cNvPr id="1048705"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14574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104866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145735" name="Straight Connector 13"/>
          <p:cNvCxnSpPr>
            <a:cxnSpLocks/>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9"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1048650"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145733" name="Straight Connector 15"/>
          <p:cNvCxnSpPr>
            <a:cxnSpLocks/>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81" name="Title 1"/>
          <p:cNvSpPr>
            <a:spLocks noGrp="1"/>
          </p:cNvSpPr>
          <p:nvPr>
            <p:ph type="title"/>
          </p:nvPr>
        </p:nvSpPr>
        <p:spPr/>
        <p:txBody>
          <a:bodyPr/>
          <a:lstStyle/>
          <a:p>
            <a:r>
              <a:rPr lang="en-US"/>
              <a:t>Click to edit Master title style</a:t>
            </a:r>
            <a:endParaRPr lang="en-US" dirty="0"/>
          </a:p>
        </p:txBody>
      </p:sp>
      <p:sp>
        <p:nvSpPr>
          <p:cNvPr id="1048682"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4"/>
          <p:cNvSpPr>
            <a:spLocks noGrp="1"/>
          </p:cNvSpPr>
          <p:nvPr>
            <p:ph type="dt" sz="half" idx="10"/>
          </p:nvPr>
        </p:nvSpPr>
        <p:spPr/>
        <p:txBody>
          <a:bodyPr/>
          <a:lstStyle/>
          <a:p>
            <a:fld id="{1C6E12D2-DA3A-480B-BCDF-BFB6C7EBE402}" type="datetimeFigureOut">
              <a:rPr lang="en-US" smtClean="0"/>
              <a:t>3/27/2023</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endParaRPr lang="en-US" dirty="0"/>
          </a:p>
        </p:txBody>
      </p:sp>
      <p:sp>
        <p:nvSpPr>
          <p:cNvPr id="1048655"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7"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Date Placeholder 6"/>
          <p:cNvSpPr>
            <a:spLocks noGrp="1"/>
          </p:cNvSpPr>
          <p:nvPr>
            <p:ph type="dt" sz="half" idx="10"/>
          </p:nvPr>
        </p:nvSpPr>
        <p:spPr/>
        <p:txBody>
          <a:bodyPr/>
          <a:lstStyle/>
          <a:p>
            <a:fld id="{1C6E12D2-DA3A-480B-BCDF-BFB6C7EBE402}" type="datetimeFigureOut">
              <a:rPr lang="en-US" smtClean="0"/>
              <a:t>3/27/2023</a:t>
            </a:fld>
            <a:endParaRPr lang="en-US"/>
          </a:p>
        </p:txBody>
      </p:sp>
      <p:sp>
        <p:nvSpPr>
          <p:cNvPr id="1048660" name="Footer Placeholder 7"/>
          <p:cNvSpPr>
            <a:spLocks noGrp="1"/>
          </p:cNvSpPr>
          <p:nvPr>
            <p:ph type="ftr" sz="quarter" idx="11"/>
          </p:nvPr>
        </p:nvSpPr>
        <p:spPr/>
        <p:txBody>
          <a:bodyPr/>
          <a:lstStyle/>
          <a:p>
            <a:endParaRPr lang="en-US"/>
          </a:p>
        </p:txBody>
      </p:sp>
      <p:sp>
        <p:nvSpPr>
          <p:cNvPr id="1048661" name="Slide Number Placeholder 8"/>
          <p:cNvSpPr>
            <a:spLocks noGrp="1"/>
          </p:cNvSpPr>
          <p:nvPr>
            <p:ph type="sldNum" sz="quarter" idx="12"/>
          </p:nvPr>
        </p:nvSpPr>
        <p:spPr/>
        <p:txBody>
          <a:bodyPr/>
          <a:lstStyle/>
          <a:p>
            <a:fld id="{F1BBC3DF-4D3E-4D62-AC24-223E50BCC8DF}" type="slidenum">
              <a:rPr lang="en-US" smtClean="0"/>
              <a:t>‹#›</a:t>
            </a:fld>
            <a:endParaRPr lang="en-US"/>
          </a:p>
        </p:txBody>
      </p:sp>
      <p:cxnSp>
        <p:nvCxnSpPr>
          <p:cNvPr id="3145734" name="Straight Connector 1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US" dirty="0"/>
          </a:p>
        </p:txBody>
      </p:sp>
      <p:sp>
        <p:nvSpPr>
          <p:cNvPr id="1048602" name="Date Placeholder 2"/>
          <p:cNvSpPr>
            <a:spLocks noGrp="1"/>
          </p:cNvSpPr>
          <p:nvPr>
            <p:ph type="dt" sz="half" idx="10"/>
          </p:nvPr>
        </p:nvSpPr>
        <p:spPr/>
        <p:txBody>
          <a:bodyPr/>
          <a:lstStyle/>
          <a:p>
            <a:fld id="{1C6E12D2-DA3A-480B-BCDF-BFB6C7EBE402}" type="datetimeFigureOut">
              <a:rPr lang="en-US" smtClean="0"/>
              <a:t>3/27/2023</a:t>
            </a:fld>
            <a:endParaRPr lang="en-US"/>
          </a:p>
        </p:txBody>
      </p:sp>
      <p:sp>
        <p:nvSpPr>
          <p:cNvPr id="1048603" name="Footer Placeholder 3"/>
          <p:cNvSpPr>
            <a:spLocks noGrp="1"/>
          </p:cNvSpPr>
          <p:nvPr>
            <p:ph type="ftr" sz="quarter" idx="11"/>
          </p:nvPr>
        </p:nvSpPr>
        <p:spPr/>
        <p:txBody>
          <a:bodyPr/>
          <a:lstStyle/>
          <a:p>
            <a:endParaRPr lang="en-US"/>
          </a:p>
        </p:txBody>
      </p:sp>
      <p:sp>
        <p:nvSpPr>
          <p:cNvPr id="1048604" name="Slide Number Placeholder 4"/>
          <p:cNvSpPr>
            <a:spLocks noGrp="1"/>
          </p:cNvSpPr>
          <p:nvPr>
            <p:ph type="sldNum" sz="quarter" idx="12"/>
          </p:nvPr>
        </p:nvSpPr>
        <p:spPr/>
        <p:txBody>
          <a:bodyPr/>
          <a:lstStyle/>
          <a:p>
            <a:fld id="{F1BBC3DF-4D3E-4D62-AC24-223E50BCC8DF}" type="slidenum">
              <a:rPr lang="en-US" smtClean="0"/>
              <a:t>‹#›</a:t>
            </a:fld>
            <a:endParaRPr lang="en-US"/>
          </a:p>
        </p:txBody>
      </p:sp>
      <p:cxnSp>
        <p:nvCxnSpPr>
          <p:cNvPr id="314573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1C6E12D2-DA3A-480B-BCDF-BFB6C7EBE402}" type="datetimeFigureOut">
              <a:rPr lang="en-US" smtClean="0"/>
              <a:t>3/27/2023</a:t>
            </a:fld>
            <a:endParaRPr lang="en-US"/>
          </a:p>
        </p:txBody>
      </p:sp>
      <p:sp>
        <p:nvSpPr>
          <p:cNvPr id="1048589" name="Footer Placeholder 2"/>
          <p:cNvSpPr>
            <a:spLocks noGrp="1"/>
          </p:cNvSpPr>
          <p:nvPr>
            <p:ph type="ftr" sz="quarter" idx="11"/>
          </p:nvPr>
        </p:nvSpPr>
        <p:spPr/>
        <p:txBody>
          <a:bodyPr/>
          <a:lstStyle/>
          <a:p>
            <a:endParaRPr lang="en-US"/>
          </a:p>
        </p:txBody>
      </p:sp>
      <p:sp>
        <p:nvSpPr>
          <p:cNvPr id="1048590"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1048696"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lstStyle/>
          <a:p>
            <a:fld id="{1C6E12D2-DA3A-480B-BCDF-BFB6C7EBE402}" type="datetimeFigureOut">
              <a:rPr lang="en-US" smtClean="0"/>
              <a:t>3/27/2023</a:t>
            </a:fld>
            <a:endParaRPr lang="en-US"/>
          </a:p>
        </p:txBody>
      </p:sp>
      <p:sp>
        <p:nvSpPr>
          <p:cNvPr id="1048699" name="Footer Placeholder 5"/>
          <p:cNvSpPr>
            <a:spLocks noGrp="1"/>
          </p:cNvSpPr>
          <p:nvPr>
            <p:ph type="ftr" sz="quarter" idx="11"/>
          </p:nvPr>
        </p:nvSpPr>
        <p:spPr/>
        <p:txBody>
          <a:bodyPr/>
          <a:lstStyle/>
          <a:p>
            <a:endParaRPr lang="en-US"/>
          </a:p>
        </p:txBody>
      </p:sp>
      <p:sp>
        <p:nvSpPr>
          <p:cNvPr id="1048700"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3145739" name="Straight Connector 15"/>
          <p:cNvCxnSpPr>
            <a:cxnSpLocks/>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048638"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9"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lstStyle/>
          <a:p>
            <a:fld id="{1C6E12D2-DA3A-480B-BCDF-BFB6C7EBE402}" type="datetimeFigureOut">
              <a:rPr lang="en-US" smtClean="0"/>
              <a:t>3/27/2023</a:t>
            </a:fld>
            <a:endParaRPr lang="en-US"/>
          </a:p>
        </p:txBody>
      </p:sp>
      <p:sp>
        <p:nvSpPr>
          <p:cNvPr id="1048641" name="Footer Placeholder 5"/>
          <p:cNvSpPr>
            <a:spLocks noGrp="1"/>
          </p:cNvSpPr>
          <p:nvPr>
            <p:ph type="ftr" sz="quarter" idx="11"/>
          </p:nvPr>
        </p:nvSpPr>
        <p:spPr/>
        <p:txBody>
          <a:bodyPr/>
          <a:lstStyle/>
          <a:p>
            <a:endParaRPr lang="en-US"/>
          </a:p>
        </p:txBody>
      </p:sp>
      <p:sp>
        <p:nvSpPr>
          <p:cNvPr id="1048642"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r:embed="rId19"/>
            <a:stretch>
              <a:fillRect/>
            </a:stretch>
          </p:blipFill>
          <p:spPr>
            <a:xfrm>
              <a:off x="0" y="0"/>
              <a:ext cx="12188825" cy="6856214"/>
            </a:xfrm>
            <a:prstGeom prst="rect">
              <a:avLst/>
            </a:prstGeom>
          </p:spPr>
        </p:pic>
        <p:sp>
          <p:nvSpPr>
            <p:cNvPr id="1048576"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r:embed="rId20"/>
            <a:srcRect/>
            <a:stretch>
              <a:fillRect/>
            </a:stretch>
          </p:blipFill>
          <p:spPr>
            <a:xfrm>
              <a:off x="-15736" y="3153832"/>
              <a:ext cx="777240" cy="606425"/>
            </a:xfrm>
            <a:prstGeom prst="rect">
              <a:avLst/>
            </a:prstGeom>
          </p:spPr>
        </p:pic>
        <p:pic>
          <p:nvPicPr>
            <p:cNvPr id="2097154" name="Picture 10" descr="HDRibbonContent-UniformTrim.png"/>
            <p:cNvPicPr>
              <a:picLocks noChangeAspect="1"/>
            </p:cNvPicPr>
            <p:nvPr/>
          </p:nvPicPr>
          <p:blipFill rotWithShape="1">
            <a:blip r:embed="rId20"/>
            <a:srcRect/>
            <a:stretch>
              <a:fillRect/>
            </a:stretch>
          </p:blipFill>
          <p:spPr>
            <a:xfrm>
              <a:off x="11436986" y="3153832"/>
              <a:ext cx="777240" cy="606425"/>
            </a:xfrm>
            <a:prstGeom prst="rect">
              <a:avLst/>
            </a:prstGeom>
          </p:spPr>
        </p:pic>
      </p:grpSp>
      <p:sp>
        <p:nvSpPr>
          <p:cNvPr id="1048577"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3/27/2023</a:t>
            </a:fld>
            <a:endParaRPr lang="en-US"/>
          </a:p>
        </p:txBody>
      </p:sp>
      <p:sp>
        <p:nvSpPr>
          <p:cNvPr id="1048580"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1048581"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ctrTitle"/>
          </p:nvPr>
        </p:nvSpPr>
        <p:spPr>
          <a:xfrm>
            <a:off x="2692398" y="2255444"/>
            <a:ext cx="6815669" cy="1515533"/>
          </a:xfrm>
        </p:spPr>
        <p:txBody>
          <a:bodyPr/>
          <a:lstStyle/>
          <a:p>
            <a:r>
              <a:rPr lang="en-US" dirty="0"/>
              <a:t>TRANSPORT MANAGEMENT SYSTEM</a:t>
            </a:r>
          </a:p>
        </p:txBody>
      </p:sp>
      <p:sp>
        <p:nvSpPr>
          <p:cNvPr id="1048598"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Data Flow Diagram</a:t>
            </a:r>
          </a:p>
        </p:txBody>
      </p:sp>
      <p:sp>
        <p:nvSpPr>
          <p:cNvPr id="1048620" name="Content Placeholder 2"/>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2097161" name="Picture 5"/>
          <p:cNvPicPr>
            <a:picLocks noChangeAspect="1"/>
          </p:cNvPicPr>
          <p:nvPr/>
        </p:nvPicPr>
        <p:blipFill>
          <a:blip r:embed="rId2"/>
          <a:stretch>
            <a:fillRect/>
          </a:stretch>
        </p:blipFill>
        <p:spPr>
          <a:xfrm>
            <a:off x="2521019" y="3541643"/>
            <a:ext cx="5816029" cy="10038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pPr algn="l"/>
            <a:r>
              <a:rPr lang="en-US" dirty="0"/>
              <a:t>Level 1:</a:t>
            </a:r>
          </a:p>
        </p:txBody>
      </p:sp>
      <p:pic>
        <p:nvPicPr>
          <p:cNvPr id="2097162" name="Content Placeholder 5"/>
          <p:cNvPicPr>
            <a:picLocks noGrp="1" noChangeAspect="1"/>
          </p:cNvPicPr>
          <p:nvPr>
            <p:ph idx="1"/>
          </p:nvPr>
        </p:nvPicPr>
        <p:blipFill>
          <a:blip r:embed="rId2"/>
          <a:stretch>
            <a:fillRect/>
          </a:stretch>
        </p:blipFill>
        <p:spPr>
          <a:xfrm>
            <a:off x="3896139" y="721131"/>
            <a:ext cx="5658677" cy="515420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ADMIN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194304" name="Content Placeholder 3"/>
          <p:cNvGraphicFramePr>
            <a:graphicFrameLocks noGrp="1"/>
          </p:cNvGraphicFramePr>
          <p:nvPr>
            <p:ph idx="1"/>
          </p:nvPr>
        </p:nvGraphicFramePr>
        <p:xfrm>
          <a:off x="2227006" y="2875935"/>
          <a:ext cx="6802694" cy="1845420"/>
        </p:xfrm>
        <a:graphic>
          <a:graphicData uri="http://schemas.openxmlformats.org/drawingml/2006/table">
            <a:tbl>
              <a:tblPr firstRow="1" firstCol="1" bandRow="1">
                <a:tableStyleId>{5C22544A-7EE6-4342-B048-85BDC9FD1C3A}</a:tableStyleId>
              </a:tblPr>
              <a:tblGrid>
                <a:gridCol w="1700306"/>
                <a:gridCol w="1700306"/>
                <a:gridCol w="1701041"/>
                <a:gridCol w="1701041"/>
              </a:tblGrid>
              <a:tr h="461355">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dirty="0">
                          <a:effectLst/>
                        </a:rPr>
                        <a:t>admin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295402" y="1425602"/>
            <a:ext cx="9601196" cy="860397"/>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rPr>
              <a:t>TABLE NAME: vehicle</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194305" name="Content Placeholder 3"/>
          <p:cNvGraphicFramePr>
            <a:graphicFrameLocks noGrp="1"/>
          </p:cNvGraphicFramePr>
          <p:nvPr>
            <p:ph idx="1"/>
            <p:extLst>
              <p:ext uri="{D42A27DB-BD31-4B8C-83A1-F6EECF244321}">
                <p14:modId xmlns:p14="http://schemas.microsoft.com/office/powerpoint/2010/main" val="1659824919"/>
              </p:ext>
            </p:extLst>
          </p:nvPr>
        </p:nvGraphicFramePr>
        <p:xfrm>
          <a:off x="2572016" y="2626645"/>
          <a:ext cx="6699456" cy="1908320"/>
        </p:xfrm>
        <a:graphic>
          <a:graphicData uri="http://schemas.openxmlformats.org/drawingml/2006/table">
            <a:tbl>
              <a:tblPr firstRow="1" firstCol="1" bandRow="1">
                <a:tableStyleId>{5C22544A-7EE6-4342-B048-85BDC9FD1C3A}</a:tableStyleId>
              </a:tblPr>
              <a:tblGrid>
                <a:gridCol w="1674502"/>
                <a:gridCol w="1674502"/>
                <a:gridCol w="1675226"/>
                <a:gridCol w="1675226"/>
              </a:tblGrid>
              <a:tr h="477080">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77080">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Vehicle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77080">
                <a:tc>
                  <a:txBody>
                    <a:bodyPr/>
                    <a:lstStyle/>
                    <a:p>
                      <a:pPr marL="0" marR="0">
                        <a:lnSpc>
                          <a:spcPct val="150000"/>
                        </a:lnSpc>
                        <a:spcBef>
                          <a:spcPts val="0"/>
                        </a:spcBef>
                        <a:spcAft>
                          <a:spcPts val="0"/>
                        </a:spcAft>
                      </a:pPr>
                      <a:r>
                        <a:rPr lang="en-US" sz="1200">
                          <a:effectLst/>
                        </a:rPr>
                        <a:t>Vehicle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7708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Vehicle type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DRIVER</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194306" name="Content Placeholder 3"/>
          <p:cNvGraphicFramePr>
            <a:graphicFrameLocks noGrp="1"/>
          </p:cNvGraphicFramePr>
          <p:nvPr>
            <p:ph idx="1"/>
          </p:nvPr>
        </p:nvGraphicFramePr>
        <p:xfrm>
          <a:off x="2315497" y="2580968"/>
          <a:ext cx="6714204" cy="2463624"/>
        </p:xfrm>
        <a:graphic>
          <a:graphicData uri="http://schemas.openxmlformats.org/drawingml/2006/table">
            <a:tbl>
              <a:tblPr firstRow="1" firstCol="1" bandRow="1">
                <a:tableStyleId>{5C22544A-7EE6-4342-B048-85BDC9FD1C3A}</a:tableStyleId>
              </a:tblPr>
              <a:tblGrid>
                <a:gridCol w="1678188"/>
                <a:gridCol w="1678188"/>
                <a:gridCol w="1678914"/>
                <a:gridCol w="1678914"/>
              </a:tblGrid>
              <a:tr h="307953">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dirty="0">
                          <a:effectLst/>
                        </a:rPr>
                        <a:t>Driver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dirty="0">
                          <a:effectLst/>
                        </a:rPr>
                        <a:t>Driver name</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dirty="0">
                          <a:effectLst/>
                        </a:rPr>
                        <a:t>Mobile number</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Address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varchar</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30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License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Age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Id proof</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GOODS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194307" name="Content Placeholder 3"/>
          <p:cNvGraphicFramePr>
            <a:graphicFrameLocks noGrp="1"/>
          </p:cNvGraphicFramePr>
          <p:nvPr>
            <p:ph idx="1"/>
          </p:nvPr>
        </p:nvGraphicFramePr>
        <p:xfrm>
          <a:off x="1755058" y="2993923"/>
          <a:ext cx="7274642" cy="1953336"/>
        </p:xfrm>
        <a:graphic>
          <a:graphicData uri="http://schemas.openxmlformats.org/drawingml/2006/table">
            <a:tbl>
              <a:tblPr firstRow="1" firstCol="1" bandRow="1">
                <a:tableStyleId>{5C22544A-7EE6-4342-B048-85BDC9FD1C3A}</a:tableStyleId>
              </a:tblPr>
              <a:tblGrid>
                <a:gridCol w="1818267"/>
                <a:gridCol w="1818267"/>
                <a:gridCol w="1819054"/>
                <a:gridCol w="1819054"/>
              </a:tblGrid>
              <a:tr h="279048">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dirty="0">
                          <a:effectLst/>
                        </a:rPr>
                        <a:t>Goods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Vehicle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Driver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From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To</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Goods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BILLING</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194308" name="Content Placeholder 3"/>
          <p:cNvGraphicFramePr>
            <a:graphicFrameLocks noGrp="1"/>
          </p:cNvGraphicFramePr>
          <p:nvPr>
            <p:ph idx="1"/>
          </p:nvPr>
        </p:nvGraphicFramePr>
        <p:xfrm>
          <a:off x="2182761" y="2713703"/>
          <a:ext cx="6846940" cy="2386370"/>
        </p:xfrm>
        <a:graphic>
          <a:graphicData uri="http://schemas.openxmlformats.org/drawingml/2006/table">
            <a:tbl>
              <a:tblPr firstRow="1" firstCol="1" bandRow="1">
                <a:tableStyleId>{5C22544A-7EE6-4342-B048-85BDC9FD1C3A}</a:tableStyleId>
              </a:tblPr>
              <a:tblGrid>
                <a:gridCol w="1711365"/>
                <a:gridCol w="1711365"/>
                <a:gridCol w="1712105"/>
                <a:gridCol w="1712105"/>
              </a:tblGrid>
              <a:tr h="340910">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dirty="0">
                          <a:effectLst/>
                        </a:rPr>
                        <a:t>billing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dirty="0">
                          <a:effectLst/>
                        </a:rPr>
                        <a:t>Driver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Vehicle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Int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Goods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10</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Foreign key</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Date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a:off x="2081974" y="787076"/>
            <a:ext cx="9398098" cy="52838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tretch>
            <a:fillRect/>
          </a:stretch>
        </p:blipFill>
        <p:spPr>
          <a:xfrm>
            <a:off x="2135844" y="992283"/>
            <a:ext cx="7920313" cy="44530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097156"/>
          <p:cNvPicPr>
            <a:picLocks/>
          </p:cNvPicPr>
          <p:nvPr/>
        </p:nvPicPr>
        <p:blipFill>
          <a:blip r:embed="rId2"/>
          <a:stretch>
            <a:fillRect/>
          </a:stretch>
        </p:blipFill>
        <p:spPr>
          <a:xfrm>
            <a:off x="1496687" y="946207"/>
            <a:ext cx="8832021" cy="4965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t>ABSTRACT</a:t>
            </a:r>
          </a:p>
        </p:txBody>
      </p:sp>
      <p:sp>
        <p:nvSpPr>
          <p:cNvPr id="1048600" name="Content Placeholder 2"/>
          <p:cNvSpPr>
            <a:spLocks noGrp="1"/>
          </p:cNvSpPr>
          <p:nvPr>
            <p:ph idx="1"/>
          </p:nvPr>
        </p:nvSpPr>
        <p:spPr>
          <a:xfrm>
            <a:off x="1295402" y="3021748"/>
            <a:ext cx="9205879" cy="2351713"/>
          </a:xfrm>
        </p:spPr>
        <p:txBody>
          <a:bodyPr>
            <a:normAutofit/>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Transportation management system is a software application to maintain day to day transactions in transport office. Using this system user can manage transport work. He can select vehicle to transport the goods. He can also track the vehicle delivery of goods. Customer can also book good transport order online. User can also check his goods delivery status online.</a:t>
            </a:r>
          </a:p>
          <a:p>
            <a:pPr marL="0" marR="0" indent="457200">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a:picLocks/>
          </p:cNvPicPr>
          <p:nvPr/>
        </p:nvPicPr>
        <p:blipFill>
          <a:blip r:embed="rId2"/>
          <a:stretch>
            <a:fillRect/>
          </a:stretch>
        </p:blipFill>
        <p:spPr>
          <a:xfrm>
            <a:off x="1640331" y="824036"/>
            <a:ext cx="9266614" cy="520992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1542739" y="986523"/>
            <a:ext cx="8688605" cy="48849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1295401" y="2573761"/>
            <a:ext cx="9601196" cy="1303867"/>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ln w="12700">
            <a:solidFill>
              <a:srgbClr val="000000"/>
            </a:solidFill>
            <a:prstDash val="solid"/>
          </a:ln>
        </p:spPr>
        <p:txBody>
          <a:bodyPr/>
          <a:lstStyle/>
          <a:p>
            <a:r>
              <a:rPr lang="en-US"/>
              <a:t>OBJECTIVE </a:t>
            </a:r>
            <a:endParaRPr lang="en-IN"/>
          </a:p>
        </p:txBody>
      </p:sp>
      <p:sp>
        <p:nvSpPr>
          <p:cNvPr id="1048606" name="TextBox 1048605"/>
          <p:cNvSpPr txBox="1"/>
          <p:nvPr/>
        </p:nvSpPr>
        <p:spPr>
          <a:xfrm>
            <a:off x="1575114" y="3024500"/>
            <a:ext cx="9041771" cy="2225040"/>
          </a:xfrm>
          <a:prstGeom prst="rect">
            <a:avLst/>
          </a:prstGeom>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objective of this application is to automate the complete operations of the goods transporter office. In current system all work is getting done manually. User have to manage many things so it is very difficult to manage this business doing work manually. Using this system user can automate many transport operations like billing, tracking payments, creating report etc. Using this system keeping records of transportation is easy. User can find any old records in few clicks. User can also generate old delivery reports and other report easily. They need maintain hundreds of thousands of records. Also searching should be very faster so they can find required details instantly.</a:t>
            </a:r>
            <a:endParaRPr lang="en-IN"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1048608"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1048610"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EXISTING SYSTEM</a:t>
            </a:r>
          </a:p>
        </p:txBody>
      </p:sp>
      <p:sp>
        <p:nvSpPr>
          <p:cNvPr id="1048612" name="Content Placeholder 2"/>
          <p:cNvSpPr>
            <a:spLocks noGrp="1"/>
          </p:cNvSpPr>
          <p:nvPr>
            <p:ph idx="1"/>
          </p:nvPr>
        </p:nvSpPr>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rPr>
              <a:t>In existing system all work is done manually. In this system it is very difficult to find old records. Since all work is done manually, it takes time to give report to management regarding their query. Sometime it is very difficult to manage all transport delivery. So an automated system is needed to computerize all these activity.</a:t>
            </a:r>
            <a:endParaRPr lang="en-US" dirty="0"/>
          </a:p>
          <a:p>
            <a:pPr marL="0" indent="0">
              <a:buNone/>
            </a:pPr>
            <a:r>
              <a:rPr lang="en-US" dirty="0"/>
              <a:t>Disadvantages</a:t>
            </a:r>
          </a:p>
          <a:p>
            <a:pPr marL="342900" marR="0" lvl="0" indent="-342900">
              <a:lnSpc>
                <a:spcPct val="150000"/>
              </a:lnSpc>
              <a:spcBef>
                <a:spcPts val="0"/>
              </a:spcBef>
              <a:spcAft>
                <a:spcPts val="0"/>
              </a:spcAft>
              <a:buFont typeface="Symbol" panose="05050102010706020507" pitchFamily="18" charset="2"/>
              <a:buChar char=""/>
            </a:pPr>
            <a:r>
              <a:rPr lang="en-US" dirty="0"/>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book an order user have to come transportation office.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work is done on paper so it is error prone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can also not able to check his goods 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PROPOSED SYSTEM</a:t>
            </a:r>
          </a:p>
        </p:txBody>
      </p:sp>
      <p:sp>
        <p:nvSpPr>
          <p:cNvPr id="1048614" name="Content Placeholder 2"/>
          <p:cNvSpPr>
            <a:spLocks noGrp="1"/>
          </p:cNvSpPr>
          <p:nvPr>
            <p:ph idx="1"/>
          </p:nvPr>
        </p:nvSpPr>
        <p:spPr/>
        <p:txBody>
          <a:bodyPr>
            <a:normAutofit fontScale="86944"/>
          </a:bodyPr>
          <a:lstStyle/>
          <a:p>
            <a:pPr marL="0" indent="0">
              <a:buNone/>
            </a:pPr>
            <a:r>
              <a:rPr lang="en-US" sz="1800" kern="100" dirty="0">
                <a:effectLst/>
                <a:latin typeface="Times New Roman" panose="02020603050405020304" pitchFamily="18" charset="0"/>
                <a:ea typeface="Calibri" panose="020F0502020204030204" pitchFamily="34" charset="0"/>
              </a:rPr>
              <a:t>	Proposed system will automate all the work done manually in existing transport system. It will store all the records of goods delivery. Using this system user can online check rates of transportation and routes to the destination. User can also manage billing operation of transportation. This system provides the basic components of a shared information system to support the collaboration, rates, routes, roles, transaction sets, documents, and information exchanged to facilitate the booking, execution, and settlement of any type of transportation movement.</a:t>
            </a:r>
          </a:p>
          <a:p>
            <a:pPr marL="0" indent="0">
              <a:buNone/>
            </a:pPr>
            <a:r>
              <a:rPr lang="en-US" sz="1800" b="1" kern="100" dirty="0">
                <a:latin typeface="Times New Roman" panose="02020603050405020304" pitchFamily="18" charset="0"/>
              </a:rPr>
              <a:t>Advantages</a:t>
            </a: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can also check which truck is available for transportation and how long it takes to reach the delivery point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user can check everything online and can book his order to transport his goods.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Attractive user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t>Modules</a:t>
            </a:r>
          </a:p>
        </p:txBody>
      </p:sp>
      <p:sp>
        <p:nvSpPr>
          <p:cNvPr id="1048616" name="Content Placeholder 2"/>
          <p:cNvSpPr>
            <a:spLocks noGrp="1"/>
          </p:cNvSpPr>
          <p:nvPr>
            <p:ph idx="1"/>
          </p:nvPr>
        </p:nvSpPr>
        <p:spPr/>
        <p:txBody>
          <a:bodyPr>
            <a:normAutofit fontScale="88889" lnSpcReduction="10000"/>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Vehicle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enter into the login page and add the vehicle details, as vehicle no and name like that. Once the admin registered the vehicle details user screen will show the success message as registered.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Drivers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only can register the drivers details, once the driver has been successfully registering the details will be shown in the next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Goods/Travels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the user needs to send any goods are make any trip, admin has allocate the drivers and vehicle in this module. In this module is main work as an allocate the works to the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endParaRPr lang="en-US"/>
          </a:p>
        </p:txBody>
      </p:sp>
      <p:sp>
        <p:nvSpPr>
          <p:cNvPr id="1048618"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delivery details also updated by the admin, once the trip or goods has been reached the status has been changed by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billing details will be taken care for the admin, we can see the billing as a date wise to the view the transport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Custom</PresentationFormat>
  <Paragraphs>166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Organic</vt:lpstr>
      <vt:lpstr>TRANSPORT MANAGEMENT SYSTEM</vt:lpstr>
      <vt:lpstr>ABSTRACT</vt:lpstr>
      <vt:lpstr>OBJECTIVE </vt:lpstr>
      <vt:lpstr> HARDWARE SPECFICATION</vt:lpstr>
      <vt:lpstr> SOFTWARE SPECIFICATION </vt:lpstr>
      <vt:lpstr>EXISTING SYSTEM</vt:lpstr>
      <vt:lpstr>PROPOSED SYSTEM</vt:lpstr>
      <vt:lpstr>Modules</vt:lpstr>
      <vt:lpstr>PowerPoint Presentation</vt:lpstr>
      <vt:lpstr>Data Flow Diagram</vt:lpstr>
      <vt:lpstr>Level 1:</vt:lpstr>
      <vt:lpstr>TABLE NAME: ADMIN </vt:lpstr>
      <vt:lpstr>TABLE NAME: vehicle </vt:lpstr>
      <vt:lpstr>TABLE NAME: DRIVER </vt:lpstr>
      <vt:lpstr>TABLE NAME: GOODS </vt:lpstr>
      <vt:lpstr>TABLE NAME: BILLING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cp:revision>
  <dcterms:created xsi:type="dcterms:W3CDTF">2021-01-25T05:06:00Z</dcterms:created>
  <dcterms:modified xsi:type="dcterms:W3CDTF">2023-03-26T19:32:27Z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08bcdefd79204252adc84fca99c5af00</vt:lpwstr>
  </property>
  <property fmtid="{D5CDD505-2E9C-101B-9397-08002B2CF9AE}" pid="3" name="KSOProductBuildVer">
    <vt:lpwstr>1033-11.2.0.11417</vt:lpwstr>
  </property>
</Properties>
</file>