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1BBC3DF-4D3E-4D62-AC24-223E50BCC8D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BLOOD BANK</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1:</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45159" y="1008604"/>
            <a:ext cx="4827779" cy="563073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 ADMIN</a:t>
            </a:r>
            <a:br>
              <a:rPr lang="en-US" dirty="0"/>
            </a:br>
            <a:endParaRPr lang="en-US" dirty="0"/>
          </a:p>
        </p:txBody>
      </p:sp>
      <p:graphicFrame>
        <p:nvGraphicFramePr>
          <p:cNvPr id="4" name="Content Placeholder 3"/>
          <p:cNvGraphicFramePr>
            <a:graphicFrameLocks noGrp="1"/>
          </p:cNvGraphicFramePr>
          <p:nvPr>
            <p:ph idx="1"/>
          </p:nvPr>
        </p:nvGraphicFramePr>
        <p:xfrm>
          <a:off x="489398" y="2279559"/>
          <a:ext cx="8512934" cy="4224272"/>
        </p:xfrm>
        <a:graphic>
          <a:graphicData uri="http://schemas.openxmlformats.org/drawingml/2006/table">
            <a:tbl>
              <a:tblPr firstRow="1" firstCol="1" bandRow="1">
                <a:tableStyleId>{5C22544A-7EE6-4342-B048-85BDC9FD1C3A}</a:tableStyleId>
              </a:tblPr>
              <a:tblGrid>
                <a:gridCol w="2127774"/>
                <a:gridCol w="2127774"/>
                <a:gridCol w="2128693"/>
                <a:gridCol w="2128693"/>
              </a:tblGrid>
              <a:tr h="1056068">
                <a:tc>
                  <a:txBody>
                    <a:bodyPr/>
                    <a:lstStyle/>
                    <a:p>
                      <a:pPr marL="0" marR="0">
                        <a:lnSpc>
                          <a:spcPct val="150000"/>
                        </a:lnSpc>
                        <a:spcBef>
                          <a:spcPts val="0"/>
                        </a:spcBef>
                        <a:spcAft>
                          <a:spcPts val="0"/>
                        </a:spcAft>
                      </a:pPr>
                      <a:r>
                        <a:rPr lang="en-US" sz="2400" dirty="0">
                          <a:effectLst/>
                        </a:rPr>
                        <a:t>FIELD </a:t>
                      </a:r>
                      <a:endParaRPr lang="en-US" sz="2400" dirty="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DATA TYPE</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SIZE</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CONSTRAINT</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r>
              <a:tr h="1056068">
                <a:tc>
                  <a:txBody>
                    <a:bodyPr/>
                    <a:lstStyle/>
                    <a:p>
                      <a:pPr marL="0" marR="0">
                        <a:lnSpc>
                          <a:spcPct val="150000"/>
                        </a:lnSpc>
                        <a:spcBef>
                          <a:spcPts val="0"/>
                        </a:spcBef>
                        <a:spcAft>
                          <a:spcPts val="0"/>
                        </a:spcAft>
                      </a:pPr>
                      <a:r>
                        <a:rPr lang="en-US" sz="2400">
                          <a:effectLst/>
                        </a:rPr>
                        <a:t>Admin id</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dirty="0" err="1">
                          <a:effectLst/>
                        </a:rPr>
                        <a:t>Int</a:t>
                      </a:r>
                      <a:endParaRPr lang="en-US" sz="2400" dirty="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10</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Primary key</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r>
              <a:tr h="1056068">
                <a:tc>
                  <a:txBody>
                    <a:bodyPr/>
                    <a:lstStyle/>
                    <a:p>
                      <a:pPr marL="0" marR="0">
                        <a:lnSpc>
                          <a:spcPct val="150000"/>
                        </a:lnSpc>
                        <a:spcBef>
                          <a:spcPts val="0"/>
                        </a:spcBef>
                        <a:spcAft>
                          <a:spcPts val="0"/>
                        </a:spcAft>
                      </a:pPr>
                      <a:r>
                        <a:rPr lang="en-US" sz="2400">
                          <a:effectLst/>
                        </a:rPr>
                        <a:t>Username</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Varchar </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20</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Not null</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r>
              <a:tr h="1056068">
                <a:tc>
                  <a:txBody>
                    <a:bodyPr/>
                    <a:lstStyle/>
                    <a:p>
                      <a:pPr marL="0" marR="0">
                        <a:lnSpc>
                          <a:spcPct val="150000"/>
                        </a:lnSpc>
                        <a:spcBef>
                          <a:spcPts val="0"/>
                        </a:spcBef>
                        <a:spcAft>
                          <a:spcPts val="0"/>
                        </a:spcAft>
                      </a:pPr>
                      <a:r>
                        <a:rPr lang="en-US" sz="2400">
                          <a:effectLst/>
                        </a:rPr>
                        <a:t>password</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Varchar </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a:effectLst/>
                        </a:rPr>
                        <a:t>20</a:t>
                      </a:r>
                      <a:endParaRPr lang="en-US" sz="24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2400" dirty="0">
                          <a:effectLst/>
                        </a:rPr>
                        <a:t>Not null</a:t>
                      </a:r>
                      <a:endParaRPr lang="en-US" sz="2400" dirty="0">
                        <a:effectLst/>
                        <a:latin typeface="Calibri" panose="020F0502020204030204" pitchFamily="34" charset="0"/>
                        <a:ea typeface="Times New Roman" panose="02020603050405020304" pitchFamily="18" charset="0"/>
                        <a:cs typeface="DengXian"/>
                      </a:endParaRPr>
                    </a:p>
                  </a:txBody>
                  <a:tcPr marL="68580" marR="68580" marT="0" marB="0"/>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 DONOR</a:t>
            </a:r>
            <a:endParaRPr lang="en-US" dirty="0"/>
          </a:p>
        </p:txBody>
      </p:sp>
      <p:graphicFrame>
        <p:nvGraphicFramePr>
          <p:cNvPr id="6" name="Content Placeholder 5"/>
          <p:cNvGraphicFramePr>
            <a:graphicFrameLocks noGrp="1"/>
          </p:cNvGraphicFramePr>
          <p:nvPr>
            <p:ph idx="1"/>
          </p:nvPr>
        </p:nvGraphicFramePr>
        <p:xfrm>
          <a:off x="680320" y="1970124"/>
          <a:ext cx="7948524" cy="4314765"/>
        </p:xfrm>
        <a:graphic>
          <a:graphicData uri="http://schemas.openxmlformats.org/drawingml/2006/table">
            <a:tbl>
              <a:tblPr firstRow="1" firstCol="1" bandRow="1">
                <a:tableStyleId>{5C22544A-7EE6-4342-B048-85BDC9FD1C3A}</a:tableStyleId>
              </a:tblPr>
              <a:tblGrid>
                <a:gridCol w="1986702"/>
                <a:gridCol w="1986702"/>
                <a:gridCol w="1987560"/>
                <a:gridCol w="1987560"/>
              </a:tblGrid>
              <a:tr h="331905">
                <a:tc>
                  <a:txBody>
                    <a:bodyPr/>
                    <a:lstStyle/>
                    <a:p>
                      <a:pPr marL="0" marR="0">
                        <a:lnSpc>
                          <a:spcPct val="150000"/>
                        </a:lnSpc>
                        <a:spcBef>
                          <a:spcPts val="0"/>
                        </a:spcBef>
                        <a:spcAft>
                          <a:spcPts val="0"/>
                        </a:spcAft>
                      </a:pPr>
                      <a:r>
                        <a:rPr lang="en-US" sz="1600" dirty="0">
                          <a:effectLst/>
                        </a:rPr>
                        <a:t>FIELD </a:t>
                      </a:r>
                      <a:endParaRPr lang="en-US" sz="1600" dirty="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DATA TYPE</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SIZE</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CONSTRAINT</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Donor id</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Int</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10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Primary key</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User type</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Varchar </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20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Name</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Varchar </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20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Age</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Int</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10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Blood group</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Varchar </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2</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Mobile</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Int</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10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Username</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Varchar </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dirty="0">
                          <a:effectLst/>
                        </a:rPr>
                        <a:t>20</a:t>
                      </a:r>
                      <a:endParaRPr lang="en-US" sz="1600" dirty="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Password</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Varchar </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20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City</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Varchar </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20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District</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Varchar </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20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Pin code</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Int</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6</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Not null</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r>
              <a:tr h="331905">
                <a:tc>
                  <a:txBody>
                    <a:bodyPr/>
                    <a:lstStyle/>
                    <a:p>
                      <a:pPr marL="0" marR="0">
                        <a:lnSpc>
                          <a:spcPct val="150000"/>
                        </a:lnSpc>
                        <a:spcBef>
                          <a:spcPts val="0"/>
                        </a:spcBef>
                        <a:spcAft>
                          <a:spcPts val="0"/>
                        </a:spcAft>
                      </a:pPr>
                      <a:r>
                        <a:rPr lang="en-US" sz="1600">
                          <a:effectLst/>
                        </a:rPr>
                        <a:t>Address</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Varchar </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a:effectLst/>
                        </a:rPr>
                        <a:t>20</a:t>
                      </a:r>
                      <a:endParaRPr lang="en-US" sz="16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600" dirty="0">
                          <a:effectLst/>
                        </a:rPr>
                        <a:t>Not null</a:t>
                      </a:r>
                      <a:endParaRPr lang="en-US" sz="1600" dirty="0">
                        <a:effectLst/>
                        <a:latin typeface="Calibri" panose="020F0502020204030204" pitchFamily="34" charset="0"/>
                        <a:ea typeface="Times New Roman" panose="02020603050405020304" pitchFamily="18" charset="0"/>
                        <a:cs typeface="DengXian"/>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 REQUEST</a:t>
            </a:r>
            <a:br>
              <a:rPr lang="en-US" dirty="0"/>
            </a:br>
            <a:endParaRPr lang="en-US" dirty="0"/>
          </a:p>
        </p:txBody>
      </p:sp>
      <p:graphicFrame>
        <p:nvGraphicFramePr>
          <p:cNvPr id="4" name="Content Placeholder 3"/>
          <p:cNvGraphicFramePr>
            <a:graphicFrameLocks noGrp="1"/>
          </p:cNvGraphicFramePr>
          <p:nvPr>
            <p:ph idx="1"/>
          </p:nvPr>
        </p:nvGraphicFramePr>
        <p:xfrm>
          <a:off x="515154" y="2176532"/>
          <a:ext cx="8023538" cy="3606085"/>
        </p:xfrm>
        <a:graphic>
          <a:graphicData uri="http://schemas.openxmlformats.org/drawingml/2006/table">
            <a:tbl>
              <a:tblPr firstRow="1" firstCol="1" bandRow="1">
                <a:tableStyleId>{5C22544A-7EE6-4342-B048-85BDC9FD1C3A}</a:tableStyleId>
              </a:tblPr>
              <a:tblGrid>
                <a:gridCol w="2005451"/>
                <a:gridCol w="2005451"/>
                <a:gridCol w="2006318"/>
                <a:gridCol w="2006318"/>
              </a:tblGrid>
              <a:tr h="515155">
                <a:tc>
                  <a:txBody>
                    <a:bodyPr/>
                    <a:lstStyle/>
                    <a:p>
                      <a:pPr marL="0" marR="0">
                        <a:lnSpc>
                          <a:spcPct val="150000"/>
                        </a:lnSpc>
                        <a:spcBef>
                          <a:spcPts val="0"/>
                        </a:spcBef>
                        <a:spcAft>
                          <a:spcPts val="0"/>
                        </a:spcAft>
                      </a:pPr>
                      <a:r>
                        <a:rPr lang="en-US" sz="1800" dirty="0">
                          <a:effectLst/>
                        </a:rPr>
                        <a:t>FIELD </a:t>
                      </a:r>
                      <a:endParaRPr lang="en-US" sz="1800" dirty="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DATA TYPE</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SIZE</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CONSTRAINT</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lstStyle/>
                    <a:p>
                      <a:pPr marL="0" marR="0">
                        <a:lnSpc>
                          <a:spcPct val="150000"/>
                        </a:lnSpc>
                        <a:spcBef>
                          <a:spcPts val="0"/>
                        </a:spcBef>
                        <a:spcAft>
                          <a:spcPts val="0"/>
                        </a:spcAft>
                      </a:pPr>
                      <a:r>
                        <a:rPr lang="en-US" sz="1800">
                          <a:effectLst/>
                        </a:rPr>
                        <a:t>Request id</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dirty="0" err="1">
                          <a:effectLst/>
                        </a:rPr>
                        <a:t>Int</a:t>
                      </a:r>
                      <a:endParaRPr lang="en-US" sz="1800" dirty="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Primary key</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lstStyle/>
                    <a:p>
                      <a:pPr marL="0" marR="0">
                        <a:lnSpc>
                          <a:spcPct val="150000"/>
                        </a:lnSpc>
                        <a:spcBef>
                          <a:spcPts val="0"/>
                        </a:spcBef>
                        <a:spcAft>
                          <a:spcPts val="0"/>
                        </a:spcAft>
                      </a:pPr>
                      <a:r>
                        <a:rPr lang="en-US" sz="1800">
                          <a:effectLst/>
                        </a:rPr>
                        <a:t>Sender id</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Int</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Foreign key</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lstStyle/>
                    <a:p>
                      <a:pPr marL="0" marR="0">
                        <a:lnSpc>
                          <a:spcPct val="150000"/>
                        </a:lnSpc>
                        <a:spcBef>
                          <a:spcPts val="0"/>
                        </a:spcBef>
                        <a:spcAft>
                          <a:spcPts val="0"/>
                        </a:spcAft>
                      </a:pPr>
                      <a:r>
                        <a:rPr lang="en-US" sz="1800">
                          <a:effectLst/>
                        </a:rPr>
                        <a:t>Receiver id</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Int</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Foreign key</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lstStyle/>
                    <a:p>
                      <a:pPr marL="0" marR="0">
                        <a:lnSpc>
                          <a:spcPct val="150000"/>
                        </a:lnSpc>
                        <a:spcBef>
                          <a:spcPts val="0"/>
                        </a:spcBef>
                        <a:spcAft>
                          <a:spcPts val="0"/>
                        </a:spcAft>
                      </a:pPr>
                      <a:r>
                        <a:rPr lang="en-US" sz="1800">
                          <a:effectLst/>
                        </a:rPr>
                        <a:t>Sending status</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Varchar </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5</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Not null</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lstStyle/>
                    <a:p>
                      <a:pPr marL="0" marR="0">
                        <a:lnSpc>
                          <a:spcPct val="150000"/>
                        </a:lnSpc>
                        <a:spcBef>
                          <a:spcPts val="0"/>
                        </a:spcBef>
                        <a:spcAft>
                          <a:spcPts val="0"/>
                        </a:spcAft>
                      </a:pPr>
                      <a:r>
                        <a:rPr lang="en-US" sz="1800">
                          <a:effectLst/>
                        </a:rPr>
                        <a:t>Receiving status</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Varchar </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5</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Not null</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15155">
                <a:tc>
                  <a:txBody>
                    <a:bodyPr/>
                    <a:lstStyle/>
                    <a:p>
                      <a:pPr marL="0" marR="0">
                        <a:lnSpc>
                          <a:spcPct val="150000"/>
                        </a:lnSpc>
                        <a:spcBef>
                          <a:spcPts val="0"/>
                        </a:spcBef>
                        <a:spcAft>
                          <a:spcPts val="0"/>
                        </a:spcAft>
                      </a:pPr>
                      <a:r>
                        <a:rPr lang="en-US" sz="1800">
                          <a:effectLst/>
                        </a:rPr>
                        <a:t>date</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Date</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dirty="0">
                          <a:effectLst/>
                        </a:rPr>
                        <a:t>Not null</a:t>
                      </a:r>
                      <a:endParaRPr lang="en-US" sz="1800" dirty="0">
                        <a:effectLst/>
                        <a:latin typeface="Calibri" panose="020F0502020204030204" pitchFamily="34" charset="0"/>
                        <a:ea typeface="Times New Roman" panose="02020603050405020304" pitchFamily="18" charset="0"/>
                        <a:cs typeface="DengXian"/>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 LOCATION</a:t>
            </a:r>
            <a:br>
              <a:rPr lang="en-US" dirty="0"/>
            </a:br>
            <a:endParaRPr lang="en-US" dirty="0"/>
          </a:p>
        </p:txBody>
      </p:sp>
      <p:graphicFrame>
        <p:nvGraphicFramePr>
          <p:cNvPr id="4" name="Content Placeholder 3"/>
          <p:cNvGraphicFramePr>
            <a:graphicFrameLocks noGrp="1"/>
          </p:cNvGraphicFramePr>
          <p:nvPr>
            <p:ph idx="1"/>
          </p:nvPr>
        </p:nvGraphicFramePr>
        <p:xfrm>
          <a:off x="680318" y="2292440"/>
          <a:ext cx="8244740" cy="3863664"/>
        </p:xfrm>
        <a:graphic>
          <a:graphicData uri="http://schemas.openxmlformats.org/drawingml/2006/table">
            <a:tbl>
              <a:tblPr firstRow="1" firstCol="1" bandRow="1">
                <a:tableStyleId>{5C22544A-7EE6-4342-B048-85BDC9FD1C3A}</a:tableStyleId>
              </a:tblPr>
              <a:tblGrid>
                <a:gridCol w="2060740"/>
                <a:gridCol w="2060740"/>
                <a:gridCol w="2061630"/>
                <a:gridCol w="2061630"/>
              </a:tblGrid>
              <a:tr h="551952">
                <a:tc>
                  <a:txBody>
                    <a:bodyPr/>
                    <a:lstStyle/>
                    <a:p>
                      <a:pPr marL="0" marR="0">
                        <a:lnSpc>
                          <a:spcPct val="150000"/>
                        </a:lnSpc>
                        <a:spcBef>
                          <a:spcPts val="0"/>
                        </a:spcBef>
                        <a:spcAft>
                          <a:spcPts val="0"/>
                        </a:spcAft>
                      </a:pPr>
                      <a:r>
                        <a:rPr lang="en-US" sz="1800" dirty="0">
                          <a:effectLst/>
                        </a:rPr>
                        <a:t>FIELD</a:t>
                      </a:r>
                      <a:endParaRPr lang="en-US" sz="1800" dirty="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DATA TYPE</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SIZE</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CONSTRAINT</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lstStyle/>
                    <a:p>
                      <a:pPr marL="0" marR="0">
                        <a:lnSpc>
                          <a:spcPct val="150000"/>
                        </a:lnSpc>
                        <a:spcBef>
                          <a:spcPts val="0"/>
                        </a:spcBef>
                        <a:spcAft>
                          <a:spcPts val="0"/>
                        </a:spcAft>
                      </a:pPr>
                      <a:r>
                        <a:rPr lang="en-US" sz="1800" dirty="0">
                          <a:effectLst/>
                        </a:rPr>
                        <a:t>Location id </a:t>
                      </a:r>
                      <a:endParaRPr lang="en-US" sz="1800" dirty="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Int</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Primary key</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lstStyle/>
                    <a:p>
                      <a:pPr marL="0" marR="0">
                        <a:lnSpc>
                          <a:spcPct val="150000"/>
                        </a:lnSpc>
                        <a:spcBef>
                          <a:spcPts val="0"/>
                        </a:spcBef>
                        <a:spcAft>
                          <a:spcPts val="0"/>
                        </a:spcAft>
                      </a:pPr>
                      <a:r>
                        <a:rPr lang="en-US" sz="1800">
                          <a:effectLst/>
                        </a:rPr>
                        <a:t>Donor id</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Int</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Foreign key</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lstStyle/>
                    <a:p>
                      <a:pPr marL="0" marR="0">
                        <a:lnSpc>
                          <a:spcPct val="150000"/>
                        </a:lnSpc>
                        <a:spcBef>
                          <a:spcPts val="0"/>
                        </a:spcBef>
                        <a:spcAft>
                          <a:spcPts val="0"/>
                        </a:spcAft>
                      </a:pPr>
                      <a:r>
                        <a:rPr lang="en-US" sz="1800">
                          <a:effectLst/>
                        </a:rPr>
                        <a:t>Latitude </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Varchar </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Not null</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lstStyle/>
                    <a:p>
                      <a:pPr marL="0" marR="0">
                        <a:lnSpc>
                          <a:spcPct val="150000"/>
                        </a:lnSpc>
                        <a:spcBef>
                          <a:spcPts val="0"/>
                        </a:spcBef>
                        <a:spcAft>
                          <a:spcPts val="0"/>
                        </a:spcAft>
                      </a:pPr>
                      <a:r>
                        <a:rPr lang="en-US" sz="1800">
                          <a:effectLst/>
                        </a:rPr>
                        <a:t>Longitude</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Varchar </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Not null</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lstStyle/>
                    <a:p>
                      <a:pPr marL="0" marR="0">
                        <a:lnSpc>
                          <a:spcPct val="150000"/>
                        </a:lnSpc>
                        <a:spcBef>
                          <a:spcPts val="0"/>
                        </a:spcBef>
                        <a:spcAft>
                          <a:spcPts val="0"/>
                        </a:spcAft>
                      </a:pPr>
                      <a:r>
                        <a:rPr lang="en-US" sz="1800">
                          <a:effectLst/>
                        </a:rPr>
                        <a:t>Last location</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Varchar </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Not null</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r>
              <a:tr h="551952">
                <a:tc>
                  <a:txBody>
                    <a:bodyPr/>
                    <a:lstStyle/>
                    <a:p>
                      <a:pPr marL="0" marR="0">
                        <a:lnSpc>
                          <a:spcPct val="150000"/>
                        </a:lnSpc>
                        <a:spcBef>
                          <a:spcPts val="0"/>
                        </a:spcBef>
                        <a:spcAft>
                          <a:spcPts val="0"/>
                        </a:spcAft>
                      </a:pPr>
                      <a:r>
                        <a:rPr lang="en-US" sz="1800">
                          <a:effectLst/>
                        </a:rPr>
                        <a:t>Current location</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Varchar </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a:effectLst/>
                        </a:rPr>
                        <a:t>10</a:t>
                      </a:r>
                      <a:endParaRPr lang="en-US" sz="1800">
                        <a:effectLst/>
                        <a:latin typeface="Calibri" panose="020F0502020204030204" pitchFamily="34" charset="0"/>
                        <a:ea typeface="Times New Roman" panose="02020603050405020304" pitchFamily="18" charset="0"/>
                        <a:cs typeface="DengXian"/>
                      </a:endParaRPr>
                    </a:p>
                  </a:txBody>
                  <a:tcPr marL="68580" marR="68580" marT="0" marB="0"/>
                </a:tc>
                <a:tc>
                  <a:txBody>
                    <a:bodyPr/>
                    <a:lstStyle/>
                    <a:p>
                      <a:pPr marL="0" marR="0">
                        <a:lnSpc>
                          <a:spcPct val="150000"/>
                        </a:lnSpc>
                        <a:spcBef>
                          <a:spcPts val="0"/>
                        </a:spcBef>
                        <a:spcAft>
                          <a:spcPts val="0"/>
                        </a:spcAft>
                      </a:pPr>
                      <a:r>
                        <a:rPr lang="en-US" sz="1800" dirty="0">
                          <a:effectLst/>
                        </a:rPr>
                        <a:t>Not null</a:t>
                      </a:r>
                      <a:endParaRPr lang="en-US" sz="1800" dirty="0">
                        <a:effectLst/>
                        <a:latin typeface="Calibri" panose="020F0502020204030204" pitchFamily="34" charset="0"/>
                        <a:ea typeface="Times New Roman" panose="02020603050405020304" pitchFamily="18" charset="0"/>
                        <a:cs typeface="DengXian"/>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723860" y="487147"/>
            <a:ext cx="3050344" cy="627015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29878" y="727894"/>
            <a:ext cx="2533509" cy="520776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66052" y="233721"/>
            <a:ext cx="3222622" cy="662427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91430" y="627766"/>
            <a:ext cx="2904570" cy="597050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38331" y="753228"/>
            <a:ext cx="2719039" cy="558913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92500"/>
          </a:bodyPr>
          <a:lstStyle/>
          <a:p>
            <a:pPr marL="0" marR="0" indent="0">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project acts as an important role in saving life of human beings and which is also its main aim. The project Android Blood Bank system is developed so that users can view the information about registered blood donors such as name, address, and other such personal information along with their details of blood group and other medical information of donor. The project also has a login page where in the user is required to register and only then can view the availability of blood and may also register to donate blood if he/she wishes to. Thus, this application helps to select the right donor instantly using medical details along with the blood group. The main aim of developing this application is to reduce the time to a great extent that is spent in searching for the right donor and the availability of blood required. Thus, this application provides the required information in no time and also helps in quicker decision making.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System		: Pentium IV 2.4 GHz.</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Hard Disk          	 : 180 GB.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Floppy Drive		: 1.44 Mb.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 8 GB.</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Operating system 		: Android.</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Front End			: JAVA</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Back End			: ORACLE</a:t>
            </a:r>
            <a:endParaRPr lang="en-US" sz="1800" dirty="0">
              <a:effectLst/>
              <a:latin typeface="Times New Roman" panose="02020603050405020304" pitchFamily="18" charset="0"/>
              <a:ea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Blood bank system normally used in when do we need a blood just contacts with friends, friends of friends or hospital. Which takes more time at an emergency time. Normally the donor has to went hospital and give their personal details then the hospital nurse and doctors has contact them. Which may not use at the emergency situation</a:t>
            </a:r>
            <a:endParaRPr lang="en-US" dirty="0"/>
          </a:p>
          <a:p>
            <a:pPr marL="0" indent="0">
              <a:buNone/>
            </a:pPr>
            <a:r>
              <a:rPr lang="en-US" dirty="0"/>
              <a:t>Disadvantages</a:t>
            </a:r>
            <a:endParaRPr lang="en-US" dirty="0"/>
          </a:p>
          <a:p>
            <a:pPr marL="0" indent="0">
              <a:buNone/>
            </a:pPr>
            <a:r>
              <a:rPr lang="en-US" dirty="0"/>
              <a:t>•	Takes too much time for contact the donor</a:t>
            </a:r>
            <a:endParaRPr lang="en-US" dirty="0"/>
          </a:p>
          <a:p>
            <a:pPr marL="0" indent="0">
              <a:buNone/>
            </a:pPr>
            <a:r>
              <a:rPr lang="en-US" dirty="0"/>
              <a:t>•	Someone not attending the call</a:t>
            </a:r>
            <a:endParaRPr lang="en-US" dirty="0"/>
          </a:p>
          <a:p>
            <a:pPr marL="0" indent="0">
              <a:buNone/>
            </a:pPr>
            <a:r>
              <a:rPr lang="en-US" dirty="0"/>
              <a:t>•	can’t get updated details</a:t>
            </a: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	In this application is a mobile application, every user can have mobile so we just getting GPS location on every 5 minutes. So, we can track the latest donor location. Have an option for finding the nearby donors’ details so we can easily contact the nearby donor. It’s very helps to find the donor who are all willing to donate the blood. </a:t>
            </a:r>
            <a:endParaRPr lang="en-US" dirty="0"/>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ADVANTAGES OF THE PROPOSED SYSTEM: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Contact donor immediately</a:t>
            </a:r>
            <a:endParaRPr lang="en-US" dirty="0"/>
          </a:p>
          <a:p>
            <a:pPr marL="0" indent="0">
              <a:buNone/>
            </a:pPr>
            <a:r>
              <a:rPr lang="en-US" dirty="0"/>
              <a:t>•	Avoid fake donors</a:t>
            </a:r>
            <a:endParaRPr lang="en-US" dirty="0"/>
          </a:p>
          <a:p>
            <a:pPr marL="0" indent="0">
              <a:buNone/>
            </a:pPr>
            <a:r>
              <a:rPr lang="en-US" dirty="0"/>
              <a:t>•	very fast and secure mobile app</a:t>
            </a: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680321" y="2336873"/>
            <a:ext cx="10070806" cy="4147054"/>
          </a:xfrm>
        </p:spPr>
        <p:txBody>
          <a:bodyPr>
            <a:normAutofit fontScale="77500" lnSpcReduction="20000"/>
          </a:bodyPr>
          <a:lstStyle/>
          <a:p>
            <a:pPr marL="0" indent="0">
              <a:lnSpc>
                <a:spcPct val="150000"/>
              </a:lnSpc>
              <a:buNone/>
            </a:pPr>
            <a:r>
              <a:rPr lang="en-US" b="1" dirty="0"/>
              <a:t>1</a:t>
            </a:r>
            <a:r>
              <a:rPr lang="en-US" sz="3400" b="1" dirty="0"/>
              <a:t>.Donor Registration</a:t>
            </a:r>
            <a:endParaRPr lang="en-US" sz="3400" b="1" dirty="0"/>
          </a:p>
          <a:p>
            <a:pPr marL="0" indent="0">
              <a:lnSpc>
                <a:spcPct val="150000"/>
              </a:lnSpc>
              <a:buNone/>
            </a:pPr>
            <a:r>
              <a:rPr lang="en-US" b="1" dirty="0"/>
              <a:t>	</a:t>
            </a:r>
            <a:r>
              <a:rPr lang="en-US" sz="2300" dirty="0"/>
              <a:t>This module will be helps to handle for collecting the donor’s details, which is manually collect the donor’s details from the donors. The donors give their details like mobile number, email id, address details and current address etc. which is may be used to contact the donors at the emergency time.</a:t>
            </a:r>
            <a:endParaRPr lang="en-US" sz="2300" dirty="0"/>
          </a:p>
          <a:p>
            <a:pPr marL="0" indent="0">
              <a:lnSpc>
                <a:spcPct val="150000"/>
              </a:lnSpc>
              <a:buNone/>
            </a:pPr>
            <a:r>
              <a:rPr lang="en-US" sz="2900" b="1" dirty="0"/>
              <a:t>2. Find donors</a:t>
            </a:r>
            <a:endParaRPr lang="en-US" sz="2900" b="1" dirty="0"/>
          </a:p>
          <a:p>
            <a:pPr marL="0" indent="0">
              <a:lnSpc>
                <a:spcPct val="150000"/>
              </a:lnSpc>
              <a:buNone/>
            </a:pPr>
            <a:r>
              <a:rPr lang="en-US" b="1" dirty="0"/>
              <a:t>	</a:t>
            </a:r>
            <a:r>
              <a:rPr lang="en-US" sz="2200" dirty="0"/>
              <a:t>This module is a main module of this project, it could be finding the donors by as a blood group wise. When the user needs a blood, they just give a blood group name it will automatically find and give people list who are all having a same blood.</a:t>
            </a:r>
            <a:endParaRPr lang="en-US" sz="2200" dirty="0"/>
          </a:p>
          <a:p>
            <a:pPr>
              <a:lnSpc>
                <a:spcPct val="150000"/>
              </a:lnSpc>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1995054"/>
            <a:ext cx="9613861" cy="4502727"/>
          </a:xfrm>
        </p:spPr>
        <p:txBody>
          <a:bodyPr>
            <a:normAutofit/>
          </a:bodyPr>
          <a:lstStyle/>
          <a:p>
            <a:pPr marL="0" indent="0">
              <a:buNone/>
            </a:pPr>
            <a:r>
              <a:rPr lang="en-US" b="1" dirty="0"/>
              <a:t>3. Find nearby donors</a:t>
            </a:r>
            <a:endParaRPr lang="en-US" b="1" dirty="0"/>
          </a:p>
          <a:p>
            <a:pPr marL="0" indent="0">
              <a:buNone/>
            </a:pPr>
            <a:r>
              <a:rPr lang="en-US" dirty="0"/>
              <a:t>	</a:t>
            </a:r>
            <a:r>
              <a:rPr lang="en-US" sz="1900" dirty="0"/>
              <a:t>Basically, this module helps to collect the real time user location from the donors. When the emergency people need a blood from the nearby donors, it may give an accurate nearby donor.</a:t>
            </a:r>
            <a:endParaRPr lang="en-US" sz="1900" dirty="0"/>
          </a:p>
          <a:p>
            <a:pPr marL="0" indent="0">
              <a:buNone/>
            </a:pPr>
            <a:r>
              <a:rPr lang="en-US" b="1" dirty="0"/>
              <a:t>4.Blood Request:</a:t>
            </a:r>
            <a:endParaRPr lang="en-US" b="1" dirty="0"/>
          </a:p>
          <a:p>
            <a:pPr marL="0" indent="0">
              <a:buNone/>
            </a:pPr>
            <a:r>
              <a:rPr lang="en-US" dirty="0"/>
              <a:t>	</a:t>
            </a:r>
            <a:r>
              <a:rPr lang="en-US" sz="1800" dirty="0"/>
              <a:t>This module handles the request and response for the all the blood request, this can manage the relationship between blood donors.</a:t>
            </a:r>
            <a:endParaRPr lang="en-US" sz="1800" dirty="0"/>
          </a:p>
          <a:p>
            <a:pPr marL="0" indent="0">
              <a:buNone/>
            </a:pPr>
            <a:r>
              <a:rPr lang="en-US" b="1" dirty="0"/>
              <a:t>5.Manage donor’s request</a:t>
            </a:r>
            <a:endParaRPr lang="en-US" b="1" dirty="0"/>
          </a:p>
          <a:p>
            <a:pPr marL="0" indent="0">
              <a:buNone/>
            </a:pPr>
            <a:r>
              <a:rPr lang="en-US" dirty="0"/>
              <a:t>	</a:t>
            </a:r>
            <a:r>
              <a:rPr lang="en-US" sz="1800" dirty="0"/>
              <a:t>This module having lot of concept, it will be managing a sender and receiver donors communicate request. A sender sends a request to the donors a receiver can accept or reject the request. This is a basic concept of this module.</a:t>
            </a:r>
            <a:endParaRPr lang="en-US" sz="1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8643" y="3533258"/>
            <a:ext cx="7944567" cy="1436306"/>
          </a:xfrm>
          <a:prstGeom prst="rect">
            <a:avLst/>
          </a:prstGeom>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4221</Words>
  <Application>WPS Presentation</Application>
  <PresentationFormat>Widescreen</PresentationFormat>
  <Paragraphs>324</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Times New Roman</vt:lpstr>
      <vt:lpstr>Calibri</vt:lpstr>
      <vt:lpstr>Symbol</vt:lpstr>
      <vt:lpstr>Trebuchet MS</vt:lpstr>
      <vt:lpstr>Microsoft YaHei</vt:lpstr>
      <vt:lpstr>Arial Unicode MS</vt:lpstr>
      <vt:lpstr>DengXian</vt:lpstr>
      <vt:lpstr>Segoe Print</vt:lpstr>
      <vt:lpstr>Berlin</vt:lpstr>
      <vt:lpstr>BLOOD BANK</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NAME: ADMIN </vt:lpstr>
      <vt:lpstr>TABLE NAME: DONOR</vt:lpstr>
      <vt:lpstr>TABLE NAME: REQUEST </vt:lpstr>
      <vt:lpstr>TABLE NAME: LOCATION </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8</cp:revision>
  <dcterms:created xsi:type="dcterms:W3CDTF">2021-01-26T14:06:00Z</dcterms:created>
  <dcterms:modified xsi:type="dcterms:W3CDTF">2023-03-06T18:33:35Z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345FA4D9E32C4827B99369DB9DFF41BE</vt:lpwstr>
  </property>
  <property fmtid="{D5CDD505-2E9C-101B-9397-08002B2CF9AE}" pid="3" name="KSOProductBuildVer">
    <vt:lpwstr>1033-11.2.0.11417</vt:lpwstr>
  </property>
</Properties>
</file>