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7" r:id="rId11"/>
    <p:sldId id="264" r:id="rId12"/>
    <p:sldId id="265" r:id="rId13"/>
    <p:sldId id="271" r:id="rId14"/>
    <p:sldId id="272" r:id="rId15"/>
    <p:sldId id="273" r:id="rId16"/>
    <p:sldId id="274" r:id="rId17"/>
    <p:sldId id="27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BBC3DF-4D3E-4D62-AC24-223E50BCC8D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CAR SHOW ROOM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endParaRPr lang="en-US" sz="3600" dirty="0">
              <a:solidFill>
                <a:schemeClr val="tx2"/>
              </a:solidFill>
              <a:latin typeface="+mj-lt"/>
              <a:ea typeface="+mj-ea"/>
              <a:cs typeface="+mj-cs"/>
            </a:endParaRP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94775" y="3085479"/>
            <a:ext cx="7737354" cy="1400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709987" y="979276"/>
            <a:ext cx="4771403" cy="520959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IN" dirty="0"/>
          </a:p>
        </p:txBody>
      </p:sp>
      <p:sp>
        <p:nvSpPr>
          <p:cNvPr id="3" name="Content Placeholder 2"/>
          <p:cNvSpPr>
            <a:spLocks noGrp="1"/>
          </p:cNvSpPr>
          <p:nvPr>
            <p:ph idx="1"/>
          </p:nvPr>
        </p:nvSpPr>
        <p:spPr>
          <a:xfrm>
            <a:off x="581192" y="1145754"/>
            <a:ext cx="11029615" cy="4713045"/>
          </a:xfrm>
        </p:spPr>
        <p:txBody>
          <a:bodyPr/>
          <a:lstStyle/>
          <a:p>
            <a:r>
              <a:rPr lang="en-IN" dirty="0"/>
              <a:t>Table name:  admin</a:t>
            </a:r>
            <a:endParaRPr lang="en-IN" dirty="0"/>
          </a:p>
          <a:p>
            <a:pPr marL="0" indent="0">
              <a:buNone/>
            </a:pPr>
            <a:endParaRPr lang="en-IN" dirty="0"/>
          </a:p>
        </p:txBody>
      </p:sp>
      <p:graphicFrame>
        <p:nvGraphicFramePr>
          <p:cNvPr id="4" name="Table 3"/>
          <p:cNvGraphicFramePr>
            <a:graphicFrameLocks noGrp="1"/>
          </p:cNvGraphicFramePr>
          <p:nvPr/>
        </p:nvGraphicFramePr>
        <p:xfrm>
          <a:off x="1370988" y="2790837"/>
          <a:ext cx="8389956" cy="2366159"/>
        </p:xfrm>
        <a:graphic>
          <a:graphicData uri="http://schemas.openxmlformats.org/drawingml/2006/table">
            <a:tbl>
              <a:tblPr firstRow="1" bandRow="1">
                <a:tableStyleId>{5C22544A-7EE6-4342-B048-85BDC9FD1C3A}</a:tableStyleId>
              </a:tblPr>
              <a:tblGrid>
                <a:gridCol w="2097489"/>
                <a:gridCol w="2097489"/>
                <a:gridCol w="2168247"/>
                <a:gridCol w="2026731"/>
              </a:tblGrid>
              <a:tr h="899814">
                <a:tc>
                  <a:txBody>
                    <a:bodyPr/>
                    <a:lstStyle/>
                    <a:p>
                      <a:r>
                        <a:rPr lang="en-IN" dirty="0">
                          <a:latin typeface="Calibri" panose="020F0502020204030204" pitchFamily="34" charset="0"/>
                          <a:cs typeface="Calibri" panose="020F0502020204030204" pitchFamily="34" charset="0"/>
                        </a:rPr>
                        <a:t>FIELD</a:t>
                      </a:r>
                      <a:endParaRPr lang="en-IN" dirty="0">
                        <a:latin typeface="Calibri" panose="020F0502020204030204" pitchFamily="34" charset="0"/>
                        <a:cs typeface="Calibri" panose="020F0502020204030204" pitchFamily="34" charset="0"/>
                      </a:endParaRPr>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826265">
                <a:tc>
                  <a:txBody>
                    <a:bodyPr/>
                    <a:lstStyle/>
                    <a:p>
                      <a:r>
                        <a:rPr lang="en-IN" sz="1600" b="0" dirty="0"/>
                        <a:t>Username</a:t>
                      </a:r>
                      <a:endParaRPr lang="en-IN" sz="1600" b="0" dirty="0"/>
                    </a:p>
                  </a:txBody>
                  <a:tcPr/>
                </a:tc>
                <a:tc>
                  <a:txBody>
                    <a:bodyPr/>
                    <a:lstStyle/>
                    <a:p>
                      <a:r>
                        <a:rPr lang="en-IN" dirty="0" err="1"/>
                        <a:t>Varchar</a:t>
                      </a:r>
                      <a:endParaRPr lang="en-IN" dirty="0"/>
                    </a:p>
                  </a:txBody>
                  <a:tcPr/>
                </a:tc>
                <a:tc>
                  <a:txBody>
                    <a:bodyPr/>
                    <a:lstStyle/>
                    <a:p>
                      <a:r>
                        <a:rPr lang="en-IN" dirty="0"/>
                        <a:t>10</a:t>
                      </a:r>
                      <a:endParaRPr lang="en-IN" dirty="0"/>
                    </a:p>
                  </a:txBody>
                  <a:tcPr/>
                </a:tc>
                <a:tc>
                  <a:txBody>
                    <a:bodyPr/>
                    <a:lstStyle/>
                    <a:p>
                      <a:r>
                        <a:rPr lang="en-IN" dirty="0"/>
                        <a:t>Not</a:t>
                      </a:r>
                      <a:r>
                        <a:rPr lang="en-IN" baseline="0" dirty="0"/>
                        <a:t> null</a:t>
                      </a:r>
                      <a:endParaRPr lang="en-IN" dirty="0"/>
                    </a:p>
                  </a:txBody>
                  <a:tcPr/>
                </a:tc>
              </a:tr>
              <a:tr h="468864">
                <a:tc>
                  <a:txBody>
                    <a:bodyPr/>
                    <a:lstStyle/>
                    <a:p>
                      <a:r>
                        <a:rPr lang="en-IN" dirty="0"/>
                        <a:t>Password</a:t>
                      </a:r>
                      <a:endParaRPr lang="en-IN" dirty="0"/>
                    </a:p>
                  </a:txBody>
                  <a:tcPr/>
                </a:tc>
                <a:tc>
                  <a:txBody>
                    <a:bodyPr/>
                    <a:lstStyle/>
                    <a:p>
                      <a:r>
                        <a:rPr lang="en-IN" dirty="0" err="1"/>
                        <a:t>Varchar</a:t>
                      </a:r>
                      <a:endParaRPr lang="en-IN" dirty="0"/>
                    </a:p>
                  </a:txBody>
                  <a:tcPr/>
                </a:tc>
                <a:tc>
                  <a:txBody>
                    <a:bodyPr/>
                    <a:lstStyle/>
                    <a:p>
                      <a:r>
                        <a:rPr lang="en-IN"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p>
                      <a:endParaRPr lang="en-IN"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idx="1"/>
          </p:nvPr>
        </p:nvSpPr>
        <p:spPr>
          <a:xfrm>
            <a:off x="482040" y="352540"/>
            <a:ext cx="11029615" cy="6411817"/>
          </a:xfrm>
        </p:spPr>
        <p:txBody>
          <a:bodyPr/>
          <a:lstStyle/>
          <a:p>
            <a:r>
              <a:rPr lang="en-IN" dirty="0"/>
              <a:t>TABLE NAME:  Customer</a:t>
            </a:r>
            <a:endParaRPr lang="en-IN" dirty="0"/>
          </a:p>
          <a:p>
            <a:pPr marL="0" indent="0">
              <a:buNone/>
            </a:pPr>
            <a:endParaRPr lang="en-IN" dirty="0"/>
          </a:p>
        </p:txBody>
      </p:sp>
      <p:graphicFrame>
        <p:nvGraphicFramePr>
          <p:cNvPr id="6" name="Table 5"/>
          <p:cNvGraphicFramePr>
            <a:graphicFrameLocks noGrp="1"/>
          </p:cNvGraphicFramePr>
          <p:nvPr/>
        </p:nvGraphicFramePr>
        <p:xfrm>
          <a:off x="1076485" y="1990473"/>
          <a:ext cx="8544193" cy="5986994"/>
        </p:xfrm>
        <a:graphic>
          <a:graphicData uri="http://schemas.openxmlformats.org/drawingml/2006/table">
            <a:tbl>
              <a:tblPr firstRow="1" bandRow="1">
                <a:tableStyleId>{5C22544A-7EE6-4342-B048-85BDC9FD1C3A}</a:tableStyleId>
              </a:tblPr>
              <a:tblGrid>
                <a:gridCol w="2032000"/>
                <a:gridCol w="2032000"/>
                <a:gridCol w="2032000"/>
                <a:gridCol w="2448193"/>
              </a:tblGrid>
              <a:tr h="641181">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370840">
                <a:tc>
                  <a:txBody>
                    <a:bodyPr/>
                    <a:lstStyle/>
                    <a:p>
                      <a:r>
                        <a:rPr lang="en-IN" dirty="0"/>
                        <a:t>customer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r>
                        <a:rPr lang="en-IN" dirty="0"/>
                        <a:t>Primary</a:t>
                      </a:r>
                      <a:r>
                        <a:rPr lang="en-IN" baseline="0" dirty="0"/>
                        <a:t> key</a:t>
                      </a:r>
                      <a:endParaRPr lang="en-IN" dirty="0"/>
                    </a:p>
                  </a:txBody>
                  <a:tcPr/>
                </a:tc>
              </a:tr>
              <a:tr h="370840">
                <a:tc>
                  <a:txBody>
                    <a:bodyPr/>
                    <a:lstStyle/>
                    <a:p>
                      <a:r>
                        <a:rPr lang="en-IN" dirty="0"/>
                        <a:t>firstname</a:t>
                      </a:r>
                      <a:endParaRPr lang="en-IN" dirty="0"/>
                    </a:p>
                  </a:txBody>
                  <a:tcPr/>
                </a:tc>
                <a:tc>
                  <a:txBody>
                    <a:bodyPr/>
                    <a:lstStyle/>
                    <a:p>
                      <a:r>
                        <a:rPr lang="en-IN" dirty="0" err="1"/>
                        <a:t>Varchar</a:t>
                      </a:r>
                      <a:endParaRPr lang="en-IN" dirty="0"/>
                    </a:p>
                  </a:txBody>
                  <a:tcPr/>
                </a:tc>
                <a:tc>
                  <a:txBody>
                    <a:bodyPr/>
                    <a:lstStyle/>
                    <a:p>
                      <a:r>
                        <a:rPr lang="en-IN" dirty="0"/>
                        <a:t>30</a:t>
                      </a:r>
                      <a:endParaRPr lang="en-IN" dirty="0"/>
                    </a:p>
                  </a:txBody>
                  <a:tcPr/>
                </a:tc>
                <a:tc>
                  <a:txBody>
                    <a:bodyPr/>
                    <a:lstStyle/>
                    <a:p>
                      <a:r>
                        <a:rPr lang="en-IN" dirty="0"/>
                        <a:t>Not null</a:t>
                      </a:r>
                      <a:endParaRPr lang="en-IN" dirty="0"/>
                    </a:p>
                  </a:txBody>
                  <a:tcPr/>
                </a:tc>
              </a:tr>
              <a:tr h="490006">
                <a:tc>
                  <a:txBody>
                    <a:bodyPr/>
                    <a:lstStyle/>
                    <a:p>
                      <a:r>
                        <a:rPr lang="en-IN" dirty="0"/>
                        <a:t>last name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Varchar</a:t>
                      </a:r>
                      <a:endParaRPr lang="en-IN" dirty="0"/>
                    </a:p>
                    <a:p>
                      <a:endParaRPr lang="en-IN" dirty="0"/>
                    </a:p>
                  </a:txBody>
                  <a:tcPr/>
                </a:tc>
                <a:tc>
                  <a:txBody>
                    <a:bodyPr/>
                    <a:lstStyle/>
                    <a:p>
                      <a:r>
                        <a:rPr lang="en-IN" dirty="0"/>
                        <a:t>30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email</a:t>
                      </a:r>
                      <a:endParaRPr lang="en-IN" dirty="0"/>
                    </a:p>
                  </a:txBody>
                  <a:tcPr/>
                </a:tc>
                <a:tc>
                  <a:txBody>
                    <a:bodyPr/>
                    <a:lstStyle/>
                    <a:p>
                      <a:r>
                        <a:rPr lang="en-IN" dirty="0"/>
                        <a:t>Varchar</a:t>
                      </a:r>
                      <a:endParaRPr lang="en-IN" dirty="0"/>
                    </a:p>
                  </a:txBody>
                  <a:tcPr/>
                </a:tc>
                <a:tc>
                  <a:txBody>
                    <a:bodyPr/>
                    <a:lstStyle/>
                    <a:p>
                      <a:r>
                        <a:rPr lang="en-IN" dirty="0"/>
                        <a:t>30</a:t>
                      </a:r>
                      <a:endParaRPr lang="en-IN" dirty="0"/>
                    </a:p>
                  </a:txBody>
                  <a:tcPr/>
                </a:tc>
                <a:tc>
                  <a:txBody>
                    <a:bodyPr/>
                    <a:lstStyle/>
                    <a:p>
                      <a:r>
                        <a:rPr lang="en-IN" dirty="0"/>
                        <a:t>Not null</a:t>
                      </a:r>
                      <a:endParaRPr lang="en-IN" dirty="0"/>
                    </a:p>
                  </a:txBody>
                  <a:tcPr/>
                </a:tc>
              </a:tr>
              <a:tr h="370840">
                <a:tc>
                  <a:txBody>
                    <a:bodyPr/>
                    <a:lstStyle/>
                    <a:p>
                      <a:r>
                        <a:rPr lang="en-IN" dirty="0"/>
                        <a:t>Password</a:t>
                      </a:r>
                      <a:endParaRPr lang="en-IN" dirty="0"/>
                    </a:p>
                  </a:txBody>
                  <a:tcPr/>
                </a:tc>
                <a:tc>
                  <a:txBody>
                    <a:bodyPr/>
                    <a:lstStyle/>
                    <a:p>
                      <a:r>
                        <a:rPr lang="en-IN" dirty="0" err="1"/>
                        <a:t>Varchar</a:t>
                      </a:r>
                      <a:endParaRPr lang="en-IN" dirty="0"/>
                    </a:p>
                  </a:txBody>
                  <a:tcPr/>
                </a:tc>
                <a:tc>
                  <a:txBody>
                    <a:bodyPr/>
                    <a:lstStyle/>
                    <a:p>
                      <a:r>
                        <a:rPr lang="en-IN" dirty="0"/>
                        <a:t>30</a:t>
                      </a:r>
                      <a:endParaRPr lang="en-IN" dirty="0"/>
                    </a:p>
                  </a:txBody>
                  <a:tcPr/>
                </a:tc>
                <a:tc>
                  <a:txBody>
                    <a:bodyPr/>
                    <a:lstStyle/>
                    <a:p>
                      <a:r>
                        <a:rPr lang="en-IN" dirty="0"/>
                        <a:t>Not null</a:t>
                      </a:r>
                      <a:endParaRPr lang="en-IN" dirty="0"/>
                    </a:p>
                  </a:txBody>
                  <a:tcPr/>
                </a:tc>
              </a:tr>
              <a:tr h="370840">
                <a:tc>
                  <a:txBody>
                    <a:bodyPr/>
                    <a:lstStyle/>
                    <a:p>
                      <a:r>
                        <a:rPr lang="en-IN" dirty="0"/>
                        <a:t>Mobile no</a:t>
                      </a:r>
                      <a:endParaRPr lang="en-IN" dirty="0"/>
                    </a:p>
                  </a:txBody>
                  <a:tcPr/>
                </a:tc>
                <a:tc>
                  <a:txBody>
                    <a:bodyPr/>
                    <a:lstStyle/>
                    <a:p>
                      <a:r>
                        <a:rPr lang="en-IN" dirty="0" err="1"/>
                        <a:t>Int</a:t>
                      </a:r>
                      <a:endParaRPr lang="en-IN" dirty="0"/>
                    </a:p>
                  </a:txBody>
                  <a:tcPr/>
                </a:tc>
                <a:tc>
                  <a:txBody>
                    <a:bodyPr/>
                    <a:lstStyle/>
                    <a:p>
                      <a:r>
                        <a:rPr lang="en-IN" dirty="0"/>
                        <a:t>10</a:t>
                      </a:r>
                      <a:endParaRPr lang="en-IN" dirty="0"/>
                    </a:p>
                  </a:txBody>
                  <a:tcPr/>
                </a:tc>
                <a:tc>
                  <a:txBody>
                    <a:bodyPr/>
                    <a:lstStyle/>
                    <a:p>
                      <a:r>
                        <a:rPr lang="en-IN" dirty="0"/>
                        <a:t>Not null</a:t>
                      </a:r>
                      <a:endParaRPr lang="en-IN"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0686" y="363558"/>
            <a:ext cx="11029615" cy="6367748"/>
          </a:xfrm>
        </p:spPr>
        <p:txBody>
          <a:bodyPr/>
          <a:lstStyle/>
          <a:p>
            <a:r>
              <a:rPr lang="en-IN" dirty="0"/>
              <a:t>TABLE NAME:  Car</a:t>
            </a:r>
            <a:endParaRPr lang="en-IN" dirty="0"/>
          </a:p>
          <a:p>
            <a:pPr marL="0" indent="0">
              <a:buNone/>
            </a:pPr>
            <a:endParaRPr lang="en-IN" dirty="0"/>
          </a:p>
        </p:txBody>
      </p:sp>
      <p:graphicFrame>
        <p:nvGraphicFramePr>
          <p:cNvPr id="4" name="Table 3"/>
          <p:cNvGraphicFramePr>
            <a:graphicFrameLocks noGrp="1"/>
          </p:cNvGraphicFramePr>
          <p:nvPr/>
        </p:nvGraphicFramePr>
        <p:xfrm>
          <a:off x="1024570" y="965364"/>
          <a:ext cx="8738825" cy="5792443"/>
        </p:xfrm>
        <a:graphic>
          <a:graphicData uri="http://schemas.openxmlformats.org/drawingml/2006/table">
            <a:tbl>
              <a:tblPr firstRow="1" bandRow="1">
                <a:tableStyleId>{5C22544A-7EE6-4342-B048-85BDC9FD1C3A}</a:tableStyleId>
              </a:tblPr>
              <a:tblGrid>
                <a:gridCol w="2642825"/>
                <a:gridCol w="2032000"/>
                <a:gridCol w="2001396"/>
                <a:gridCol w="2062604"/>
              </a:tblGrid>
              <a:tr h="605763">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370840">
                <a:tc>
                  <a:txBody>
                    <a:bodyPr/>
                    <a:lstStyle/>
                    <a:p>
                      <a:r>
                        <a:rPr lang="en-IN" dirty="0"/>
                        <a:t>car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r>
                        <a:rPr lang="en-IN" dirty="0"/>
                        <a:t>Primary</a:t>
                      </a:r>
                      <a:r>
                        <a:rPr lang="en-IN" baseline="0" dirty="0"/>
                        <a:t> key</a:t>
                      </a:r>
                      <a:endParaRPr lang="en-IN" dirty="0"/>
                    </a:p>
                  </a:txBody>
                  <a:tcPr/>
                </a:tc>
              </a:tr>
              <a:tr h="370840">
                <a:tc>
                  <a:txBody>
                    <a:bodyPr/>
                    <a:lstStyle/>
                    <a:p>
                      <a:r>
                        <a:rPr lang="en-IN" dirty="0"/>
                        <a:t>Name</a:t>
                      </a:r>
                      <a:endParaRPr lang="en-IN" dirty="0"/>
                    </a:p>
                  </a:txBody>
                  <a:tcPr/>
                </a:tc>
                <a:tc>
                  <a:txBody>
                    <a:bodyPr/>
                    <a:lstStyle/>
                    <a:p>
                      <a:r>
                        <a:rPr lang="en-IN" dirty="0" err="1"/>
                        <a:t>Varchar</a:t>
                      </a:r>
                      <a:endParaRPr lang="en-IN" dirty="0"/>
                    </a:p>
                  </a:txBody>
                  <a:tcPr/>
                </a:tc>
                <a:tc>
                  <a:txBody>
                    <a:bodyPr/>
                    <a:lstStyle/>
                    <a:p>
                      <a:r>
                        <a:rPr lang="en-IN" dirty="0"/>
                        <a:t>30</a:t>
                      </a:r>
                      <a:endParaRPr lang="en-IN" dirty="0"/>
                    </a:p>
                  </a:txBody>
                  <a:tcPr/>
                </a:tc>
                <a:tc>
                  <a:txBody>
                    <a:bodyPr/>
                    <a:lstStyle/>
                    <a:p>
                      <a:r>
                        <a:rPr lang="en-IN" dirty="0"/>
                        <a:t>Not null</a:t>
                      </a:r>
                      <a:endParaRPr lang="en-IN" dirty="0"/>
                    </a:p>
                  </a:txBody>
                  <a:tcPr/>
                </a:tc>
              </a:tr>
              <a:tr h="370840">
                <a:tc>
                  <a:txBody>
                    <a:bodyPr/>
                    <a:lstStyle/>
                    <a:p>
                      <a:r>
                        <a:rPr lang="en-IN" dirty="0"/>
                        <a:t>Model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Varchar</a:t>
                      </a:r>
                      <a:endParaRPr lang="en-IN" dirty="0"/>
                    </a:p>
                  </a:txBody>
                  <a:tcPr/>
                </a:tc>
                <a:tc>
                  <a:txBody>
                    <a:bodyPr/>
                    <a:lstStyle/>
                    <a:p>
                      <a:r>
                        <a:rPr lang="en-IN" dirty="0"/>
                        <a:t>30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Engine</a:t>
                      </a:r>
                      <a:endParaRPr lang="en-IN" dirty="0"/>
                    </a:p>
                  </a:txBody>
                  <a:tcPr/>
                </a:tc>
                <a:tc>
                  <a:txBody>
                    <a:bodyPr/>
                    <a:lstStyle/>
                    <a:p>
                      <a:r>
                        <a:rPr lang="en-IN" dirty="0"/>
                        <a:t>Varchar</a:t>
                      </a:r>
                      <a:endParaRPr lang="en-IN" dirty="0"/>
                    </a:p>
                  </a:txBody>
                  <a:tcPr/>
                </a:tc>
                <a:tc>
                  <a:txBody>
                    <a:bodyPr/>
                    <a:lstStyle/>
                    <a:p>
                      <a:r>
                        <a:rPr lang="en-IN" dirty="0"/>
                        <a:t>30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Width</a:t>
                      </a:r>
                      <a:endParaRPr lang="en-IN" dirty="0"/>
                    </a:p>
                  </a:txBody>
                  <a:tcPr/>
                </a:tc>
                <a:tc>
                  <a:txBody>
                    <a:bodyPr/>
                    <a:lstStyle/>
                    <a:p>
                      <a:r>
                        <a:rPr lang="en-IN" dirty="0" err="1"/>
                        <a:t>Varchar</a:t>
                      </a:r>
                      <a:endParaRPr lang="en-IN" dirty="0"/>
                    </a:p>
                  </a:txBody>
                  <a:tcPr/>
                </a:tc>
                <a:tc>
                  <a:txBody>
                    <a:bodyPr/>
                    <a:lstStyle/>
                    <a:p>
                      <a:r>
                        <a:rPr lang="en-IN" dirty="0"/>
                        <a:t>30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Height</a:t>
                      </a:r>
                      <a:endParaRPr lang="en-IN" dirty="0"/>
                    </a:p>
                  </a:txBody>
                  <a:tcPr/>
                </a:tc>
                <a:tc>
                  <a:txBody>
                    <a:bodyPr/>
                    <a:lstStyle/>
                    <a:p>
                      <a:r>
                        <a:rPr lang="en-IN" dirty="0" err="1"/>
                        <a:t>Varchar</a:t>
                      </a:r>
                      <a:endParaRPr lang="en-IN" dirty="0"/>
                    </a:p>
                  </a:txBody>
                  <a:tcPr/>
                </a:tc>
                <a:tc>
                  <a:txBody>
                    <a:bodyPr/>
                    <a:lstStyle/>
                    <a:p>
                      <a:r>
                        <a:rPr lang="en-IN" dirty="0"/>
                        <a:t>30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Price</a:t>
                      </a:r>
                      <a:endParaRPr lang="en-IN" dirty="0"/>
                    </a:p>
                  </a:txBody>
                  <a:tcPr/>
                </a:tc>
                <a:tc>
                  <a:txBody>
                    <a:bodyPr/>
                    <a:lstStyle/>
                    <a:p>
                      <a:r>
                        <a:rPr lang="en-IN" dirty="0" err="1"/>
                        <a:t>Int</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Year</a:t>
                      </a:r>
                      <a:endParaRPr lang="en-IN" dirty="0"/>
                    </a:p>
                  </a:txBody>
                  <a:tcPr/>
                </a:tc>
                <a:tc>
                  <a:txBody>
                    <a:bodyPr/>
                    <a:lstStyle/>
                    <a:p>
                      <a:r>
                        <a:rPr lang="en-IN" dirty="0" err="1"/>
                        <a:t>Int</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86439"/>
            <a:ext cx="11029615" cy="7458419"/>
          </a:xfrm>
        </p:spPr>
        <p:txBody>
          <a:bodyPr/>
          <a:lstStyle/>
          <a:p>
            <a:r>
              <a:rPr lang="en-IN" dirty="0"/>
              <a:t>TABLE NAME:  Booking</a:t>
            </a:r>
            <a:endParaRPr lang="en-IN" dirty="0"/>
          </a:p>
          <a:p>
            <a:pPr marL="0" indent="0">
              <a:buNone/>
            </a:pPr>
            <a:endParaRPr lang="en-IN" dirty="0"/>
          </a:p>
        </p:txBody>
      </p:sp>
      <p:graphicFrame>
        <p:nvGraphicFramePr>
          <p:cNvPr id="4" name="Table 3"/>
          <p:cNvGraphicFramePr>
            <a:graphicFrameLocks noGrp="1"/>
          </p:cNvGraphicFramePr>
          <p:nvPr/>
        </p:nvGraphicFramePr>
        <p:xfrm>
          <a:off x="826263" y="2162928"/>
          <a:ext cx="9683828" cy="4990644"/>
        </p:xfrm>
        <a:graphic>
          <a:graphicData uri="http://schemas.openxmlformats.org/drawingml/2006/table">
            <a:tbl>
              <a:tblPr firstRow="1" bandRow="1">
                <a:tableStyleId>{5C22544A-7EE6-4342-B048-85BDC9FD1C3A}</a:tableStyleId>
              </a:tblPr>
              <a:tblGrid>
                <a:gridCol w="2420957"/>
                <a:gridCol w="2420957"/>
                <a:gridCol w="2420957"/>
                <a:gridCol w="2420957"/>
              </a:tblGrid>
              <a:tr h="554516">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554516">
                <a:tc>
                  <a:txBody>
                    <a:bodyPr/>
                    <a:lstStyle/>
                    <a:p>
                      <a:r>
                        <a:rPr lang="en-IN" dirty="0"/>
                        <a:t>Booking id</a:t>
                      </a:r>
                      <a:endParaRPr lang="en-IN" dirty="0"/>
                    </a:p>
                  </a:txBody>
                  <a:tcPr/>
                </a:tc>
                <a:tc>
                  <a:txBody>
                    <a:bodyPr/>
                    <a:lstStyle/>
                    <a:p>
                      <a:r>
                        <a:rPr lang="en-IN" dirty="0" err="1"/>
                        <a:t>Int</a:t>
                      </a:r>
                      <a:endParaRPr lang="en-IN" dirty="0"/>
                    </a:p>
                  </a:txBody>
                  <a:tcPr/>
                </a:tc>
                <a:tc>
                  <a:txBody>
                    <a:bodyPr/>
                    <a:lstStyle/>
                    <a:p>
                      <a:r>
                        <a:rPr lang="en-IN" dirty="0"/>
                        <a:t>10</a:t>
                      </a:r>
                      <a:endParaRPr lang="en-IN" dirty="0"/>
                    </a:p>
                  </a:txBody>
                  <a:tcPr/>
                </a:tc>
                <a:tc>
                  <a:txBody>
                    <a:bodyPr/>
                    <a:lstStyle/>
                    <a:p>
                      <a:r>
                        <a:rPr lang="en-IN" dirty="0"/>
                        <a:t>Primary Key</a:t>
                      </a:r>
                      <a:endParaRPr lang="en-IN" dirty="0"/>
                    </a:p>
                  </a:txBody>
                  <a:tcPr/>
                </a:tc>
              </a:tr>
              <a:tr h="554516">
                <a:tc>
                  <a:txBody>
                    <a:bodyPr/>
                    <a:lstStyle/>
                    <a:p>
                      <a:r>
                        <a:rPr lang="en-IN" dirty="0"/>
                        <a:t>Customer id</a:t>
                      </a:r>
                      <a:endParaRPr lang="en-IN" dirty="0"/>
                    </a:p>
                  </a:txBody>
                  <a:tcPr/>
                </a:tc>
                <a:tc>
                  <a:txBody>
                    <a:bodyPr/>
                    <a:lstStyle/>
                    <a:p>
                      <a:r>
                        <a:rPr lang="en-IN" dirty="0" err="1"/>
                        <a:t>Int </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 Key</a:t>
                      </a:r>
                      <a:endParaRPr lang="en-IN" dirty="0"/>
                    </a:p>
                  </a:txBody>
                  <a:tcPr/>
                </a:tc>
              </a:tr>
              <a:tr h="554516">
                <a:tc>
                  <a:txBody>
                    <a:bodyPr/>
                    <a:lstStyle/>
                    <a:p>
                      <a:r>
                        <a:rPr lang="en-IN" dirty="0"/>
                        <a:t>Car Id</a:t>
                      </a:r>
                      <a:endParaRPr lang="en-IN" dirty="0"/>
                    </a:p>
                  </a:txBody>
                  <a:tcPr/>
                </a:tc>
                <a:tc>
                  <a:txBody>
                    <a:bodyPr/>
                    <a:lstStyle/>
                    <a:p>
                      <a:r>
                        <a:rPr lang="en-IN" dirty="0" err="1"/>
                        <a:t>Int</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 Key</a:t>
                      </a:r>
                      <a:endParaRPr lang="en-IN" dirty="0"/>
                    </a:p>
                  </a:txBody>
                  <a:tcPr/>
                </a:tc>
              </a:tr>
              <a:tr h="554516">
                <a:tc>
                  <a:txBody>
                    <a:bodyPr/>
                    <a:lstStyle/>
                    <a:p>
                      <a:r>
                        <a:rPr lang="en-IN" dirty="0"/>
                        <a:t>Expected</a:t>
                      </a:r>
                      <a:endParaRPr lang="en-IN" dirty="0"/>
                    </a:p>
                  </a:txBody>
                  <a:tcPr/>
                </a:tc>
                <a:tc>
                  <a:txBody>
                    <a:bodyPr/>
                    <a:lstStyle/>
                    <a:p>
                      <a:r>
                        <a:rPr lang="en-IN" dirty="0" err="1"/>
                        <a:t>Varchar</a:t>
                      </a:r>
                      <a:endParaRPr lang="en-IN" dirty="0"/>
                    </a:p>
                  </a:txBody>
                  <a:tcPr/>
                </a:tc>
                <a:tc>
                  <a:txBody>
                    <a:bodyPr/>
                    <a:lstStyle/>
                    <a:p>
                      <a:r>
                        <a:rPr lang="en-IN" dirty="0"/>
                        <a:t>30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Suggestion</a:t>
                      </a:r>
                      <a:endParaRPr lang="en-IN" dirty="0"/>
                    </a:p>
                  </a:txBody>
                  <a:tcPr/>
                </a:tc>
                <a:tc>
                  <a:txBody>
                    <a:bodyPr/>
                    <a:lstStyle/>
                    <a:p>
                      <a:r>
                        <a:rPr lang="en-IN" dirty="0" err="1"/>
                        <a:t>Varchar</a:t>
                      </a:r>
                      <a:endParaRPr lang="en-IN" dirty="0"/>
                    </a:p>
                  </a:txBody>
                  <a:tcPr/>
                </a:tc>
                <a:tc>
                  <a:txBody>
                    <a:bodyPr/>
                    <a:lstStyle/>
                    <a:p>
                      <a:r>
                        <a:rPr lang="en-IN" dirty="0"/>
                        <a:t>30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81192" y="363558"/>
            <a:ext cx="11029615" cy="6037242"/>
          </a:xfrm>
        </p:spPr>
        <p:txBody>
          <a:bodyPr/>
          <a:lstStyle/>
          <a:p>
            <a:r>
              <a:rPr lang="en-IN" dirty="0"/>
              <a:t>Table name:  payment</a:t>
            </a:r>
            <a:endParaRPr lang="en-IN" dirty="0"/>
          </a:p>
          <a:p>
            <a:pPr marL="0" indent="0">
              <a:buNone/>
            </a:pPr>
            <a:endParaRPr lang="en-IN" dirty="0"/>
          </a:p>
        </p:txBody>
      </p:sp>
      <p:graphicFrame>
        <p:nvGraphicFramePr>
          <p:cNvPr id="4" name="Table 3"/>
          <p:cNvGraphicFramePr>
            <a:graphicFrameLocks noGrp="1"/>
          </p:cNvGraphicFramePr>
          <p:nvPr/>
        </p:nvGraphicFramePr>
        <p:xfrm>
          <a:off x="859314" y="1322026"/>
          <a:ext cx="9749928" cy="4494882"/>
        </p:xfrm>
        <a:graphic>
          <a:graphicData uri="http://schemas.openxmlformats.org/drawingml/2006/table">
            <a:tbl>
              <a:tblPr firstRow="1" bandRow="1">
                <a:tableStyleId>{5C22544A-7EE6-4342-B048-85BDC9FD1C3A}</a:tableStyleId>
              </a:tblPr>
              <a:tblGrid>
                <a:gridCol w="2437482"/>
                <a:gridCol w="2437482"/>
                <a:gridCol w="2437482"/>
                <a:gridCol w="2437482"/>
              </a:tblGrid>
              <a:tr h="642126">
                <a:tc>
                  <a:txBody>
                    <a:bodyPr/>
                    <a:lstStyle/>
                    <a:p>
                      <a:r>
                        <a:rPr lang="en-IN" dirty="0"/>
                        <a:t>FIELD</a:t>
                      </a:r>
                      <a:endParaRPr lang="en-IN" dirty="0"/>
                    </a:p>
                  </a:txBody>
                  <a:tcPr/>
                </a:tc>
                <a:tc>
                  <a:txBody>
                    <a:bodyPr/>
                    <a:lstStyle/>
                    <a:p>
                      <a:r>
                        <a:rPr lang="en-IN" dirty="0"/>
                        <a:t>DATA TYPE</a:t>
                      </a:r>
                      <a:r>
                        <a:rPr lang="en-IN" baseline="0" dirty="0"/>
                        <a:t> </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642126">
                <a:tc>
                  <a:txBody>
                    <a:bodyPr/>
                    <a:lstStyle/>
                    <a:p>
                      <a:r>
                        <a:rPr lang="en-IN" dirty="0"/>
                        <a:t>Payment</a:t>
                      </a:r>
                      <a:r>
                        <a:rPr lang="en-IN" baseline="0" dirty="0"/>
                        <a:t>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r>
                        <a:rPr lang="en-IN" dirty="0"/>
                        <a:t>Primary key</a:t>
                      </a:r>
                      <a:endParaRPr lang="en-IN" dirty="0"/>
                    </a:p>
                  </a:txBody>
                  <a:tcPr/>
                </a:tc>
              </a:tr>
              <a:tr h="642126">
                <a:tc>
                  <a:txBody>
                    <a:bodyPr/>
                    <a:lstStyle/>
                    <a:p>
                      <a:r>
                        <a:rPr lang="en-IN" dirty="0"/>
                        <a:t>Policy</a:t>
                      </a:r>
                      <a:r>
                        <a:rPr lang="en-IN" baseline="0" dirty="0"/>
                        <a: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endParaRPr lang="en-IN" dirty="0"/>
                    </a:p>
                  </a:txBody>
                  <a:tcPr/>
                </a:tc>
                <a:tc>
                  <a:txBody>
                    <a:bodyPr/>
                    <a:lstStyle/>
                    <a:p>
                      <a:r>
                        <a:rPr lang="en-IN" dirty="0"/>
                        <a:t>Foreign</a:t>
                      </a:r>
                      <a:r>
                        <a:rPr lang="en-IN" baseline="0" dirty="0"/>
                        <a:t> key</a:t>
                      </a:r>
                      <a:endParaRPr lang="en-IN" dirty="0"/>
                    </a:p>
                  </a:txBody>
                  <a:tcPr/>
                </a:tc>
              </a:tr>
              <a:tr h="642126">
                <a:tc>
                  <a:txBody>
                    <a:bodyPr/>
                    <a:lstStyle/>
                    <a:p>
                      <a:r>
                        <a:rPr lang="en-IN" dirty="0"/>
                        <a:t>Customer</a:t>
                      </a:r>
                      <a:r>
                        <a:rPr lang="en-IN" baseline="0" dirty="0"/>
                        <a: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a:t>
                      </a:r>
                      <a:r>
                        <a:rPr lang="en-IN" baseline="0" dirty="0"/>
                        <a:t> key</a:t>
                      </a:r>
                      <a:endParaRPr lang="en-IN" dirty="0"/>
                    </a:p>
                    <a:p>
                      <a:endParaRPr lang="en-IN" dirty="0"/>
                    </a:p>
                  </a:txBody>
                  <a:tcPr/>
                </a:tc>
              </a:tr>
              <a:tr h="642126">
                <a:tc>
                  <a:txBody>
                    <a:bodyPr/>
                    <a:lstStyle/>
                    <a:p>
                      <a:r>
                        <a:rPr lang="en-IN" dirty="0"/>
                        <a:t>Agent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a:t>
                      </a:r>
                      <a:r>
                        <a:rPr lang="en-IN" baseline="0" dirty="0"/>
                        <a:t> key</a:t>
                      </a:r>
                      <a:endParaRPr lang="en-IN" dirty="0"/>
                    </a:p>
                    <a:p>
                      <a:endParaRPr lang="en-IN" dirty="0"/>
                    </a:p>
                  </a:txBody>
                  <a:tcPr/>
                </a:tc>
              </a:tr>
              <a:tr h="642126">
                <a:tc>
                  <a:txBody>
                    <a:bodyPr/>
                    <a:lstStyle/>
                    <a:p>
                      <a:r>
                        <a:rPr lang="en-IN" dirty="0"/>
                        <a:t>Last</a:t>
                      </a:r>
                      <a:r>
                        <a:rPr lang="en-IN" baseline="0" dirty="0"/>
                        <a:t> payment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7</a:t>
                      </a:r>
                      <a:endParaRPr lang="en-IN" dirty="0"/>
                    </a:p>
                  </a:txBody>
                  <a:tcPr/>
                </a:tc>
                <a:tc>
                  <a:txBody>
                    <a:bodyPr/>
                    <a:lstStyle/>
                    <a:p>
                      <a:r>
                        <a:rPr lang="en-IN" dirty="0"/>
                        <a:t>Not null</a:t>
                      </a:r>
                      <a:endParaRPr lang="en-IN" dirty="0"/>
                    </a:p>
                  </a:txBody>
                  <a:tcPr/>
                </a:tc>
              </a:tr>
              <a:tr h="642126">
                <a:tc>
                  <a:txBody>
                    <a:bodyPr/>
                    <a:lstStyle/>
                    <a:p>
                      <a:r>
                        <a:rPr lang="en-IN" dirty="0"/>
                        <a:t>Remaining amount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7</a:t>
                      </a:r>
                      <a:endParaRPr lang="en-IN" dirty="0"/>
                    </a:p>
                  </a:txBody>
                  <a:tcPr/>
                </a:tc>
                <a:tc>
                  <a:txBody>
                    <a:bodyPr/>
                    <a:lstStyle/>
                    <a:p>
                      <a:r>
                        <a:rPr lang="en-IN" dirty="0"/>
                        <a:t>Not null</a:t>
                      </a:r>
                      <a:endParaRPr lang="en-IN"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a:xfrm>
            <a:off x="900546" y="1537855"/>
            <a:ext cx="9041968" cy="4481945"/>
          </a:xfrm>
        </p:spPr>
        <p:txBody>
          <a:bodyPr>
            <a:normAutofit/>
          </a:bodyPr>
          <a:lstStyle/>
          <a:p>
            <a:pPr indent="457200">
              <a:lnSpc>
                <a:spcPct val="150000"/>
              </a:lnSpc>
            </a:pPr>
            <a:r>
              <a:rPr lang="en-US" sz="1800" dirty="0">
                <a:effectLst/>
                <a:latin typeface="Times New Roman" panose="02020603050405020304" pitchFamily="18" charset="0"/>
                <a:ea typeface="Times New Roman" panose="02020603050405020304" pitchFamily="18" charset="0"/>
              </a:rPr>
              <a:t>The main aim of this car store project is to create a web-based application using JAVA and MYSQL for an online car show roo</a:t>
            </a:r>
            <a:r>
              <a:rPr lang="en-US" sz="1800"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 system that includes the customers to search for cars and order online and manage their online bookings</a:t>
            </a:r>
            <a:endParaRPr lang="en-IN" sz="1800" dirty="0">
              <a:effectLst/>
              <a:latin typeface="Times New Roman" panose="02020603050405020304" pitchFamily="18" charset="0"/>
              <a:ea typeface="Times New Roman" panose="02020603050405020304" pitchFamily="18" charset="0"/>
            </a:endParaRPr>
          </a:p>
          <a:p>
            <a:pPr indent="457200">
              <a:lnSpc>
                <a:spcPct val="150000"/>
              </a:lnSpc>
            </a:pPr>
            <a:r>
              <a:rPr lang="en-US" sz="1800" dirty="0">
                <a:effectLst/>
                <a:latin typeface="Times New Roman" panose="02020603050405020304" pitchFamily="18" charset="0"/>
                <a:ea typeface="Times New Roman" panose="02020603050405020304" pitchFamily="18" charset="0"/>
              </a:rPr>
              <a:t>Online Car Store System is a website that allows a customer to search for various cars available at the store, segregate according to the price and model, Unique data of cars available, Time it takes for a car to get delivered, book the car online and enter the date they would visit the store and also allows customers to book for a test drive.</a:t>
            </a:r>
            <a:endParaRPr lang="en-IN" sz="1800" dirty="0">
              <a:effectLst/>
              <a:latin typeface="Times New Roman" panose="02020603050405020304" pitchFamily="18" charset="0"/>
              <a:ea typeface="Times New Roman" panose="02020603050405020304" pitchFamily="18" charset="0"/>
            </a:endParaRPr>
          </a:p>
          <a:p>
            <a:pPr>
              <a:lnSpc>
                <a:spcPct val="150000"/>
              </a:lnSpc>
              <a:spcAft>
                <a:spcPts val="0"/>
              </a:spcAft>
            </a:pPr>
            <a:r>
              <a:rPr lang="en-US" sz="1800" dirty="0">
                <a:effectLst/>
                <a:latin typeface="Times New Roman" panose="02020603050405020304" pitchFamily="18" charset="0"/>
                <a:ea typeface="Times New Roman" panose="02020603050405020304" pitchFamily="18" charset="0"/>
              </a:rPr>
              <a:t>If they are accepting the product, manually can able to book and register via online. Also we can show the new model car are available or not in the car show room.</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5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a:xfrm>
            <a:off x="535276" y="909918"/>
            <a:ext cx="8946541" cy="5795681"/>
          </a:xfrm>
        </p:spPr>
        <p:txBody>
          <a:bodyPr>
            <a:noAutofit/>
          </a:bodyPr>
          <a:lstStyle/>
          <a:p>
            <a:pPr marL="0" indent="0">
              <a:lnSpc>
                <a:spcPct val="170000"/>
              </a:lnSpc>
              <a:buNone/>
            </a:pPr>
            <a:endParaRPr lang="en-US" sz="1600" dirty="0">
              <a:latin typeface="Calibri" panose="020F0502020204030204" pitchFamily="34" charset="0"/>
              <a:ea typeface="Times New Roman" panose="02020603050405020304" pitchFamily="18" charset="0"/>
            </a:endParaRPr>
          </a:p>
          <a:p>
            <a:pPr algn="just">
              <a:lnSpc>
                <a:spcPct val="170000"/>
              </a:lnSpc>
            </a:pPr>
            <a:r>
              <a:rPr lang="en-US" sz="1600" b="0" i="0" dirty="0">
                <a:effectLst/>
                <a:latin typeface="source sans pro" panose="020B0503030403020204" pitchFamily="34" charset="0"/>
              </a:rPr>
              <a:t>In the existing scenario, if someone has to buy a car or even interested in buying any car, then the person has to go to the showroom. Not only once, but every time, whenever he/she is looking for some fact, the only option left is to go to the showroom. This is very time consuming and very hectic as well. Sometimes, the buyer even lost interest because of this practice.</a:t>
            </a:r>
            <a:endParaRPr lang="en-IN" sz="1600" dirty="0">
              <a:latin typeface="Calibri" panose="020F0502020204030204" pitchFamily="34" charset="0"/>
              <a:ea typeface="Times New Roman" panose="02020603050405020304" pitchFamily="18" charset="0"/>
            </a:endParaRPr>
          </a:p>
          <a:p>
            <a:pPr marL="0" indent="0">
              <a:lnSpc>
                <a:spcPct val="170000"/>
              </a:lnSpc>
              <a:buNone/>
            </a:pPr>
            <a:r>
              <a:rPr lang="en-US" sz="1600" b="1" dirty="0">
                <a:latin typeface="Calibri" panose="020F0502020204030204" pitchFamily="34" charset="0"/>
                <a:ea typeface="Times New Roman" panose="02020603050405020304" pitchFamily="18" charset="0"/>
              </a:rPr>
              <a:t>DRAWBACKS:</a:t>
            </a:r>
            <a:endParaRPr lang="en-IN" sz="1600" b="1" dirty="0">
              <a:latin typeface="Calibri" panose="020F0502020204030204" pitchFamily="34" charset="0"/>
              <a:ea typeface="Times New Roman" panose="02020603050405020304" pitchFamily="18" charset="0"/>
            </a:endParaRPr>
          </a:p>
          <a:p>
            <a:pPr lvl="0">
              <a:lnSpc>
                <a:spcPct val="150000"/>
              </a:lnSpc>
            </a:pPr>
            <a:r>
              <a:rPr lang="en-IN" sz="1600" dirty="0">
                <a:latin typeface="Calibri" panose="020F0502020204030204" pitchFamily="34" charset="0"/>
                <a:ea typeface="Times New Roman" panose="02020603050405020304" pitchFamily="18" charset="0"/>
              </a:rPr>
              <a:t>Its waste of time to visit the show room and collect the information about the car.</a:t>
            </a:r>
            <a:endParaRPr lang="en-IN" sz="1600" dirty="0">
              <a:latin typeface="Calibri" panose="020F0502020204030204" pitchFamily="34" charset="0"/>
              <a:ea typeface="Times New Roman" panose="02020603050405020304" pitchFamily="18" charset="0"/>
            </a:endParaRPr>
          </a:p>
          <a:p>
            <a:pPr lvl="0">
              <a:lnSpc>
                <a:spcPct val="150000"/>
              </a:lnSpc>
            </a:pPr>
            <a:r>
              <a:rPr lang="en-IN" sz="1600" dirty="0">
                <a:latin typeface="Calibri" panose="020F0502020204030204" pitchFamily="34" charset="0"/>
                <a:ea typeface="Times New Roman" panose="02020603050405020304" pitchFamily="18" charset="0"/>
              </a:rPr>
              <a:t>No way to find new model car.</a:t>
            </a:r>
            <a:endParaRPr lang="en-IN" sz="1600" dirty="0">
              <a:latin typeface="Calibri" panose="020F0502020204030204" pitchFamily="34" charset="0"/>
              <a:ea typeface="Times New Roman" panose="02020603050405020304" pitchFamily="18" charset="0"/>
            </a:endParaRPr>
          </a:p>
          <a:p>
            <a:pPr lvl="0">
              <a:lnSpc>
                <a:spcPct val="150000"/>
              </a:lnSpc>
            </a:pPr>
            <a:r>
              <a:rPr lang="en-IN" sz="1600" dirty="0">
                <a:latin typeface="Calibri" panose="020F0502020204030204" pitchFamily="34" charset="0"/>
                <a:ea typeface="Times New Roman" panose="02020603050405020304" pitchFamily="18" charset="0"/>
              </a:rPr>
              <a:t>Hard to manage the customer details</a:t>
            </a:r>
            <a:endParaRPr lang="en-IN" sz="1600" dirty="0">
              <a:latin typeface="Calibri" panose="020F0502020204030204" pitchFamily="34"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a:xfrm>
            <a:off x="1103312" y="1634836"/>
            <a:ext cx="8946541" cy="4613563"/>
          </a:xfrm>
        </p:spPr>
        <p:txBody>
          <a:bodyPr>
            <a:normAutofit/>
          </a:bodyPr>
          <a:lstStyle/>
          <a:p>
            <a:pPr>
              <a:lnSpc>
                <a:spcPct val="150000"/>
              </a:lnSpc>
            </a:pPr>
            <a:endParaRPr lang="en-US" sz="1700" dirty="0">
              <a:latin typeface="Calibri" panose="020F0502020204030204" pitchFamily="34" charset="0"/>
              <a:ea typeface="Times New Roman" panose="02020603050405020304" pitchFamily="18" charset="0"/>
            </a:endParaRPr>
          </a:p>
          <a:p>
            <a:pPr>
              <a:lnSpc>
                <a:spcPct val="150000"/>
              </a:lnSpc>
            </a:pPr>
            <a:r>
              <a:rPr lang="en-US" sz="1600" b="0" i="0" dirty="0">
                <a:effectLst/>
                <a:latin typeface="source sans pro" panose="020B0503030403020204" pitchFamily="34" charset="0"/>
              </a:rPr>
              <a:t>The proposed Car showroom management system is very effective. If someone is interested in buying any car, then he/she can check all the information related to the car in the given portal. He/she can even book the test drive within the system. The proposed system also helps the buyer to check which cars and companies are good for them, by showing them the past reviews about the car/companies. The proposed system is so helpful and effective.</a:t>
            </a:r>
            <a:endParaRPr lang="en-US" sz="1700" dirty="0">
              <a:latin typeface="Calibri" panose="020F0502020204030204" pitchFamily="34" charset="0"/>
              <a:ea typeface="Times New Roman" panose="02020603050405020304" pitchFamily="18" charset="0"/>
            </a:endParaRPr>
          </a:p>
          <a:p>
            <a:pPr>
              <a:lnSpc>
                <a:spcPct val="150000"/>
              </a:lnSpc>
              <a:buNone/>
            </a:pPr>
            <a:r>
              <a:rPr lang="en-US" sz="1700" b="1" dirty="0">
                <a:latin typeface="Calibri" panose="020F0502020204030204" pitchFamily="34" charset="0"/>
                <a:ea typeface="Times New Roman" panose="02020603050405020304" pitchFamily="18" charset="0"/>
              </a:rPr>
              <a:t>FEATURES:</a:t>
            </a:r>
            <a:endParaRPr lang="en-IN" sz="1700" dirty="0">
              <a:latin typeface="Calibri" panose="020F0502020204030204" pitchFamily="34" charset="0"/>
              <a:ea typeface="Times New Roman" panose="02020603050405020304" pitchFamily="18" charset="0"/>
            </a:endParaRPr>
          </a:p>
          <a:p>
            <a:pPr>
              <a:lnSpc>
                <a:spcPct val="150000"/>
              </a:lnSpc>
              <a:buFont typeface="Wingdings" panose="05000000000000000000" pitchFamily="2" charset="2"/>
              <a:buChar char="Ø"/>
            </a:pPr>
            <a:r>
              <a:rPr lang="en-US" sz="1600" dirty="0"/>
              <a:t>Easy to manage the customer details</a:t>
            </a:r>
            <a:endParaRPr lang="en-US" sz="1600" dirty="0"/>
          </a:p>
          <a:p>
            <a:pPr>
              <a:lnSpc>
                <a:spcPct val="150000"/>
              </a:lnSpc>
              <a:buFont typeface="Wingdings" panose="05000000000000000000" pitchFamily="2" charset="2"/>
              <a:buChar char="Ø"/>
            </a:pPr>
            <a:r>
              <a:rPr lang="en-US" sz="1600" dirty="0"/>
              <a:t>Save time &amp; cost</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IN" sz="1700" dirty="0">
                <a:latin typeface="Calibri" panose="020F0502020204030204" pitchFamily="34" charset="0"/>
                <a:ea typeface="Times New Roman" panose="02020603050405020304" pitchFamily="18" charset="0"/>
              </a:rPr>
              <a:t>Admin/User Login</a:t>
            </a:r>
            <a:endParaRPr lang="en-IN" sz="17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IN" sz="1700" dirty="0">
                <a:latin typeface="Calibri" panose="020F0502020204030204" pitchFamily="34" charset="0"/>
                <a:ea typeface="Times New Roman" panose="02020603050405020304" pitchFamily="18" charset="0"/>
              </a:rPr>
              <a:t>Add Car Details</a:t>
            </a:r>
            <a:endParaRPr lang="en-IN" sz="17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IN" sz="1700" dirty="0">
                <a:latin typeface="Calibri" panose="020F0502020204030204" pitchFamily="34" charset="0"/>
                <a:ea typeface="Times New Roman" panose="02020603050405020304" pitchFamily="18" charset="0"/>
              </a:rPr>
              <a:t>Car Booking</a:t>
            </a:r>
            <a:endParaRPr lang="en-IN" sz="17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IN" sz="1700" dirty="0">
                <a:latin typeface="Calibri" panose="020F0502020204030204" pitchFamily="34" charset="0"/>
                <a:ea typeface="Times New Roman" panose="02020603050405020304" pitchFamily="18" charset="0"/>
              </a:rPr>
              <a:t>Booking Details</a:t>
            </a:r>
            <a:endParaRPr lang="en-IN" sz="17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1700" dirty="0">
                <a:latin typeface="Calibri" panose="020F0502020204030204" pitchFamily="34" charset="0"/>
                <a:ea typeface="Times New Roman" panose="02020603050405020304" pitchFamily="18" charset="0"/>
              </a:rPr>
              <a:t>Contact Customers</a:t>
            </a:r>
            <a:endParaRPr lang="en-IN" sz="1700" dirty="0">
              <a:latin typeface="Calibri" panose="020F0502020204030204" pitchFamily="34"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a:xfrm>
            <a:off x="1154954" y="1853249"/>
            <a:ext cx="8825659" cy="4464424"/>
          </a:xfrm>
        </p:spPr>
        <p:txBody>
          <a:bodyPr>
            <a:normAutofit/>
          </a:bodyPr>
          <a:lstStyle/>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Admin/User Login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Admin or user either can using this application, user need to register before login. Which login credential they gave to create their account should use same credential to access this application. Otherwise, we won’t allow to enter into the login.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Add Cars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After admin login the admin register the new model cars details and photos as well. Once the photos have been uploaded these will be stored into the server. Which photos can be mapped into the view car models screen for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1870365"/>
            <a:ext cx="8825659" cy="4344906"/>
          </a:xfrm>
        </p:spPr>
        <p:txBody>
          <a:bodyPr>
            <a:normAutofit fontScale="92500"/>
          </a:bodyPr>
          <a:lstStyle/>
          <a:p>
            <a:pPr marL="0" indent="0">
              <a:lnSpc>
                <a:spcPct val="15000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Car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 user can able to view the new model’s car’s in his home pages. If they are like to buy this car, they can able to register if the stocks are available.  This will be notified to the car show room workers or managers.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View Booking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Once the car details have been registered which details are viewing into the booking details screen. They can able to view the all the customer details and their favorite car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will be giving cumulative report for the show room booking details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4058</Words>
  <Application>WPS Presentation</Application>
  <PresentationFormat>Widescreen</PresentationFormat>
  <Paragraphs>353</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Wingdings 3</vt:lpstr>
      <vt:lpstr>Arial</vt:lpstr>
      <vt:lpstr>Times New Roman</vt:lpstr>
      <vt:lpstr>Calibri</vt:lpstr>
      <vt:lpstr>Symbol</vt:lpstr>
      <vt:lpstr>source sans pro</vt:lpstr>
      <vt:lpstr>Yu Gothic UI</vt:lpstr>
      <vt:lpstr>Century Gothic</vt:lpstr>
      <vt:lpstr>Microsoft YaHei</vt:lpstr>
      <vt:lpstr>Arial Unicode MS</vt:lpstr>
      <vt:lpstr>Ion</vt:lpstr>
      <vt:lpstr>CAR SHOW ROOM</vt:lpstr>
      <vt:lpstr>ABSTRACT</vt:lpstr>
      <vt:lpstr> HARDWARE SPECFICATION</vt:lpstr>
      <vt:lpstr> SOFTWARE SPECIFICATION </vt:lpstr>
      <vt:lpstr>EXISTING SYSTEM</vt:lpstr>
      <vt:lpstr>PROPOSED SYSTEM</vt:lpstr>
      <vt:lpstr>Modules</vt:lpstr>
      <vt:lpstr>Modules</vt:lpstr>
      <vt:lpstr>PowerPoint 演示文稿</vt:lpstr>
      <vt:lpstr>Data Flow Diagram</vt:lpstr>
      <vt:lpstr>Level 1:</vt:lpstr>
      <vt:lpstr>   </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32</cp:revision>
  <dcterms:created xsi:type="dcterms:W3CDTF">2021-01-26T14:06:00Z</dcterms:created>
  <dcterms:modified xsi:type="dcterms:W3CDTF">2023-03-06T18:33:20Z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8A285796BADF4A2E859DC81BB8994B7F</vt:lpwstr>
  </property>
  <property fmtid="{D5CDD505-2E9C-101B-9397-08002B2CF9AE}" pid="3" name="KSOProductBuildVer">
    <vt:lpwstr>1033-11.2.0.11417</vt:lpwstr>
  </property>
</Properties>
</file>