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72" d="100"/>
          <a:sy n="72"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1BBC3DF-4D3E-4D62-AC24-223E50BCC8D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1BBC3DF-4D3E-4D62-AC24-223E50BCC8D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CARGO MANAGEMENT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sp>
        <p:nvSpPr>
          <p:cNvPr id="4" name="Content Placeholder 3"/>
          <p:cNvSpPr>
            <a:spLocks noGrp="1"/>
          </p:cNvSpPr>
          <p:nvPr>
            <p:ph idx="1"/>
          </p:nvPr>
        </p:nvSpPr>
        <p:spPr/>
        <p:txBody>
          <a:bodyPr/>
          <a:lstStyle/>
          <a:p>
            <a:endParaRPr lang="en-IN"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4539614" y="433553"/>
            <a:ext cx="7254821" cy="62720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charset="0"/>
                <a:ea typeface="Calibri" panose="020F0502020204030204" pitchFamily="34" charset="0"/>
                <a:cs typeface="Times New Roman" panose="02020603050405020304" charset="0"/>
              </a:rPr>
              <a:t>TABLE NAME: ADMIN</a:t>
            </a:r>
            <a:br>
              <a:rPr lang="en-US" sz="1800" dirty="0">
                <a:effectLst/>
                <a:latin typeface="Calibri" panose="020F0502020204030204" pitchFamily="34" charset="0"/>
                <a:ea typeface="Calibri" panose="020F0502020204030204" pitchFamily="34" charset="0"/>
                <a:cs typeface="Times New Roman" panose="02020603050405020304" charset="0"/>
              </a:rPr>
            </a:br>
            <a:endParaRPr lang="en-US" dirty="0"/>
          </a:p>
        </p:txBody>
      </p:sp>
      <p:graphicFrame>
        <p:nvGraphicFramePr>
          <p:cNvPr id="4" name="Content Placeholder 3"/>
          <p:cNvGraphicFramePr>
            <a:graphicFrameLocks noGrp="1"/>
          </p:cNvGraphicFramePr>
          <p:nvPr>
            <p:ph idx="1"/>
          </p:nvPr>
        </p:nvGraphicFramePr>
        <p:xfrm>
          <a:off x="1457739" y="1680632"/>
          <a:ext cx="8057322" cy="4653905"/>
        </p:xfrm>
        <a:graphic>
          <a:graphicData uri="http://schemas.openxmlformats.org/drawingml/2006/table">
            <a:tbl>
              <a:tblPr firstRow="1" firstCol="1" lastRow="1" lastCol="1" bandRow="1" bandCol="1">
                <a:tableStyleId>{5C22544A-7EE6-4342-B048-85BDC9FD1C3A}</a:tableStyleId>
              </a:tblPr>
              <a:tblGrid>
                <a:gridCol w="2619588"/>
                <a:gridCol w="2119262"/>
                <a:gridCol w="1340757"/>
                <a:gridCol w="1977715"/>
              </a:tblGrid>
              <a:tr h="518157">
                <a:tc>
                  <a:txBody>
                    <a:bodyPr/>
                    <a:lstStyle/>
                    <a:p>
                      <a:pPr marL="69850" marR="0">
                        <a:lnSpc>
                          <a:spcPct val="107000"/>
                        </a:lnSpc>
                        <a:spcBef>
                          <a:spcPts val="5"/>
                        </a:spcBef>
                        <a:spcAft>
                          <a:spcPts val="0"/>
                        </a:spcAft>
                      </a:pPr>
                      <a:r>
                        <a:rPr lang="en-US" sz="1200">
                          <a:effectLst/>
                        </a:rPr>
                        <a:t>FIELD 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FIELD TYPE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SIZE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CONSTRAINT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3403">
                <a:tc>
                  <a:txBody>
                    <a:bodyPr/>
                    <a:lstStyle/>
                    <a:p>
                      <a:pPr marL="69850" marR="0">
                        <a:lnSpc>
                          <a:spcPct val="107000"/>
                        </a:lnSpc>
                        <a:spcBef>
                          <a:spcPts val="5"/>
                        </a:spcBef>
                        <a:spcAft>
                          <a:spcPts val="0"/>
                        </a:spcAft>
                      </a:pPr>
                      <a:r>
                        <a:rPr lang="en-US" sz="1200">
                          <a:effectLst/>
                        </a:rPr>
                        <a:t>admin_id</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10</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Primary key</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3403">
                <a:tc>
                  <a:txBody>
                    <a:bodyPr/>
                    <a:lstStyle/>
                    <a:p>
                      <a:pPr marL="69850" marR="0">
                        <a:lnSpc>
                          <a:spcPct val="107000"/>
                        </a:lnSpc>
                        <a:spcBef>
                          <a:spcPts val="5"/>
                        </a:spcBef>
                        <a:spcAft>
                          <a:spcPts val="0"/>
                        </a:spcAft>
                      </a:pPr>
                      <a:r>
                        <a:rPr lang="en-US" sz="1200">
                          <a:effectLst/>
                        </a:rPr>
                        <a:t>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Email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Phone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10</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Address</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Zip_code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6</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Username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39370"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18157">
                <a:tc>
                  <a:txBody>
                    <a:bodyPr/>
                    <a:lstStyle/>
                    <a:p>
                      <a:pPr marL="69850" marR="0">
                        <a:lnSpc>
                          <a:spcPct val="107000"/>
                        </a:lnSpc>
                        <a:spcBef>
                          <a:spcPts val="5"/>
                        </a:spcBef>
                        <a:spcAft>
                          <a:spcPts val="0"/>
                        </a:spcAft>
                      </a:pPr>
                      <a:r>
                        <a:rPr lang="en-US" sz="1200">
                          <a:effectLst/>
                        </a:rPr>
                        <a:t>Password</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12</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dirty="0">
                          <a:effectLst/>
                        </a:rPr>
                        <a:t>Not null</a:t>
                      </a:r>
                      <a:endParaRPr lang="en-US" sz="1100" dirty="0">
                        <a:effectLst/>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charset="0"/>
                <a:ea typeface="Calibri" panose="020F0502020204030204" pitchFamily="34" charset="0"/>
                <a:cs typeface="Times New Roman" panose="02020603050405020304" charset="0"/>
              </a:rPr>
              <a:t>TABLE NAME: SHIP</a:t>
            </a:r>
            <a:br>
              <a:rPr lang="en-US" sz="1800" dirty="0">
                <a:effectLst/>
                <a:latin typeface="Calibri" panose="020F0502020204030204" pitchFamily="34" charset="0"/>
                <a:ea typeface="Calibri" panose="020F0502020204030204" pitchFamily="34" charset="0"/>
                <a:cs typeface="Times New Roman" panose="02020603050405020304" charset="0"/>
              </a:rPr>
            </a:br>
            <a:endParaRPr lang="en-US" dirty="0"/>
          </a:p>
        </p:txBody>
      </p:sp>
      <p:graphicFrame>
        <p:nvGraphicFramePr>
          <p:cNvPr id="5" name="Table 4"/>
          <p:cNvGraphicFramePr>
            <a:graphicFrameLocks noGrp="1"/>
          </p:cNvGraphicFramePr>
          <p:nvPr/>
        </p:nvGraphicFramePr>
        <p:xfrm>
          <a:off x="1643269" y="1855303"/>
          <a:ext cx="8666921" cy="4797287"/>
        </p:xfrm>
        <a:graphic>
          <a:graphicData uri="http://schemas.openxmlformats.org/drawingml/2006/table">
            <a:tbl>
              <a:tblPr firstRow="1" firstCol="1" lastRow="1" lastCol="1" bandRow="1" bandCol="1">
                <a:tableStyleId>{5C22544A-7EE6-4342-B048-85BDC9FD1C3A}</a:tableStyleId>
              </a:tblPr>
              <a:tblGrid>
                <a:gridCol w="2619282"/>
                <a:gridCol w="2099307"/>
                <a:gridCol w="2045164"/>
                <a:gridCol w="1903168"/>
              </a:tblGrid>
              <a:tr h="886303">
                <a:tc>
                  <a:txBody>
                    <a:bodyPr/>
                    <a:lstStyle/>
                    <a:p>
                      <a:pPr marL="69850" marR="0">
                        <a:lnSpc>
                          <a:spcPct val="107000"/>
                        </a:lnSpc>
                        <a:spcBef>
                          <a:spcPts val="465"/>
                        </a:spcBef>
                        <a:spcAft>
                          <a:spcPts val="0"/>
                        </a:spcAft>
                      </a:pPr>
                      <a:r>
                        <a:rPr lang="en-US" sz="1200">
                          <a:effectLst/>
                        </a:rPr>
                        <a:t>FIELD 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FIELD TYPE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SIZE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CONSTRAINT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884544">
                <a:tc>
                  <a:txBody>
                    <a:bodyPr/>
                    <a:lstStyle/>
                    <a:p>
                      <a:pPr marL="69850" marR="0">
                        <a:lnSpc>
                          <a:spcPct val="107000"/>
                        </a:lnSpc>
                        <a:spcBef>
                          <a:spcPts val="460"/>
                        </a:spcBef>
                        <a:spcAft>
                          <a:spcPts val="0"/>
                        </a:spcAft>
                      </a:pPr>
                      <a:r>
                        <a:rPr lang="en-US" sz="1200">
                          <a:effectLst/>
                        </a:rPr>
                        <a:t>Ship Id</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10</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Primary key</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884544">
                <a:tc>
                  <a:txBody>
                    <a:bodyPr/>
                    <a:lstStyle/>
                    <a:p>
                      <a:pPr marL="69850" marR="0">
                        <a:lnSpc>
                          <a:spcPct val="107000"/>
                        </a:lnSpc>
                        <a:spcBef>
                          <a:spcPts val="460"/>
                        </a:spcBef>
                        <a:spcAft>
                          <a:spcPts val="0"/>
                        </a:spcAft>
                      </a:pPr>
                      <a:r>
                        <a:rPr lang="en-US" sz="1200">
                          <a:effectLst/>
                        </a:rPr>
                        <a:t>Vehicle_number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12</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1070948">
                <a:tc>
                  <a:txBody>
                    <a:bodyPr/>
                    <a:lstStyle/>
                    <a:p>
                      <a:pPr marL="69850" marR="0">
                        <a:lnSpc>
                          <a:spcPct val="107000"/>
                        </a:lnSpc>
                        <a:spcBef>
                          <a:spcPts val="465"/>
                        </a:spcBef>
                        <a:spcAft>
                          <a:spcPts val="0"/>
                        </a:spcAft>
                      </a:pPr>
                      <a:r>
                        <a:rPr lang="en-US" sz="1200">
                          <a:effectLst/>
                        </a:rPr>
                        <a:t>Vehicle_type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15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1070948">
                <a:tc>
                  <a:txBody>
                    <a:bodyPr/>
                    <a:lstStyle/>
                    <a:p>
                      <a:pPr marL="69850" marR="0">
                        <a:lnSpc>
                          <a:spcPct val="107000"/>
                        </a:lnSpc>
                        <a:spcBef>
                          <a:spcPts val="460"/>
                        </a:spcBef>
                        <a:spcAft>
                          <a:spcPts val="0"/>
                        </a:spcAft>
                      </a:pPr>
                      <a:r>
                        <a:rPr lang="en-US" sz="1200">
                          <a:effectLst/>
                        </a:rPr>
                        <a:t>Vehicle_model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a:effectLst/>
                        </a:rPr>
                        <a:t>15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460"/>
                        </a:spcBef>
                        <a:spcAft>
                          <a:spcPts val="0"/>
                        </a:spcAft>
                      </a:pPr>
                      <a:r>
                        <a:rPr lang="en-US" sz="1200" dirty="0">
                          <a:effectLst/>
                        </a:rPr>
                        <a:t>Not null</a:t>
                      </a:r>
                      <a:endParaRPr lang="en-US" sz="1100" dirty="0">
                        <a:effectLst/>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50000"/>
              </a:lnSpc>
              <a:spcBef>
                <a:spcPts val="0"/>
              </a:spcBef>
              <a:spcAft>
                <a:spcPts val="800"/>
              </a:spcAft>
            </a:pPr>
            <a:r>
              <a:rPr lang="en-US" sz="1800" b="1" dirty="0">
                <a:effectLst/>
                <a:latin typeface="Times New Roman" panose="02020603050405020304" charset="0"/>
                <a:ea typeface="Calibri" panose="020F0502020204030204" pitchFamily="34" charset="0"/>
                <a:cs typeface="Times New Roman" panose="02020603050405020304" charset="0"/>
              </a:rPr>
              <a:t>TABLE NAME: ORDER</a:t>
            </a:r>
            <a:br>
              <a:rPr lang="en-US" sz="1800" dirty="0">
                <a:effectLst/>
                <a:latin typeface="Calibri" panose="020F0502020204030204" pitchFamily="34" charset="0"/>
                <a:ea typeface="Calibri" panose="020F0502020204030204" pitchFamily="34" charset="0"/>
                <a:cs typeface="Times New Roman" panose="02020603050405020304" charset="0"/>
              </a:rPr>
            </a:br>
            <a:br>
              <a:rPr lang="en-US" sz="1800" dirty="0">
                <a:effectLst/>
                <a:latin typeface="Calibri" panose="020F0502020204030204" pitchFamily="34" charset="0"/>
                <a:ea typeface="Calibri" panose="020F0502020204030204" pitchFamily="34" charset="0"/>
                <a:cs typeface="Times New Roman" panose="02020603050405020304" charset="0"/>
              </a:rPr>
            </a:br>
            <a:endParaRPr lang="en-US" dirty="0"/>
          </a:p>
        </p:txBody>
      </p:sp>
      <p:graphicFrame>
        <p:nvGraphicFramePr>
          <p:cNvPr id="4" name="Content Placeholder 3"/>
          <p:cNvGraphicFramePr>
            <a:graphicFrameLocks noGrp="1"/>
          </p:cNvGraphicFramePr>
          <p:nvPr>
            <p:ph idx="1"/>
          </p:nvPr>
        </p:nvGraphicFramePr>
        <p:xfrm>
          <a:off x="2146852" y="1417982"/>
          <a:ext cx="7447720" cy="5605667"/>
        </p:xfrm>
        <a:graphic>
          <a:graphicData uri="http://schemas.openxmlformats.org/drawingml/2006/table">
            <a:tbl>
              <a:tblPr firstRow="1" firstCol="1" lastRow="1" lastCol="1" bandRow="1" bandCol="1">
                <a:tableStyleId>{5C22544A-7EE6-4342-B048-85BDC9FD1C3A}</a:tableStyleId>
              </a:tblPr>
              <a:tblGrid>
                <a:gridCol w="2034400"/>
                <a:gridCol w="1641120"/>
                <a:gridCol w="1035634"/>
                <a:gridCol w="2736566"/>
              </a:tblGrid>
              <a:tr h="572727">
                <a:tc>
                  <a:txBody>
                    <a:bodyPr/>
                    <a:lstStyle/>
                    <a:p>
                      <a:pPr marL="0" marR="0">
                        <a:lnSpc>
                          <a:spcPct val="107000"/>
                        </a:lnSpc>
                        <a:spcBef>
                          <a:spcPts val="0"/>
                        </a:spcBef>
                        <a:spcAft>
                          <a:spcPts val="0"/>
                        </a:spcAft>
                      </a:pPr>
                      <a:r>
                        <a:rPr lang="en-US" sz="900">
                          <a:effectLst/>
                        </a:rPr>
                        <a:t> </a:t>
                      </a:r>
                      <a:endParaRPr lang="en-US" sz="600">
                        <a:effectLst/>
                      </a:endParaRPr>
                    </a:p>
                    <a:p>
                      <a:pPr marL="182880" marR="0">
                        <a:lnSpc>
                          <a:spcPct val="107000"/>
                        </a:lnSpc>
                        <a:spcBef>
                          <a:spcPts val="0"/>
                        </a:spcBef>
                        <a:spcAft>
                          <a:spcPts val="0"/>
                        </a:spcAft>
                      </a:pPr>
                      <a:r>
                        <a:rPr lang="en-US" sz="600">
                          <a:effectLst/>
                        </a:rPr>
                        <a:t>FIELD NAME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0" marR="0">
                        <a:lnSpc>
                          <a:spcPct val="107000"/>
                        </a:lnSpc>
                        <a:spcBef>
                          <a:spcPts val="0"/>
                        </a:spcBef>
                        <a:spcAft>
                          <a:spcPts val="0"/>
                        </a:spcAft>
                      </a:pPr>
                      <a:r>
                        <a:rPr lang="en-US" sz="900">
                          <a:effectLst/>
                        </a:rPr>
                        <a:t> </a:t>
                      </a:r>
                      <a:endParaRPr lang="en-US" sz="600">
                        <a:effectLst/>
                      </a:endParaRPr>
                    </a:p>
                    <a:p>
                      <a:pPr marL="69215" marR="0">
                        <a:lnSpc>
                          <a:spcPct val="107000"/>
                        </a:lnSpc>
                        <a:spcBef>
                          <a:spcPts val="0"/>
                        </a:spcBef>
                        <a:spcAft>
                          <a:spcPts val="0"/>
                        </a:spcAft>
                      </a:pPr>
                      <a:r>
                        <a:rPr lang="en-US" sz="600">
                          <a:effectLst/>
                        </a:rPr>
                        <a:t>FIELD TYPE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0" marR="0">
                        <a:lnSpc>
                          <a:spcPct val="107000"/>
                        </a:lnSpc>
                        <a:spcBef>
                          <a:spcPts val="0"/>
                        </a:spcBef>
                        <a:spcAft>
                          <a:spcPts val="0"/>
                        </a:spcAft>
                      </a:pPr>
                      <a:r>
                        <a:rPr lang="en-US" sz="900">
                          <a:effectLst/>
                        </a:rPr>
                        <a:t> </a:t>
                      </a:r>
                      <a:endParaRPr lang="en-US" sz="600">
                        <a:effectLst/>
                      </a:endParaRPr>
                    </a:p>
                    <a:p>
                      <a:pPr marL="69215" marR="0">
                        <a:lnSpc>
                          <a:spcPct val="107000"/>
                        </a:lnSpc>
                        <a:spcBef>
                          <a:spcPts val="0"/>
                        </a:spcBef>
                        <a:spcAft>
                          <a:spcPts val="0"/>
                        </a:spcAft>
                      </a:pPr>
                      <a:r>
                        <a:rPr lang="en-US" sz="600">
                          <a:effectLst/>
                        </a:rPr>
                        <a:t>SIZE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0" marR="0">
                        <a:lnSpc>
                          <a:spcPct val="107000"/>
                        </a:lnSpc>
                        <a:spcBef>
                          <a:spcPts val="0"/>
                        </a:spcBef>
                        <a:spcAft>
                          <a:spcPts val="0"/>
                        </a:spcAft>
                      </a:pPr>
                      <a:r>
                        <a:rPr lang="en-US" sz="900">
                          <a:effectLst/>
                        </a:rPr>
                        <a:t> </a:t>
                      </a:r>
                      <a:endParaRPr lang="en-US" sz="600">
                        <a:effectLst/>
                      </a:endParaRPr>
                    </a:p>
                    <a:p>
                      <a:pPr marL="68580" marR="0">
                        <a:lnSpc>
                          <a:spcPct val="107000"/>
                        </a:lnSpc>
                        <a:spcBef>
                          <a:spcPts val="0"/>
                        </a:spcBef>
                        <a:spcAft>
                          <a:spcPts val="0"/>
                        </a:spcAft>
                      </a:pPr>
                      <a:r>
                        <a:rPr lang="en-US" sz="600">
                          <a:effectLst/>
                        </a:rPr>
                        <a:t>CONSTRAINT</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95753">
                <a:tc>
                  <a:txBody>
                    <a:bodyPr/>
                    <a:lstStyle/>
                    <a:p>
                      <a:pPr marL="69850" marR="0">
                        <a:lnSpc>
                          <a:spcPct val="107000"/>
                        </a:lnSpc>
                        <a:spcBef>
                          <a:spcPts val="5"/>
                        </a:spcBef>
                        <a:spcAft>
                          <a:spcPts val="0"/>
                        </a:spcAft>
                      </a:pPr>
                      <a:r>
                        <a:rPr lang="en-US" sz="600">
                          <a:effectLst/>
                        </a:rPr>
                        <a:t>Order id</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Int</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Primary key</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95753">
                <a:tc>
                  <a:txBody>
                    <a:bodyPr/>
                    <a:lstStyle/>
                    <a:p>
                      <a:pPr marL="69850" marR="0">
                        <a:lnSpc>
                          <a:spcPct val="107000"/>
                        </a:lnSpc>
                        <a:spcBef>
                          <a:spcPts val="5"/>
                        </a:spcBef>
                        <a:spcAft>
                          <a:spcPts val="0"/>
                        </a:spcAft>
                      </a:pPr>
                      <a:r>
                        <a:rPr lang="en-US" sz="600">
                          <a:effectLst/>
                        </a:rPr>
                        <a:t>Name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20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0008">
                <a:tc>
                  <a:txBody>
                    <a:bodyPr/>
                    <a:lstStyle/>
                    <a:p>
                      <a:pPr marL="73025" marR="0">
                        <a:lnSpc>
                          <a:spcPct val="107000"/>
                        </a:lnSpc>
                        <a:spcBef>
                          <a:spcPts val="30"/>
                        </a:spcBef>
                        <a:spcAft>
                          <a:spcPts val="0"/>
                        </a:spcAft>
                      </a:pPr>
                      <a:r>
                        <a:rPr lang="en-US" sz="600">
                          <a:effectLst/>
                        </a:rPr>
                        <a:t>Address</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30"/>
                        </a:spcBef>
                        <a:spcAft>
                          <a:spcPts val="0"/>
                        </a:spcAft>
                      </a:pPr>
                      <a:r>
                        <a:rPr lang="en-US" sz="600">
                          <a:effectLst/>
                        </a:rPr>
                        <a:t>25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30"/>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8151">
                <a:tc>
                  <a:txBody>
                    <a:bodyPr/>
                    <a:lstStyle/>
                    <a:p>
                      <a:pPr marL="73025" marR="0">
                        <a:lnSpc>
                          <a:spcPct val="107000"/>
                        </a:lnSpc>
                        <a:spcBef>
                          <a:spcPts val="30"/>
                        </a:spcBef>
                        <a:spcAft>
                          <a:spcPts val="0"/>
                        </a:spcAft>
                      </a:pPr>
                      <a:r>
                        <a:rPr lang="en-US" sz="600">
                          <a:effectLst/>
                        </a:rPr>
                        <a:t>Pickupdate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Date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30"/>
                        </a:spcBef>
                        <a:spcAft>
                          <a:spcPts val="0"/>
                        </a:spcAft>
                      </a:pPr>
                      <a:r>
                        <a:rPr lang="en-US" sz="600">
                          <a:effectLst/>
                        </a:rPr>
                        <a:t>10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30"/>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2722">
                <a:tc>
                  <a:txBody>
                    <a:bodyPr/>
                    <a:lstStyle/>
                    <a:p>
                      <a:pPr marL="73025" marR="0">
                        <a:lnSpc>
                          <a:spcPct val="107000"/>
                        </a:lnSpc>
                        <a:spcBef>
                          <a:spcPts val="5"/>
                        </a:spcBef>
                        <a:spcAft>
                          <a:spcPts val="0"/>
                        </a:spcAft>
                      </a:pPr>
                      <a:r>
                        <a:rPr lang="en-US" sz="600">
                          <a:effectLst/>
                        </a:rPr>
                        <a:t>Deliverydate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Date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95753">
                <a:tc>
                  <a:txBody>
                    <a:bodyPr/>
                    <a:lstStyle/>
                    <a:p>
                      <a:pPr marL="73025" marR="0">
                        <a:lnSpc>
                          <a:spcPct val="107000"/>
                        </a:lnSpc>
                        <a:spcBef>
                          <a:spcPts val="5"/>
                        </a:spcBef>
                        <a:spcAft>
                          <a:spcPts val="0"/>
                        </a:spcAft>
                      </a:pPr>
                      <a:r>
                        <a:rPr lang="en-US" sz="600">
                          <a:effectLst/>
                        </a:rPr>
                        <a:t>Weight</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Number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25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5437">
                <a:tc>
                  <a:txBody>
                    <a:bodyPr/>
                    <a:lstStyle/>
                    <a:p>
                      <a:pPr marL="73025" marR="0">
                        <a:lnSpc>
                          <a:spcPct val="107000"/>
                        </a:lnSpc>
                        <a:spcBef>
                          <a:spcPts val="5"/>
                        </a:spcBef>
                        <a:spcAft>
                          <a:spcPts val="0"/>
                        </a:spcAft>
                      </a:pPr>
                      <a:r>
                        <a:rPr lang="en-US" sz="600">
                          <a:effectLst/>
                        </a:rPr>
                        <a:t>Packing_type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25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77294">
                <a:tc>
                  <a:txBody>
                    <a:bodyPr/>
                    <a:lstStyle/>
                    <a:p>
                      <a:pPr marL="73025" marR="0">
                        <a:lnSpc>
                          <a:spcPct val="107000"/>
                        </a:lnSpc>
                        <a:spcBef>
                          <a:spcPts val="5"/>
                        </a:spcBef>
                        <a:spcAft>
                          <a:spcPts val="0"/>
                        </a:spcAft>
                      </a:pPr>
                      <a:r>
                        <a:rPr lang="en-US" sz="600">
                          <a:effectLst/>
                        </a:rPr>
                        <a:t>Company_name</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20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5437">
                <a:tc>
                  <a:txBody>
                    <a:bodyPr/>
                    <a:lstStyle/>
                    <a:p>
                      <a:pPr marL="73025" marR="0">
                        <a:lnSpc>
                          <a:spcPct val="107000"/>
                        </a:lnSpc>
                        <a:spcBef>
                          <a:spcPts val="30"/>
                        </a:spcBef>
                        <a:spcAft>
                          <a:spcPts val="0"/>
                        </a:spcAft>
                      </a:pPr>
                      <a:r>
                        <a:rPr lang="en-US" sz="600">
                          <a:effectLst/>
                        </a:rPr>
                        <a:t>Company_address</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30"/>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30"/>
                        </a:spcBef>
                        <a:spcAft>
                          <a:spcPts val="0"/>
                        </a:spcAft>
                      </a:pPr>
                      <a:r>
                        <a:rPr lang="en-US" sz="600">
                          <a:effectLst/>
                        </a:rPr>
                        <a:t>25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30"/>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90322">
                <a:tc>
                  <a:txBody>
                    <a:bodyPr/>
                    <a:lstStyle/>
                    <a:p>
                      <a:pPr marL="73025" marR="0">
                        <a:lnSpc>
                          <a:spcPct val="107000"/>
                        </a:lnSpc>
                        <a:spcBef>
                          <a:spcPts val="5"/>
                        </a:spcBef>
                        <a:spcAft>
                          <a:spcPts val="0"/>
                        </a:spcAft>
                      </a:pPr>
                      <a:r>
                        <a:rPr lang="en-US" sz="600">
                          <a:effectLst/>
                        </a:rPr>
                        <a:t>Mobile_number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Number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12</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8151">
                <a:tc>
                  <a:txBody>
                    <a:bodyPr/>
                    <a:lstStyle/>
                    <a:p>
                      <a:pPr marL="93980" marR="0">
                        <a:lnSpc>
                          <a:spcPct val="107000"/>
                        </a:lnSpc>
                        <a:spcBef>
                          <a:spcPts val="5"/>
                        </a:spcBef>
                        <a:spcAft>
                          <a:spcPts val="0"/>
                        </a:spcAft>
                      </a:pPr>
                      <a:r>
                        <a:rPr lang="en-US" sz="600">
                          <a:effectLst/>
                        </a:rPr>
                        <a:t>Picklocation</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0008">
                <a:tc>
                  <a:txBody>
                    <a:bodyPr/>
                    <a:lstStyle/>
                    <a:p>
                      <a:pPr marL="73025" marR="0">
                        <a:lnSpc>
                          <a:spcPct val="107000"/>
                        </a:lnSpc>
                        <a:spcBef>
                          <a:spcPts val="5"/>
                        </a:spcBef>
                        <a:spcAft>
                          <a:spcPts val="0"/>
                        </a:spcAft>
                      </a:pPr>
                      <a:r>
                        <a:rPr lang="en-US" sz="600">
                          <a:effectLst/>
                        </a:rPr>
                        <a:t>Droplocation</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Varchar</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15</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a:effectLst/>
                        </a:rPr>
                        <a:t>Not null</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r>
              <a:tr h="388151">
                <a:tc>
                  <a:txBody>
                    <a:bodyPr/>
                    <a:lstStyle/>
                    <a:p>
                      <a:pPr marL="73025" marR="0">
                        <a:lnSpc>
                          <a:spcPct val="107000"/>
                        </a:lnSpc>
                        <a:spcBef>
                          <a:spcPts val="5"/>
                        </a:spcBef>
                        <a:spcAft>
                          <a:spcPts val="0"/>
                        </a:spcAft>
                      </a:pPr>
                      <a:r>
                        <a:rPr lang="en-US" sz="600">
                          <a:effectLst/>
                        </a:rPr>
                        <a:t>Customer_id</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Int</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215" marR="0">
                        <a:lnSpc>
                          <a:spcPct val="107000"/>
                        </a:lnSpc>
                        <a:spcBef>
                          <a:spcPts val="5"/>
                        </a:spcBef>
                        <a:spcAft>
                          <a:spcPts val="0"/>
                        </a:spcAft>
                      </a:pPr>
                      <a:r>
                        <a:rPr lang="en-US" sz="600">
                          <a:effectLst/>
                        </a:rPr>
                        <a:t>10</a:t>
                      </a:r>
                      <a:endParaRPr lang="en-US" sz="6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8580" marR="0">
                        <a:lnSpc>
                          <a:spcPct val="107000"/>
                        </a:lnSpc>
                        <a:spcBef>
                          <a:spcPts val="5"/>
                        </a:spcBef>
                        <a:spcAft>
                          <a:spcPts val="0"/>
                        </a:spcAft>
                      </a:pPr>
                      <a:r>
                        <a:rPr lang="en-US" sz="600" dirty="0">
                          <a:effectLst/>
                        </a:rPr>
                        <a:t>Foreign key</a:t>
                      </a:r>
                      <a:endParaRPr lang="en-US" sz="600" dirty="0">
                        <a:effectLst/>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charset="0"/>
                <a:ea typeface="Calibri" panose="020F0502020204030204" pitchFamily="34" charset="0"/>
                <a:cs typeface="Times New Roman" panose="02020603050405020304" charset="0"/>
              </a:rPr>
              <a:t>TABLE NAME: CUSTOMER</a:t>
            </a:r>
            <a:br>
              <a:rPr lang="en-US" sz="1800" dirty="0">
                <a:effectLst/>
                <a:latin typeface="Calibri" panose="020F0502020204030204" pitchFamily="34" charset="0"/>
                <a:ea typeface="Calibri" panose="020F0502020204030204" pitchFamily="34" charset="0"/>
                <a:cs typeface="Times New Roman" panose="02020603050405020304" charset="0"/>
              </a:rPr>
            </a:br>
            <a:endParaRPr lang="en-US" dirty="0"/>
          </a:p>
        </p:txBody>
      </p:sp>
      <p:graphicFrame>
        <p:nvGraphicFramePr>
          <p:cNvPr id="4" name="Content Placeholder 3"/>
          <p:cNvGraphicFramePr>
            <a:graphicFrameLocks noGrp="1"/>
          </p:cNvGraphicFramePr>
          <p:nvPr>
            <p:ph idx="1"/>
          </p:nvPr>
        </p:nvGraphicFramePr>
        <p:xfrm>
          <a:off x="1934817" y="2120347"/>
          <a:ext cx="7341705" cy="4068416"/>
        </p:xfrm>
        <a:graphic>
          <a:graphicData uri="http://schemas.openxmlformats.org/drawingml/2006/table">
            <a:tbl>
              <a:tblPr firstRow="1" firstCol="1" lastRow="1" lastCol="1" bandRow="1" bandCol="1">
                <a:tableStyleId>{5C22544A-7EE6-4342-B048-85BDC9FD1C3A}</a:tableStyleId>
              </a:tblPr>
              <a:tblGrid>
                <a:gridCol w="2386927"/>
                <a:gridCol w="1931038"/>
                <a:gridCol w="1221677"/>
                <a:gridCol w="1802063"/>
              </a:tblGrid>
              <a:tr h="582730">
                <a:tc>
                  <a:txBody>
                    <a:bodyPr/>
                    <a:lstStyle/>
                    <a:p>
                      <a:pPr marL="69850" marR="0">
                        <a:lnSpc>
                          <a:spcPct val="107000"/>
                        </a:lnSpc>
                        <a:spcBef>
                          <a:spcPts val="5"/>
                        </a:spcBef>
                        <a:spcAft>
                          <a:spcPts val="0"/>
                        </a:spcAft>
                      </a:pPr>
                      <a:r>
                        <a:rPr lang="en-US" sz="1200">
                          <a:effectLst/>
                        </a:rPr>
                        <a:t>FIELD 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FIELD TYPE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SIZE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CONSTRAINT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77383">
                <a:tc>
                  <a:txBody>
                    <a:bodyPr/>
                    <a:lstStyle/>
                    <a:p>
                      <a:pPr marL="69850" marR="0">
                        <a:lnSpc>
                          <a:spcPct val="107000"/>
                        </a:lnSpc>
                        <a:spcBef>
                          <a:spcPts val="5"/>
                        </a:spcBef>
                        <a:spcAft>
                          <a:spcPts val="0"/>
                        </a:spcAft>
                      </a:pPr>
                      <a:r>
                        <a:rPr lang="en-US" sz="1200">
                          <a:effectLst/>
                        </a:rPr>
                        <a:t>Customer id</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10</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Primary key</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77383">
                <a:tc>
                  <a:txBody>
                    <a:bodyPr/>
                    <a:lstStyle/>
                    <a:p>
                      <a:pPr marL="69850" marR="0">
                        <a:lnSpc>
                          <a:spcPct val="107000"/>
                        </a:lnSpc>
                        <a:spcBef>
                          <a:spcPts val="5"/>
                        </a:spcBef>
                        <a:spcAft>
                          <a:spcPts val="0"/>
                        </a:spcAft>
                      </a:pPr>
                      <a:r>
                        <a:rPr lang="en-US" sz="1200">
                          <a:effectLst/>
                        </a:rPr>
                        <a:t>Name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82730">
                <a:tc>
                  <a:txBody>
                    <a:bodyPr/>
                    <a:lstStyle/>
                    <a:p>
                      <a:pPr marL="69850" marR="0">
                        <a:lnSpc>
                          <a:spcPct val="107000"/>
                        </a:lnSpc>
                        <a:spcBef>
                          <a:spcPts val="5"/>
                        </a:spcBef>
                        <a:spcAft>
                          <a:spcPts val="0"/>
                        </a:spcAft>
                      </a:pPr>
                      <a:r>
                        <a:rPr lang="en-US" sz="1200">
                          <a:effectLst/>
                        </a:rPr>
                        <a:t>Email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82730">
                <a:tc>
                  <a:txBody>
                    <a:bodyPr/>
                    <a:lstStyle/>
                    <a:p>
                      <a:pPr marL="69850" marR="0">
                        <a:lnSpc>
                          <a:spcPct val="107000"/>
                        </a:lnSpc>
                        <a:spcBef>
                          <a:spcPts val="5"/>
                        </a:spcBef>
                        <a:spcAft>
                          <a:spcPts val="0"/>
                        </a:spcAft>
                      </a:pPr>
                      <a:r>
                        <a:rPr lang="en-US" sz="1200">
                          <a:effectLst/>
                        </a:rPr>
                        <a:t>Phone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10</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82730">
                <a:tc>
                  <a:txBody>
                    <a:bodyPr/>
                    <a:lstStyle/>
                    <a:p>
                      <a:pPr marL="69850" marR="0">
                        <a:lnSpc>
                          <a:spcPct val="107000"/>
                        </a:lnSpc>
                        <a:spcBef>
                          <a:spcPts val="5"/>
                        </a:spcBef>
                        <a:spcAft>
                          <a:spcPts val="0"/>
                        </a:spcAft>
                      </a:pPr>
                      <a:r>
                        <a:rPr lang="en-US" sz="1200">
                          <a:effectLst/>
                        </a:rPr>
                        <a:t>Address</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Varchar</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25</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a:effectLst/>
                        </a:rPr>
                        <a:t>Not null</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r>
              <a:tr h="582730">
                <a:tc>
                  <a:txBody>
                    <a:bodyPr/>
                    <a:lstStyle/>
                    <a:p>
                      <a:pPr marL="69850" marR="0">
                        <a:lnSpc>
                          <a:spcPct val="107000"/>
                        </a:lnSpc>
                        <a:spcBef>
                          <a:spcPts val="5"/>
                        </a:spcBef>
                        <a:spcAft>
                          <a:spcPts val="0"/>
                        </a:spcAft>
                      </a:pPr>
                      <a:r>
                        <a:rPr lang="en-US" sz="1200">
                          <a:effectLst/>
                        </a:rPr>
                        <a:t>Zip_code</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Int</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9850" marR="0">
                        <a:lnSpc>
                          <a:spcPct val="107000"/>
                        </a:lnSpc>
                        <a:spcBef>
                          <a:spcPts val="5"/>
                        </a:spcBef>
                        <a:spcAft>
                          <a:spcPts val="0"/>
                        </a:spcAft>
                      </a:pPr>
                      <a:r>
                        <a:rPr lang="en-US" sz="1200">
                          <a:effectLst/>
                        </a:rPr>
                        <a:t>6</a:t>
                      </a:r>
                      <a:endParaRPr lang="en-US" sz="1100">
                        <a:effectLst/>
                        <a:latin typeface="Times New Roman" panose="02020603050405020304" charset="0"/>
                        <a:ea typeface="Times New Roman" panose="02020603050405020304" charset="0"/>
                        <a:cs typeface="Times New Roman" panose="02020603050405020304" charset="0"/>
                      </a:endParaRPr>
                    </a:p>
                  </a:txBody>
                  <a:tcPr marL="0" marR="0" marT="0" marB="0"/>
                </a:tc>
                <a:tc>
                  <a:txBody>
                    <a:bodyPr/>
                    <a:lstStyle/>
                    <a:p>
                      <a:pPr marL="66675" marR="0">
                        <a:lnSpc>
                          <a:spcPct val="107000"/>
                        </a:lnSpc>
                        <a:spcBef>
                          <a:spcPts val="5"/>
                        </a:spcBef>
                        <a:spcAft>
                          <a:spcPts val="0"/>
                        </a:spcAft>
                      </a:pPr>
                      <a:r>
                        <a:rPr lang="en-US" sz="1200" dirty="0">
                          <a:effectLst/>
                        </a:rPr>
                        <a:t>Not null</a:t>
                      </a:r>
                      <a:endParaRPr lang="en-US" sz="1100" dirty="0">
                        <a:effectLst/>
                        <a:latin typeface="Times New Roman" panose="02020603050405020304" charset="0"/>
                        <a:ea typeface="Times New Roman" panose="02020603050405020304" charset="0"/>
                        <a:cs typeface="Times New Roman" panose="02020603050405020304" charset="0"/>
                      </a:endParaRPr>
                    </a:p>
                  </a:txBody>
                  <a:tcPr marL="0" marR="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41984" y="1604942"/>
            <a:ext cx="4283500" cy="441485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29492" y="973668"/>
            <a:ext cx="4895992" cy="504613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51998" y="1099930"/>
            <a:ext cx="4773486" cy="491987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51998" y="1099930"/>
            <a:ext cx="4773486" cy="491987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Autofit/>
          </a:bodyPr>
          <a:lstStyle/>
          <a:p>
            <a:pPr marL="0" marR="0" indent="457200">
              <a:lnSpc>
                <a:spcPct val="150000"/>
              </a:lnSpc>
              <a:spcBef>
                <a:spcPts val="0"/>
              </a:spcBef>
              <a:spcAft>
                <a:spcPts val="0"/>
              </a:spcAft>
            </a:pPr>
            <a:r>
              <a:rPr lang="en-US" sz="1400" dirty="0">
                <a:solidFill>
                  <a:srgbClr val="000000"/>
                </a:solidFill>
                <a:effectLst/>
                <a:latin typeface="TimesNewRomanPSMT"/>
                <a:ea typeface="Times New Roman" panose="02020603050405020304" charset="0"/>
                <a:cs typeface="Times New Roman" panose="02020603050405020304" charset="0"/>
              </a:rPr>
              <a:t>The project entitled as “</a:t>
            </a:r>
            <a:r>
              <a:rPr lang="en-US" sz="1400" b="1" dirty="0">
                <a:solidFill>
                  <a:srgbClr val="000000"/>
                </a:solidFill>
                <a:effectLst/>
                <a:latin typeface="TimesNewRomanPS-BoldMT"/>
                <a:ea typeface="Times New Roman" panose="02020603050405020304" charset="0"/>
                <a:cs typeface="Times New Roman" panose="02020603050405020304" charset="0"/>
              </a:rPr>
              <a:t>CARGO MANAGEMENT SYSTEM</a:t>
            </a:r>
            <a:r>
              <a:rPr lang="en-US" sz="1400" dirty="0">
                <a:solidFill>
                  <a:srgbClr val="000000"/>
                </a:solidFill>
                <a:effectLst/>
                <a:latin typeface="TimesNewRomanPSMT"/>
                <a:ea typeface="Times New Roman" panose="02020603050405020304" charset="0"/>
                <a:cs typeface="Times New Roman" panose="02020603050405020304" charset="0"/>
              </a:rPr>
              <a:t>” is a supply chain management component that is used to meet customer demands through planning, control and implementation of the effective movement and storage of related information, goods and services from origin to destination. Cargos service providers face many problems when they do work manually. Some of the drawbacks are customer services become inefficient, transportation cost may increase. Hence, cargo management system application solves all the entire problem and provides many features like, warehouse management, fleet management, processing orders, inventory control and order tracking. The project contains two type of interaction like Admin and Customer. Admin has authority to add or remove goods in the system and also maintain records of the goods available in the warehouse. The admin will update the goods details if required. Whereas the customer can book the cargo by entering source and destination place. The main advantages of the system are it excludes the use of paper work by managing all the records electronically. The administrator need not keep a manual track of the goods and can keep updating the system by filling in the details of the new goods arrived in warehouses and their availability. Hence it saves the human efforts and resources.</a:t>
            </a:r>
            <a:endParaRPr lang="en-US" sz="1400" dirty="0">
              <a:effectLst/>
              <a:latin typeface="Calibri" panose="020F0502020204030204" pitchFamily="34" charset="0"/>
              <a:ea typeface="Calibri" panose="020F0502020204030204" pitchFamily="34" charset="0"/>
              <a:cs typeface="Times New Roman" panose="02020603050405020304" charset="0"/>
            </a:endParaRPr>
          </a:p>
          <a:p>
            <a:pPr marL="0" marR="0" indent="0">
              <a:lnSpc>
                <a:spcPct val="150000"/>
              </a:lnSpc>
              <a:spcBef>
                <a:spcPts val="0"/>
              </a:spcBef>
              <a:spcAft>
                <a:spcPts val="0"/>
              </a:spcAft>
              <a:buNone/>
            </a:pPr>
            <a:endParaRPr lang="en-US" sz="14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charset="0"/>
                <a:ea typeface="Calibri" panose="020F0502020204030204" pitchFamily="34" charset="0"/>
                <a:cs typeface="Times New Roman" panose="02020603050405020304"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b="1" dirty="0">
                <a:latin typeface="Times New Roman" panose="02020603050405020304" charset="0"/>
                <a:ea typeface="Calibri" panose="020F0502020204030204" pitchFamily="34" charset="0"/>
              </a:rPr>
              <a:t> SOFTWARE SPECIFICATION</a:t>
            </a:r>
            <a:br>
              <a:rPr lang="en-US" sz="1800" dirty="0">
                <a:effectLst/>
                <a:latin typeface="Times New Roman" panose="02020603050405020304" charset="0"/>
                <a:ea typeface="Times New Roman" panose="02020603050405020304"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charset="0"/>
                <a:ea typeface="Calibri" panose="020F0502020204030204" pitchFamily="34" charset="0"/>
                <a:cs typeface="Times New Roman" panose="02020603050405020304" charset="0"/>
              </a:rPr>
              <a:t>Back End					:  SQL</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marR="0">
              <a:lnSpc>
                <a:spcPct val="113000"/>
              </a:lnSpc>
              <a:spcAft>
                <a:spcPts val="1000"/>
              </a:spcAft>
              <a:buNone/>
            </a:pPr>
            <a:br>
              <a:rPr lang="en-US" sz="1800" b="1" dirty="0">
                <a:effectLst/>
                <a:latin typeface="Times New Roman" panose="02020603050405020304" charset="0"/>
                <a:ea typeface="Calibri" panose="020F0502020204030204" pitchFamily="34" charset="0"/>
              </a:rPr>
            </a:br>
            <a:r>
              <a:rPr lang="en-US" sz="1800" b="1" dirty="0">
                <a:effectLst/>
                <a:latin typeface="Times New Roman" panose="02020603050405020304" charset="0"/>
                <a:ea typeface="Calibri" panose="020F0502020204030204" pitchFamily="34" charset="0"/>
                <a:cs typeface="Times New Roman" panose="02020603050405020304" charset="0"/>
              </a:rPr>
              <a:t> </a:t>
            </a:r>
            <a:endParaRPr lang="en-US" sz="1800" dirty="0">
              <a:effectLst/>
              <a:latin typeface="Calibri" panose="020F0502020204030204" pitchFamily="34" charset="0"/>
              <a:ea typeface="Times New Roman" panose="02020603050405020304" charset="0"/>
              <a:cs typeface="Times New Roman" panose="0202060305040502030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a:xfrm>
            <a:off x="1154954" y="2603499"/>
            <a:ext cx="8825659" cy="3850309"/>
          </a:xfrm>
        </p:spPr>
        <p:txBody>
          <a:bodyPr>
            <a:normAutofit/>
          </a:bodyPr>
          <a:lstStyle/>
          <a:p>
            <a:pPr marL="0" marR="527050" indent="271145" algn="just">
              <a:lnSpc>
                <a:spcPct val="150000"/>
              </a:lnSpc>
              <a:spcBef>
                <a:spcPts val="960"/>
              </a:spcBef>
              <a:spcAft>
                <a:spcPts val="600"/>
              </a:spcAft>
            </a:pPr>
            <a:r>
              <a:rPr lang="en-US" dirty="0">
                <a:effectLst/>
                <a:latin typeface="Calibri" panose="020F0502020204030204" pitchFamily="34" charset="0"/>
                <a:ea typeface="Calibri" panose="020F0502020204030204" pitchFamily="34" charset="0"/>
                <a:cs typeface="Times New Roman" panose="02020603050405020304" charset="0"/>
              </a:rPr>
              <a:t>In</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existing</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system</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there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will</a:t>
            </a:r>
            <a:r>
              <a:rPr lang="en-US" spc="-4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be</a:t>
            </a:r>
            <a:r>
              <a:rPr lang="en-US" spc="-3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order</a:t>
            </a:r>
            <a:r>
              <a:rPr lang="en-US" spc="-3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form</a:t>
            </a:r>
            <a:r>
              <a:rPr lang="en-US" spc="-6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a:t>
            </a:r>
            <a:r>
              <a:rPr lang="en-US" spc="-6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letter</a:t>
            </a:r>
            <a:r>
              <a:rPr lang="en-US" spc="-3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which</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is</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registered</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a:t>
            </a:r>
            <a:r>
              <a:rPr lang="en-US" spc="-3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updated by</a:t>
            </a:r>
            <a:r>
              <a:rPr lang="en-US" spc="-2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2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employee</a:t>
            </a:r>
            <a:r>
              <a:rPr lang="en-US" spc="-20" dirty="0">
                <a:effectLst/>
                <a:latin typeface="Calibri" panose="020F0502020204030204" pitchFamily="34" charset="0"/>
                <a:ea typeface="Calibri" panose="020F0502020204030204" pitchFamily="34" charset="0"/>
                <a:cs typeface="Times New Roman" panose="02020603050405020304" charset="0"/>
              </a:rPr>
              <a:t> </a:t>
            </a:r>
            <a:r>
              <a:rPr lang="en-US" spc="-15" dirty="0">
                <a:effectLst/>
                <a:latin typeface="Calibri" panose="020F0502020204030204" pitchFamily="34" charset="0"/>
                <a:ea typeface="Calibri" panose="020F0502020204030204" pitchFamily="34" charset="0"/>
                <a:cs typeface="Times New Roman" panose="02020603050405020304" charset="0"/>
              </a:rPr>
              <a:t>of</a:t>
            </a:r>
            <a:r>
              <a:rPr lang="en-US" spc="-1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an</a:t>
            </a:r>
            <a:r>
              <a:rPr lang="en-US" spc="-4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Organization.</a:t>
            </a:r>
            <a:r>
              <a:rPr lang="en-US" spc="-3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customer</a:t>
            </a:r>
            <a:r>
              <a:rPr lang="en-US" spc="-3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has</a:t>
            </a:r>
            <a:r>
              <a:rPr lang="en-US" spc="-3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to</a:t>
            </a:r>
            <a:r>
              <a:rPr lang="en-US" spc="-1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visit</a:t>
            </a:r>
            <a:r>
              <a:rPr lang="en-US" spc="-1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office</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whenever</a:t>
            </a:r>
            <a:r>
              <a:rPr lang="en-US" spc="-1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they have any booking regarding the services, which is time consuming process. The registered booking may be forwarded to the workers in the specified</a:t>
            </a:r>
            <a:r>
              <a:rPr lang="en-US" spc="-3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department.</a:t>
            </a:r>
            <a:endParaRPr lang="en-US" dirty="0">
              <a:effectLst/>
              <a:latin typeface="Calibri" panose="020F0502020204030204" pitchFamily="34" charset="0"/>
              <a:ea typeface="Calibri" panose="020F0502020204030204" pitchFamily="34" charset="0"/>
              <a:cs typeface="Times New Roman" panose="02020603050405020304" charset="0"/>
            </a:endParaRPr>
          </a:p>
          <a:p>
            <a:pPr marL="0" marR="0">
              <a:spcBef>
                <a:spcPts val="0"/>
              </a:spcBef>
              <a:spcAft>
                <a:spcPts val="0"/>
              </a:spcAft>
            </a:pPr>
            <a:r>
              <a:rPr lang="en-US" b="1" dirty="0">
                <a:effectLst/>
                <a:latin typeface="Times New Roman" panose="02020603050405020304" charset="0"/>
                <a:ea typeface="Times New Roman" panose="02020603050405020304" charset="0"/>
              </a:rPr>
              <a:t>Drawbacks of Existing System</a:t>
            </a:r>
            <a:endParaRPr lang="en-US" dirty="0">
              <a:effectLst/>
              <a:latin typeface="Calibri" panose="020F0502020204030204" pitchFamily="34" charset="0"/>
              <a:ea typeface="Calibri" panose="020F0502020204030204" pitchFamily="34" charset="0"/>
              <a:cs typeface="Times New Roman" panose="02020603050405020304" charset="0"/>
            </a:endParaRPr>
          </a:p>
          <a:p>
            <a:pPr marL="0" marR="0">
              <a:lnSpc>
                <a:spcPct val="107000"/>
              </a:lnSpc>
              <a:spcBef>
                <a:spcPts val="935"/>
              </a:spcBef>
              <a:spcAft>
                <a:spcPts val="600"/>
              </a:spcAft>
            </a:pPr>
            <a:r>
              <a:rPr lang="en-US" dirty="0">
                <a:effectLst/>
                <a:latin typeface="Calibri" panose="020F0502020204030204" pitchFamily="34" charset="0"/>
                <a:ea typeface="Calibri" panose="020F0502020204030204" pitchFamily="34" charset="0"/>
                <a:cs typeface="Times New Roman" panose="02020603050405020304" charset="0"/>
              </a:rPr>
              <a:t>The following are the drawbacks of the existing system </a:t>
            </a:r>
            <a:endParaRPr lang="en-US"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charset="0"/>
              </a:rPr>
              <a:t>In Cargo management system, the process is done</a:t>
            </a:r>
            <a:r>
              <a:rPr lang="en-US" sz="1800" spc="5"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manually.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5"/>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charset="0"/>
              </a:rPr>
              <a:t>Due to that they face problems like data</a:t>
            </a:r>
            <a:r>
              <a:rPr lang="en-US" sz="1800" spc="5"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loss.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charset="0"/>
              </a:rPr>
              <a:t>It consumes more time to process the</a:t>
            </a:r>
            <a:r>
              <a:rPr lang="en-US" sz="1800" spc="15"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bookings.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808480" algn="l"/>
                <a:tab pos="1809115" algn="l"/>
              </a:tabLst>
            </a:pPr>
            <a:r>
              <a:rPr lang="en-US" sz="1800" dirty="0">
                <a:effectLst/>
                <a:latin typeface="Calibri" panose="020F0502020204030204" pitchFamily="34" charset="0"/>
                <a:ea typeface="Calibri" panose="020F0502020204030204" pitchFamily="34" charset="0"/>
                <a:cs typeface="Times New Roman" panose="02020603050405020304" charset="0"/>
              </a:rPr>
              <a:t>The customer does not know current location </a:t>
            </a:r>
            <a:r>
              <a:rPr lang="en-US" sz="1800" spc="-15" dirty="0">
                <a:effectLst/>
                <a:latin typeface="Calibri" panose="020F0502020204030204" pitchFamily="34" charset="0"/>
                <a:ea typeface="Calibri" panose="020F0502020204030204" pitchFamily="34" charset="0"/>
                <a:cs typeface="Times New Roman" panose="02020603050405020304" charset="0"/>
              </a:rPr>
              <a:t>of </a:t>
            </a:r>
            <a:r>
              <a:rPr lang="en-US" sz="1800" dirty="0">
                <a:effectLst/>
                <a:latin typeface="Calibri" panose="020F0502020204030204" pitchFamily="34" charset="0"/>
                <a:ea typeface="Calibri" panose="020F0502020204030204" pitchFamily="34" charset="0"/>
                <a:cs typeface="Times New Roman" panose="02020603050405020304" charset="0"/>
              </a:rPr>
              <a:t>the</a:t>
            </a:r>
            <a:r>
              <a:rPr lang="en-US" sz="1800" spc="20"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product.</a:t>
            </a:r>
            <a:endParaRPr lang="en-US" sz="18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charset="0"/>
              </a:rPr>
              <a:t>Previously, In Cargo Management system they were done manual. Now developed</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site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to</a:t>
            </a:r>
            <a:r>
              <a:rPr lang="en-US" spc="-6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make</a:t>
            </a:r>
            <a:r>
              <a:rPr lang="en-US" spc="-5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6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things</a:t>
            </a:r>
            <a:r>
              <a:rPr lang="en-US" spc="-6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computerized.</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customer</a:t>
            </a:r>
            <a:r>
              <a:rPr lang="en-US" spc="-4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can</a:t>
            </a:r>
            <a:r>
              <a:rPr lang="en-US" spc="-7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submit</a:t>
            </a:r>
            <a:r>
              <a:rPr lang="en-US" spc="-3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7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orders through</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7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website.</a:t>
            </a:r>
            <a:r>
              <a:rPr lang="en-US" spc="-6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submitted</a:t>
            </a:r>
            <a:r>
              <a:rPr lang="en-US" spc="-6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orders</a:t>
            </a:r>
            <a:r>
              <a:rPr lang="en-US" spc="-8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are</a:t>
            </a:r>
            <a:r>
              <a:rPr lang="en-US" spc="-5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assigned</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to</a:t>
            </a:r>
            <a:r>
              <a:rPr lang="en-US" spc="-4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the</a:t>
            </a:r>
            <a:r>
              <a:rPr lang="en-US" spc="-6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workers</a:t>
            </a:r>
            <a:r>
              <a:rPr lang="en-US" spc="-7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for</a:t>
            </a:r>
            <a:r>
              <a:rPr lang="en-US" spc="-6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further</a:t>
            </a:r>
            <a:r>
              <a:rPr lang="en-US" spc="-60"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action. The orders can be tracked by the users. The system is a web enabled centralized information and management application to meet customer requirements in building best relations with its public community by providing fast mechanism to the customer grievances. The website will collect more information from the user and give a better view to the booking of</a:t>
            </a:r>
            <a:r>
              <a:rPr lang="en-US" spc="25"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cargoes.</a:t>
            </a:r>
            <a:endParaRPr lang="en-US" dirty="0">
              <a:effectLst/>
              <a:latin typeface="Calibri" panose="020F0502020204030204" pitchFamily="34" charset="0"/>
              <a:ea typeface="Calibri" panose="020F0502020204030204" pitchFamily="34" charset="0"/>
              <a:cs typeface="Times New Roman" panose="02020603050405020304" charset="0"/>
            </a:endParaRPr>
          </a:p>
          <a:p>
            <a:pPr marL="0" marR="0">
              <a:spcBef>
                <a:spcPts val="0"/>
              </a:spcBef>
              <a:spcAft>
                <a:spcPts val="0"/>
              </a:spcAft>
            </a:pPr>
            <a:r>
              <a:rPr lang="en-US" b="1" dirty="0">
                <a:effectLst/>
                <a:latin typeface="Times New Roman" panose="02020603050405020304" charset="0"/>
                <a:ea typeface="Times New Roman" panose="02020603050405020304" charset="0"/>
              </a:rPr>
              <a:t>Advantages of Proposed System</a:t>
            </a:r>
            <a:r>
              <a:rPr lang="en-US" b="1" dirty="0">
                <a:effectLst/>
                <a:latin typeface="Calibri" panose="020F0502020204030204" pitchFamily="34" charset="0"/>
                <a:ea typeface="Calibri" panose="020F0502020204030204" pitchFamily="34" charset="0"/>
                <a:cs typeface="Times New Roman" panose="02020603050405020304" charset="0"/>
              </a:rPr>
              <a:t> </a:t>
            </a:r>
            <a:r>
              <a:rPr lang="en-US" dirty="0">
                <a:effectLst/>
                <a:latin typeface="Calibri" panose="020F0502020204030204" pitchFamily="34" charset="0"/>
                <a:ea typeface="Calibri" panose="020F0502020204030204" pitchFamily="34" charset="0"/>
                <a:cs typeface="Times New Roman" panose="02020603050405020304" charset="0"/>
              </a:rPr>
              <a:t> </a:t>
            </a:r>
            <a:endParaRPr lang="en-US"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charset="0"/>
              </a:rPr>
              <a:t>Data </a:t>
            </a:r>
            <a:r>
              <a:rPr lang="en-US" sz="1800" spc="-15" dirty="0">
                <a:effectLst/>
                <a:latin typeface="Calibri" panose="020F0502020204030204" pitchFamily="34" charset="0"/>
                <a:ea typeface="Calibri" panose="020F0502020204030204" pitchFamily="34" charset="0"/>
                <a:cs typeface="Times New Roman" panose="02020603050405020304" charset="0"/>
              </a:rPr>
              <a:t>is </a:t>
            </a:r>
            <a:r>
              <a:rPr lang="en-US" sz="1800" dirty="0">
                <a:effectLst/>
                <a:latin typeface="Calibri" panose="020F0502020204030204" pitchFamily="34" charset="0"/>
                <a:ea typeface="Calibri" panose="020F0502020204030204" pitchFamily="34" charset="0"/>
                <a:cs typeface="Times New Roman" panose="02020603050405020304" charset="0"/>
              </a:rPr>
              <a:t>maintained </a:t>
            </a:r>
            <a:r>
              <a:rPr lang="en-US" sz="1800" spc="-15" dirty="0">
                <a:effectLst/>
                <a:latin typeface="Calibri" panose="020F0502020204030204" pitchFamily="34" charset="0"/>
                <a:ea typeface="Calibri" panose="020F0502020204030204" pitchFamily="34" charset="0"/>
                <a:cs typeface="Times New Roman" panose="02020603050405020304" charset="0"/>
              </a:rPr>
              <a:t>in </a:t>
            </a:r>
            <a:r>
              <a:rPr lang="en-US" sz="1800" dirty="0">
                <a:effectLst/>
                <a:latin typeface="Calibri" panose="020F0502020204030204" pitchFamily="34" charset="0"/>
                <a:ea typeface="Calibri" panose="020F0502020204030204" pitchFamily="34" charset="0"/>
                <a:cs typeface="Times New Roman" panose="02020603050405020304" charset="0"/>
              </a:rPr>
              <a:t>a structured</a:t>
            </a:r>
            <a:r>
              <a:rPr lang="en-US" sz="1800" spc="45"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format.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charset="0"/>
              </a:rPr>
              <a:t>Reliable Customer Order</a:t>
            </a:r>
            <a:r>
              <a:rPr lang="en-US" sz="1800" spc="35"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Process.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1143000" marR="0" lvl="2" indent="-228600">
              <a:lnSpc>
                <a:spcPct val="107000"/>
              </a:lnSpc>
              <a:spcBef>
                <a:spcPts val="0"/>
              </a:spcBef>
              <a:spcAft>
                <a:spcPts val="0"/>
              </a:spcAft>
              <a:buFont typeface="Wingdings" panose="05000000000000000000" pitchFamily="2" charset="2"/>
              <a:buChar char=""/>
              <a:tabLst>
                <a:tab pos="1750695" algn="l"/>
                <a:tab pos="1751330" algn="l"/>
              </a:tabLst>
            </a:pPr>
            <a:r>
              <a:rPr lang="en-US" sz="1800" dirty="0">
                <a:effectLst/>
                <a:latin typeface="Calibri" panose="020F0502020204030204" pitchFamily="34" charset="0"/>
                <a:ea typeface="Calibri" panose="020F0502020204030204" pitchFamily="34" charset="0"/>
                <a:cs typeface="Times New Roman" panose="02020603050405020304" charset="0"/>
              </a:rPr>
              <a:t>User can view the location </a:t>
            </a:r>
            <a:r>
              <a:rPr lang="en-US" sz="1800" spc="-15" dirty="0">
                <a:effectLst/>
                <a:latin typeface="Calibri" panose="020F0502020204030204" pitchFamily="34" charset="0"/>
                <a:ea typeface="Calibri" panose="020F0502020204030204" pitchFamily="34" charset="0"/>
                <a:cs typeface="Times New Roman" panose="02020603050405020304" charset="0"/>
              </a:rPr>
              <a:t>of</a:t>
            </a:r>
            <a:r>
              <a:rPr lang="en-US" sz="1800" spc="50" dirty="0">
                <a:effectLst/>
                <a:latin typeface="Calibri" panose="020F0502020204030204" pitchFamily="34" charset="0"/>
                <a:ea typeface="Calibri" panose="020F0502020204030204" pitchFamily="34" charset="0"/>
                <a:cs typeface="Times New Roman" panose="02020603050405020304" charset="0"/>
              </a:rPr>
              <a:t> </a:t>
            </a:r>
            <a:r>
              <a:rPr lang="en-US" sz="1800" dirty="0">
                <a:effectLst/>
                <a:latin typeface="Calibri" panose="020F0502020204030204" pitchFamily="34" charset="0"/>
                <a:ea typeface="Calibri" panose="020F0502020204030204" pitchFamily="34" charset="0"/>
                <a:cs typeface="Times New Roman" panose="02020603050405020304" charset="0"/>
              </a:rPr>
              <a:t>orders.</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indent="0">
              <a:buNone/>
            </a:pPr>
            <a:endParaRPr lang="en-IN" dirty="0">
              <a:latin typeface="Calibri" panose="020F0502020204030204" pitchFamily="34" charset="0"/>
              <a:ea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a:xfrm>
            <a:off x="316396" y="2151392"/>
            <a:ext cx="10972800" cy="4525963"/>
          </a:xfrm>
        </p:spPr>
        <p:txBody>
          <a:bodyPr>
            <a:normAutofit/>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charset="0"/>
              </a:rPr>
              <a:t>Admin Login</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charset="0"/>
              </a:rPr>
              <a:t>This module is an managing the software, admin having an responsibility to perform the software. Here only one user can be using this application. We can refer the admin table and validating the username and password and perform into the login</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charset="0"/>
              </a:rPr>
              <a:t>Customer Registration</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charset="0"/>
              </a:rPr>
              <a:t>This module collects all the information about the customer like name, mobile number and address details etc.… these details has been stored into the customer details. When we need to collect the customer details can get here.</a:t>
            </a:r>
            <a:endParaRPr lang="en-US" sz="18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54954" y="2603500"/>
            <a:ext cx="8825659" cy="3823804"/>
          </a:xfrm>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charset="0"/>
              </a:rPr>
              <a:t>Ship Registration</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charset="0"/>
              </a:rPr>
              <a:t>Admin register the shipping details and register the ship, once ship has been registered can make an order under the ship. This is an main module for this software. Which contains shipping details also</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charset="0"/>
              </a:rPr>
              <a:t>Order Registration </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457200" marR="0" indent="45720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charset="0"/>
              </a:rPr>
              <a:t>After the customer registration admin can able to register an order, this will collect all the information about the order details. Which collect the order product name, branch, from, to and weight also.</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0" marR="0" lvl="0" indent="0">
              <a:lnSpc>
                <a:spcPct val="150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charset="0"/>
              </a:rPr>
              <a:t>Order Details</a:t>
            </a:r>
            <a:endParaRPr lang="en-US" sz="1800" dirty="0">
              <a:effectLst/>
              <a:latin typeface="Calibri" panose="020F0502020204030204" pitchFamily="34" charset="0"/>
              <a:ea typeface="Calibri" panose="020F0502020204030204" pitchFamily="34" charset="0"/>
              <a:cs typeface="Times New Roman" panose="02020603050405020304" charset="0"/>
            </a:endParaRPr>
          </a:p>
          <a:p>
            <a:pPr marL="457200" marR="0" indent="457200">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charset="0"/>
              </a:rPr>
              <a:t>This module shown the order details in this order details tab. We can see the order current status as well, also able to display the amount of the order.</a:t>
            </a:r>
            <a:endParaRPr lang="en-US" sz="1800" dirty="0">
              <a:effectLst/>
              <a:latin typeface="Calibri" panose="020F0502020204030204" pitchFamily="34" charset="0"/>
              <a:ea typeface="Calibri" panose="020F0502020204030204" pitchFamily="3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sz="3600" dirty="0">
                <a:solidFill>
                  <a:schemeClr val="tx2"/>
                </a:solidFill>
                <a:latin typeface="+mj-lt"/>
                <a:ea typeface="+mj-ea"/>
                <a:cs typeface="+mj-cs"/>
              </a:rPr>
              <a:t>Level 0:</a:t>
            </a:r>
            <a:endParaRPr lang="en-US" sz="3600" dirty="0">
              <a:solidFill>
                <a:schemeClr val="tx2"/>
              </a:solidFill>
              <a:latin typeface="+mj-lt"/>
              <a:ea typeface="+mj-ea"/>
              <a:cs typeface="+mj-cs"/>
            </a:endParaRPr>
          </a:p>
          <a:p>
            <a:pPr marL="0" indent="0">
              <a:buNone/>
            </a:pPr>
            <a:endParaRPr lang="en-US" sz="3600" dirty="0">
              <a:solidFill>
                <a:schemeClr val="bg2"/>
              </a:solidFill>
              <a:latin typeface="+mj-lt"/>
              <a:ea typeface="+mj-ea"/>
              <a:cs typeface="+mj-cs"/>
            </a:endParaRPr>
          </a:p>
          <a:p>
            <a:pPr marL="0" indent="0">
              <a:buNone/>
            </a:pPr>
            <a:endParaRPr lang="en-US" dirty="0"/>
          </a:p>
        </p:txBody>
      </p:sp>
      <p:pic>
        <p:nvPicPr>
          <p:cNvPr id="5" name="Picture 4"/>
          <p:cNvPicPr/>
          <p:nvPr/>
        </p:nvPicPr>
        <p:blipFill>
          <a:blip r:embed="rId1">
            <a:extLst>
              <a:ext uri="{28A0092B-C50C-407E-A947-70E740481C1C}">
                <a14:useLocalDpi xmlns:a14="http://schemas.microsoft.com/office/drawing/2010/main" val="0"/>
              </a:ext>
            </a:extLst>
          </a:blip>
          <a:srcRect/>
          <a:stretch>
            <a:fillRect/>
          </a:stretch>
        </p:blipFill>
        <p:spPr bwMode="auto">
          <a:xfrm>
            <a:off x="2483781" y="3687197"/>
            <a:ext cx="6103758" cy="1560664"/>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5108</Words>
  <Application>WPS Presentation</Application>
  <PresentationFormat>Widescreen</PresentationFormat>
  <Paragraphs>357</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Wingdings 3</vt:lpstr>
      <vt:lpstr>Arial</vt:lpstr>
      <vt:lpstr>TimesNewRomanPSMT</vt:lpstr>
      <vt:lpstr>Times New Roman</vt:lpstr>
      <vt:lpstr>TimesNewRomanPS-BoldMT</vt:lpstr>
      <vt:lpstr>Calibri</vt:lpstr>
      <vt:lpstr>Symbol</vt:lpstr>
      <vt:lpstr>Century Gothic</vt:lpstr>
      <vt:lpstr>Microsoft YaHei</vt:lpstr>
      <vt:lpstr>Arial Unicode MS</vt:lpstr>
      <vt:lpstr>Segoe Print</vt:lpstr>
      <vt:lpstr>Ion Boardroom</vt:lpstr>
      <vt:lpstr>CARGO MANAGEMENT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TABLE NAME: ADMIN </vt:lpstr>
      <vt:lpstr>TABLE NAME: SHIP </vt:lpstr>
      <vt:lpstr>TABLE NAME: ORDER  </vt:lpstr>
      <vt:lpstr>TABLE NAME: CUSTOMER </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22</cp:revision>
  <dcterms:created xsi:type="dcterms:W3CDTF">2021-01-26T14:06:00Z</dcterms:created>
  <dcterms:modified xsi:type="dcterms:W3CDTF">2023-03-06T18:36:45Z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7F01E2EFD3A44C55B1A1088E13B04680</vt:lpwstr>
  </property>
  <property fmtid="{D5CDD505-2E9C-101B-9397-08002B2CF9AE}" pid="3" name="KSOProductBuildVer">
    <vt:lpwstr>1033-11.2.0.11417</vt:lpwstr>
  </property>
</Properties>
</file>