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7" r:id="rId11"/>
    <p:sldId id="264" r:id="rId12"/>
    <p:sldId id="265"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6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COT" initials="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3" autoAdjust="0"/>
    <p:restoredTop sz="94660"/>
  </p:normalViewPr>
  <p:slideViewPr>
    <p:cSldViewPr snapToGrid="0">
      <p:cViewPr varScale="1">
        <p:scale>
          <a:sx n="69" d="100"/>
          <a:sy n="69" d="100"/>
        </p:scale>
        <p:origin x="774"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commentAuthors" Target="commentAuthors.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C6E12D2-DA3A-480B-BCDF-BFB6C7EBE402}" type="datetimeFigureOut">
              <a:rPr lang="en-US" smtClean="0"/>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1BBC3DF-4D3E-4D62-AC24-223E50BCC8D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C6E12D2-DA3A-480B-BCDF-BFB6C7EBE40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C6E12D2-DA3A-480B-BCDF-BFB6C7EBE402}" type="datetimeFigureOut">
              <a:rPr lang="en-US" smtClean="0"/>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C6E12D2-DA3A-480B-BCDF-BFB6C7EBE40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E12D2-DA3A-480B-BCDF-BFB6C7EBE40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E12D2-DA3A-480B-BCDF-BFB6C7EBE40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8">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C6E12D2-DA3A-480B-BCDF-BFB6C7EBE402}" type="datetimeFigureOut">
              <a:rPr lang="en-US" smtClean="0"/>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1BBC3DF-4D3E-4D62-AC24-223E50BCC8D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2255444"/>
            <a:ext cx="6815669" cy="1515533"/>
          </a:xfrm>
        </p:spPr>
        <p:txBody>
          <a:bodyPr/>
          <a:lstStyle/>
          <a:p>
            <a:r>
              <a:rPr lang="en-US" dirty="0"/>
              <a:t>FURNITURE SHOP MANAGEMENT SYSTEM</a:t>
            </a:r>
            <a:endParaRPr lang="en-US" dirty="0"/>
          </a:p>
        </p:txBody>
      </p:sp>
      <p:sp>
        <p:nvSpPr>
          <p:cNvPr id="3" name="Subtitle 2"/>
          <p:cNvSpPr>
            <a:spLocks noGrp="1"/>
          </p:cNvSpPr>
          <p:nvPr>
            <p:ph type="subTitle" idx="1"/>
          </p:nvPr>
        </p:nvSpPr>
        <p:spPr>
          <a:xfrm>
            <a:off x="2692398" y="3962397"/>
            <a:ext cx="6815669" cy="1320802"/>
          </a:xfrm>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a:t>
            </a:r>
            <a:endParaRPr lang="en-US" dirty="0"/>
          </a:p>
        </p:txBody>
      </p:sp>
      <p:sp>
        <p:nvSpPr>
          <p:cNvPr id="3" name="Content Placeholder 2"/>
          <p:cNvSpPr>
            <a:spLocks noGrp="1"/>
          </p:cNvSpPr>
          <p:nvPr>
            <p:ph idx="1"/>
          </p:nvPr>
        </p:nvSpPr>
        <p:spPr/>
        <p:txBody>
          <a:bodyPr/>
          <a:lstStyle/>
          <a:p>
            <a:r>
              <a:rPr lang="en-US" sz="3600" dirty="0">
                <a:solidFill>
                  <a:schemeClr val="tx2"/>
                </a:solidFill>
                <a:latin typeface="+mj-lt"/>
                <a:ea typeface="+mj-ea"/>
                <a:cs typeface="+mj-cs"/>
              </a:rPr>
              <a:t>Level 0:</a:t>
            </a:r>
            <a:endParaRPr lang="en-US" sz="3600" dirty="0">
              <a:solidFill>
                <a:schemeClr val="tx2"/>
              </a:solidFill>
              <a:latin typeface="+mj-lt"/>
              <a:ea typeface="+mj-ea"/>
              <a:cs typeface="+mj-cs"/>
            </a:endParaRPr>
          </a:p>
          <a:p>
            <a:pPr marL="0" indent="0">
              <a:buNone/>
            </a:pPr>
            <a:endParaRPr lang="en-US" sz="3600" dirty="0">
              <a:solidFill>
                <a:schemeClr val="bg2"/>
              </a:solidFill>
              <a:latin typeface="+mj-lt"/>
              <a:ea typeface="+mj-ea"/>
              <a:cs typeface="+mj-cs"/>
            </a:endParaRPr>
          </a:p>
          <a:p>
            <a:pPr marL="0" indent="0">
              <a:buNone/>
            </a:pPr>
            <a:endParaRPr lang="en-US" dirty="0"/>
          </a:p>
        </p:txBody>
      </p:sp>
      <p:pic>
        <p:nvPicPr>
          <p:cNvPr id="6" name="Picture 5"/>
          <p:cNvPicPr/>
          <p:nvPr/>
        </p:nvPicPr>
        <p:blipFill>
          <a:blip r:embed="rId1">
            <a:extLst>
              <a:ext uri="{28A0092B-C50C-407E-A947-70E740481C1C}">
                <a14:useLocalDpi xmlns:a14="http://schemas.microsoft.com/office/drawing/2010/main" val="0"/>
              </a:ext>
            </a:extLst>
          </a:blip>
          <a:srcRect/>
          <a:stretch>
            <a:fillRect/>
          </a:stretch>
        </p:blipFill>
        <p:spPr bwMode="auto">
          <a:xfrm>
            <a:off x="3258502" y="4130039"/>
            <a:ext cx="4037648" cy="117538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Level 1:</a:t>
            </a:r>
            <a:endParaRPr lang="en-US" dirty="0"/>
          </a:p>
        </p:txBody>
      </p:sp>
      <p:sp>
        <p:nvSpPr>
          <p:cNvPr id="4" name="Content Placeholder 3"/>
          <p:cNvSpPr>
            <a:spLocks noGrp="1"/>
          </p:cNvSpPr>
          <p:nvPr>
            <p:ph idx="1"/>
          </p:nvPr>
        </p:nvSpPr>
        <p:spPr/>
        <p:txBody>
          <a:bodyPr/>
          <a:lstStyle/>
          <a:p>
            <a:endParaRPr lang="en-IN" dirty="0"/>
          </a:p>
        </p:txBody>
      </p:sp>
      <p:pic>
        <p:nvPicPr>
          <p:cNvPr id="6" name="Picture 5"/>
          <p:cNvPicPr/>
          <p:nvPr/>
        </p:nvPicPr>
        <p:blipFill>
          <a:blip r:embed="rId1">
            <a:extLst>
              <a:ext uri="{28A0092B-C50C-407E-A947-70E740481C1C}">
                <a14:useLocalDpi xmlns:a14="http://schemas.microsoft.com/office/drawing/2010/main" val="0"/>
              </a:ext>
            </a:extLst>
          </a:blip>
          <a:srcRect/>
          <a:stretch>
            <a:fillRect/>
          </a:stretch>
        </p:blipFill>
        <p:spPr bwMode="auto">
          <a:xfrm>
            <a:off x="3989278" y="973668"/>
            <a:ext cx="5991335" cy="584075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07165" y="516835"/>
            <a:ext cx="9318246" cy="1722782"/>
          </a:xfrm>
        </p:spPr>
        <p:txBody>
          <a:bodyPr/>
          <a:lstStyle/>
          <a:p>
            <a:r>
              <a:rPr lang="en-IN" dirty="0"/>
              <a:t>TABLE DESIGN</a:t>
            </a:r>
            <a:br>
              <a:rPr lang="en-IN" dirty="0"/>
            </a:br>
            <a:r>
              <a:rPr lang="en-IN" dirty="0"/>
              <a:t>TABLE NAME:ADMIN</a:t>
            </a:r>
            <a:endParaRPr lang="en-US" dirty="0"/>
          </a:p>
        </p:txBody>
      </p:sp>
      <p:graphicFrame>
        <p:nvGraphicFramePr>
          <p:cNvPr id="6" name="Table 5"/>
          <p:cNvGraphicFramePr>
            <a:graphicFrameLocks noGrp="1"/>
          </p:cNvGraphicFramePr>
          <p:nvPr/>
        </p:nvGraphicFramePr>
        <p:xfrm>
          <a:off x="2602706" y="3525078"/>
          <a:ext cx="5867400" cy="2252872"/>
        </p:xfrm>
        <a:graphic>
          <a:graphicData uri="http://schemas.openxmlformats.org/drawingml/2006/table">
            <a:tbl>
              <a:tblPr firstRow="1" firstCol="1" bandRow="1">
                <a:tableStyleId>{5C22544A-7EE6-4342-B048-85BDC9FD1C3A}</a:tableStyleId>
              </a:tblPr>
              <a:tblGrid>
                <a:gridCol w="1466533"/>
                <a:gridCol w="1466533"/>
                <a:gridCol w="1467167"/>
                <a:gridCol w="1467167"/>
              </a:tblGrid>
              <a:tr h="563218">
                <a:tc>
                  <a:txBody>
                    <a:bodyPr/>
                    <a:lstStyle/>
                    <a:p>
                      <a:pPr>
                        <a:lnSpc>
                          <a:spcPct val="150000"/>
                        </a:lnSpc>
                        <a:spcAft>
                          <a:spcPts val="1000"/>
                        </a:spcAft>
                      </a:pPr>
                      <a:r>
                        <a:rPr lang="en-US" sz="1200">
                          <a:effectLst/>
                        </a:rPr>
                        <a:t>FIELD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DATA TYPE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SIZE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CONSTRAINT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63218">
                <a:tc>
                  <a:txBody>
                    <a:bodyPr/>
                    <a:lstStyle/>
                    <a:p>
                      <a:pPr>
                        <a:lnSpc>
                          <a:spcPct val="150000"/>
                        </a:lnSpc>
                        <a:spcAft>
                          <a:spcPts val="1000"/>
                        </a:spcAft>
                      </a:pPr>
                      <a:r>
                        <a:rPr lang="en-US" sz="1200">
                          <a:effectLst/>
                        </a:rPr>
                        <a:t>Admin id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Primary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63218">
                <a:tc>
                  <a:txBody>
                    <a:bodyPr/>
                    <a:lstStyle/>
                    <a:p>
                      <a:pPr>
                        <a:lnSpc>
                          <a:spcPct val="150000"/>
                        </a:lnSpc>
                        <a:spcAft>
                          <a:spcPts val="1000"/>
                        </a:spcAft>
                      </a:pPr>
                      <a:r>
                        <a:rPr lang="en-US" sz="1200">
                          <a:effectLst/>
                        </a:rPr>
                        <a:t>Username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30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63218">
                <a:tc>
                  <a:txBody>
                    <a:bodyPr/>
                    <a:lstStyle/>
                    <a:p>
                      <a:pPr>
                        <a:lnSpc>
                          <a:spcPct val="150000"/>
                        </a:lnSpc>
                        <a:spcAft>
                          <a:spcPts val="1000"/>
                        </a:spcAft>
                      </a:pPr>
                      <a:r>
                        <a:rPr lang="en-US" sz="1200" dirty="0">
                          <a:effectLst/>
                        </a:rPr>
                        <a:t>password</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30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a:effectLst/>
                        </a:rPr>
                        <a:t>Not null</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NAME:CUSTOMER</a:t>
            </a:r>
            <a:endParaRPr lang="en-US" dirty="0"/>
          </a:p>
        </p:txBody>
      </p:sp>
      <p:graphicFrame>
        <p:nvGraphicFramePr>
          <p:cNvPr id="4" name="Table 3"/>
          <p:cNvGraphicFramePr>
            <a:graphicFrameLocks noGrp="1"/>
          </p:cNvGraphicFramePr>
          <p:nvPr/>
        </p:nvGraphicFramePr>
        <p:xfrm>
          <a:off x="2602706" y="3220278"/>
          <a:ext cx="5867400" cy="2664053"/>
        </p:xfrm>
        <a:graphic>
          <a:graphicData uri="http://schemas.openxmlformats.org/drawingml/2006/table">
            <a:tbl>
              <a:tblPr firstRow="1" firstCol="1" bandRow="1">
                <a:tableStyleId>{5C22544A-7EE6-4342-B048-85BDC9FD1C3A}</a:tableStyleId>
              </a:tblPr>
              <a:tblGrid>
                <a:gridCol w="1466533"/>
                <a:gridCol w="1466533"/>
                <a:gridCol w="1467167"/>
                <a:gridCol w="1467167"/>
              </a:tblGrid>
              <a:tr h="380579">
                <a:tc>
                  <a:txBody>
                    <a:bodyPr/>
                    <a:lstStyle/>
                    <a:p>
                      <a:pPr>
                        <a:lnSpc>
                          <a:spcPct val="150000"/>
                        </a:lnSpc>
                        <a:spcAft>
                          <a:spcPts val="1000"/>
                        </a:spcAft>
                      </a:pPr>
                      <a:r>
                        <a:rPr lang="en-US" sz="1200">
                          <a:effectLst/>
                        </a:rPr>
                        <a:t>FIELD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DATA TYPE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SIZE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CONSTRAINT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380579">
                <a:tc>
                  <a:txBody>
                    <a:bodyPr/>
                    <a:lstStyle/>
                    <a:p>
                      <a:pPr>
                        <a:lnSpc>
                          <a:spcPct val="150000"/>
                        </a:lnSpc>
                        <a:spcAft>
                          <a:spcPts val="1000"/>
                        </a:spcAft>
                      </a:pPr>
                      <a:r>
                        <a:rPr lang="en-US" sz="1200">
                          <a:effectLst/>
                        </a:rPr>
                        <a:t>employee id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Primary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380579">
                <a:tc>
                  <a:txBody>
                    <a:bodyPr/>
                    <a:lstStyle/>
                    <a:p>
                      <a:pPr>
                        <a:lnSpc>
                          <a:spcPct val="150000"/>
                        </a:lnSpc>
                        <a:spcAft>
                          <a:spcPts val="1000"/>
                        </a:spcAft>
                      </a:pPr>
                      <a:r>
                        <a:rPr lang="en-US" sz="1200">
                          <a:effectLst/>
                        </a:rPr>
                        <a:t>Name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20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380579">
                <a:tc>
                  <a:txBody>
                    <a:bodyPr/>
                    <a:lstStyle/>
                    <a:p>
                      <a:pPr>
                        <a:lnSpc>
                          <a:spcPct val="150000"/>
                        </a:lnSpc>
                        <a:spcAft>
                          <a:spcPts val="1000"/>
                        </a:spcAft>
                      </a:pPr>
                      <a:r>
                        <a:rPr lang="en-US" sz="1200">
                          <a:effectLst/>
                        </a:rPr>
                        <a:t>Mobile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380579">
                <a:tc>
                  <a:txBody>
                    <a:bodyPr/>
                    <a:lstStyle/>
                    <a:p>
                      <a:pPr>
                        <a:lnSpc>
                          <a:spcPct val="150000"/>
                        </a:lnSpc>
                        <a:spcAft>
                          <a:spcPts val="1000"/>
                        </a:spcAft>
                      </a:pPr>
                      <a:r>
                        <a:rPr lang="en-US" sz="1200">
                          <a:effectLst/>
                        </a:rPr>
                        <a:t>Alternate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380579">
                <a:tc>
                  <a:txBody>
                    <a:bodyPr/>
                    <a:lstStyle/>
                    <a:p>
                      <a:pPr>
                        <a:lnSpc>
                          <a:spcPct val="150000"/>
                        </a:lnSpc>
                        <a:spcAft>
                          <a:spcPts val="1000"/>
                        </a:spcAft>
                      </a:pPr>
                      <a:r>
                        <a:rPr lang="en-US" sz="1200">
                          <a:effectLst/>
                        </a:rPr>
                        <a:t>Salary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30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380579">
                <a:tc>
                  <a:txBody>
                    <a:bodyPr/>
                    <a:lstStyle/>
                    <a:p>
                      <a:pPr>
                        <a:lnSpc>
                          <a:spcPct val="150000"/>
                        </a:lnSpc>
                        <a:spcAft>
                          <a:spcPts val="1000"/>
                        </a:spcAft>
                      </a:pPr>
                      <a:r>
                        <a:rPr lang="en-US" sz="1200">
                          <a:effectLst/>
                        </a:rPr>
                        <a:t>Gender</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a:effectLst/>
                        </a:rPr>
                        <a:t>Not null</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NAME:CUSTOMER</a:t>
            </a:r>
            <a:endParaRPr lang="en-US" dirty="0"/>
          </a:p>
        </p:txBody>
      </p:sp>
      <p:graphicFrame>
        <p:nvGraphicFramePr>
          <p:cNvPr id="4" name="Table 3"/>
          <p:cNvGraphicFramePr>
            <a:graphicFrameLocks noGrp="1"/>
          </p:cNvGraphicFramePr>
          <p:nvPr/>
        </p:nvGraphicFramePr>
        <p:xfrm>
          <a:off x="2602706" y="3453985"/>
          <a:ext cx="5867400" cy="2721530"/>
        </p:xfrm>
        <a:graphic>
          <a:graphicData uri="http://schemas.openxmlformats.org/drawingml/2006/table">
            <a:tbl>
              <a:tblPr firstRow="1" firstCol="1" bandRow="1">
                <a:tableStyleId>{5C22544A-7EE6-4342-B048-85BDC9FD1C3A}</a:tableStyleId>
              </a:tblPr>
              <a:tblGrid>
                <a:gridCol w="1466533"/>
                <a:gridCol w="1443665"/>
                <a:gridCol w="1490035"/>
                <a:gridCol w="1467167"/>
              </a:tblGrid>
              <a:tr h="388790">
                <a:tc>
                  <a:txBody>
                    <a:bodyPr/>
                    <a:lstStyle/>
                    <a:p>
                      <a:pPr>
                        <a:lnSpc>
                          <a:spcPct val="150000"/>
                        </a:lnSpc>
                        <a:spcAft>
                          <a:spcPts val="1000"/>
                        </a:spcAft>
                      </a:pPr>
                      <a:r>
                        <a:rPr lang="en-US" sz="1200">
                          <a:effectLst/>
                        </a:rPr>
                        <a:t>FIELD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DATA TYPE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SIZE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CONSTRAINT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388790">
                <a:tc>
                  <a:txBody>
                    <a:bodyPr/>
                    <a:lstStyle/>
                    <a:p>
                      <a:pPr>
                        <a:lnSpc>
                          <a:spcPct val="150000"/>
                        </a:lnSpc>
                        <a:spcAft>
                          <a:spcPts val="1000"/>
                        </a:spcAft>
                      </a:pPr>
                      <a:r>
                        <a:rPr lang="en-US" sz="1200">
                          <a:effectLst/>
                        </a:rPr>
                        <a:t>Customer id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Primary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388790">
                <a:tc>
                  <a:txBody>
                    <a:bodyPr/>
                    <a:lstStyle/>
                    <a:p>
                      <a:pPr>
                        <a:lnSpc>
                          <a:spcPct val="150000"/>
                        </a:lnSpc>
                        <a:spcAft>
                          <a:spcPts val="1000"/>
                        </a:spcAft>
                      </a:pPr>
                      <a:r>
                        <a:rPr lang="en-US" sz="1200">
                          <a:effectLst/>
                        </a:rPr>
                        <a:t>Name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20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388790">
                <a:tc>
                  <a:txBody>
                    <a:bodyPr/>
                    <a:lstStyle/>
                    <a:p>
                      <a:pPr>
                        <a:lnSpc>
                          <a:spcPct val="150000"/>
                        </a:lnSpc>
                        <a:spcAft>
                          <a:spcPts val="1000"/>
                        </a:spcAft>
                      </a:pPr>
                      <a:r>
                        <a:rPr lang="en-US" sz="1200">
                          <a:effectLst/>
                        </a:rPr>
                        <a:t>Mobile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388790">
                <a:tc>
                  <a:txBody>
                    <a:bodyPr/>
                    <a:lstStyle/>
                    <a:p>
                      <a:pPr>
                        <a:lnSpc>
                          <a:spcPct val="150000"/>
                        </a:lnSpc>
                        <a:spcAft>
                          <a:spcPts val="1000"/>
                        </a:spcAft>
                      </a:pPr>
                      <a:r>
                        <a:rPr lang="en-US" sz="1200">
                          <a:effectLst/>
                        </a:rPr>
                        <a:t>Alternate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388790">
                <a:tc>
                  <a:txBody>
                    <a:bodyPr/>
                    <a:lstStyle/>
                    <a:p>
                      <a:pPr>
                        <a:lnSpc>
                          <a:spcPct val="150000"/>
                        </a:lnSpc>
                        <a:spcAft>
                          <a:spcPts val="1000"/>
                        </a:spcAft>
                      </a:pPr>
                      <a:r>
                        <a:rPr lang="en-US" sz="1200">
                          <a:effectLst/>
                        </a:rPr>
                        <a:t>Address</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30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388790">
                <a:tc>
                  <a:txBody>
                    <a:bodyPr/>
                    <a:lstStyle/>
                    <a:p>
                      <a:pPr>
                        <a:lnSpc>
                          <a:spcPct val="150000"/>
                        </a:lnSpc>
                        <a:spcAft>
                          <a:spcPts val="1000"/>
                        </a:spcAft>
                      </a:pPr>
                      <a:r>
                        <a:rPr lang="en-US" sz="1200">
                          <a:effectLst/>
                        </a:rPr>
                        <a:t>Gender</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a:effectLst/>
                        </a:rPr>
                        <a:t>10</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a:effectLst/>
                        </a:rPr>
                        <a:t>Not null</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NAME:FURNITURE</a:t>
            </a:r>
            <a:endParaRPr lang="en-US" dirty="0"/>
          </a:p>
        </p:txBody>
      </p:sp>
      <p:graphicFrame>
        <p:nvGraphicFramePr>
          <p:cNvPr id="4" name="Table 3"/>
          <p:cNvGraphicFramePr>
            <a:graphicFrameLocks noGrp="1"/>
          </p:cNvGraphicFramePr>
          <p:nvPr/>
        </p:nvGraphicFramePr>
        <p:xfrm>
          <a:off x="2602706" y="3429000"/>
          <a:ext cx="5867400" cy="2455330"/>
        </p:xfrm>
        <a:graphic>
          <a:graphicData uri="http://schemas.openxmlformats.org/drawingml/2006/table">
            <a:tbl>
              <a:tblPr firstRow="1" firstCol="1" bandRow="1">
                <a:tableStyleId>{5C22544A-7EE6-4342-B048-85BDC9FD1C3A}</a:tableStyleId>
              </a:tblPr>
              <a:tblGrid>
                <a:gridCol w="1466533"/>
                <a:gridCol w="1466533"/>
                <a:gridCol w="1467167"/>
                <a:gridCol w="1467167"/>
              </a:tblGrid>
              <a:tr h="491066">
                <a:tc>
                  <a:txBody>
                    <a:bodyPr/>
                    <a:lstStyle/>
                    <a:p>
                      <a:pPr>
                        <a:lnSpc>
                          <a:spcPct val="150000"/>
                        </a:lnSpc>
                        <a:spcAft>
                          <a:spcPts val="1000"/>
                        </a:spcAft>
                      </a:pPr>
                      <a:r>
                        <a:rPr lang="en-US" sz="1200">
                          <a:effectLst/>
                        </a:rPr>
                        <a:t>FIELD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DATA TYPE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SIZE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CONSTRAINT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491066">
                <a:tc>
                  <a:txBody>
                    <a:bodyPr/>
                    <a:lstStyle/>
                    <a:p>
                      <a:pPr>
                        <a:lnSpc>
                          <a:spcPct val="150000"/>
                        </a:lnSpc>
                        <a:spcAft>
                          <a:spcPts val="1000"/>
                        </a:spcAft>
                      </a:pPr>
                      <a:r>
                        <a:rPr lang="en-US" sz="1200">
                          <a:effectLst/>
                        </a:rPr>
                        <a:t>Furniture Id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Primary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491066">
                <a:tc>
                  <a:txBody>
                    <a:bodyPr/>
                    <a:lstStyle/>
                    <a:p>
                      <a:pPr>
                        <a:lnSpc>
                          <a:spcPct val="150000"/>
                        </a:lnSpc>
                        <a:spcAft>
                          <a:spcPts val="1000"/>
                        </a:spcAft>
                      </a:pPr>
                      <a:r>
                        <a:rPr lang="en-US" sz="1200">
                          <a:effectLst/>
                        </a:rPr>
                        <a:t>Company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30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491066">
                <a:tc>
                  <a:txBody>
                    <a:bodyPr/>
                    <a:lstStyle/>
                    <a:p>
                      <a:pPr>
                        <a:lnSpc>
                          <a:spcPct val="150000"/>
                        </a:lnSpc>
                        <a:spcAft>
                          <a:spcPts val="1000"/>
                        </a:spcAft>
                      </a:pPr>
                      <a:r>
                        <a:rPr lang="en-US" sz="1200">
                          <a:effectLst/>
                        </a:rPr>
                        <a:t>Model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30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491066">
                <a:tc>
                  <a:txBody>
                    <a:bodyPr/>
                    <a:lstStyle/>
                    <a:p>
                      <a:pPr>
                        <a:lnSpc>
                          <a:spcPct val="150000"/>
                        </a:lnSpc>
                        <a:spcAft>
                          <a:spcPts val="1000"/>
                        </a:spcAft>
                      </a:pPr>
                      <a:r>
                        <a:rPr lang="en-US" sz="1200">
                          <a:effectLst/>
                        </a:rPr>
                        <a:t>Price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a:effectLst/>
                        </a:rPr>
                        <a:t>Not null</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NAME:PURCHASE</a:t>
            </a:r>
            <a:endParaRPr lang="en-US" dirty="0"/>
          </a:p>
        </p:txBody>
      </p:sp>
      <p:graphicFrame>
        <p:nvGraphicFramePr>
          <p:cNvPr id="3" name="Table 2"/>
          <p:cNvGraphicFramePr>
            <a:graphicFrameLocks noGrp="1"/>
          </p:cNvGraphicFramePr>
          <p:nvPr/>
        </p:nvGraphicFramePr>
        <p:xfrm>
          <a:off x="2602706" y="3326296"/>
          <a:ext cx="5867400" cy="2558034"/>
        </p:xfrm>
        <a:graphic>
          <a:graphicData uri="http://schemas.openxmlformats.org/drawingml/2006/table">
            <a:tbl>
              <a:tblPr firstRow="1" firstCol="1" bandRow="1">
                <a:tableStyleId>{5C22544A-7EE6-4342-B048-85BDC9FD1C3A}</a:tableStyleId>
              </a:tblPr>
              <a:tblGrid>
                <a:gridCol w="1466533"/>
                <a:gridCol w="1466533"/>
                <a:gridCol w="1467167"/>
                <a:gridCol w="1467167"/>
              </a:tblGrid>
              <a:tr h="426339">
                <a:tc>
                  <a:txBody>
                    <a:bodyPr/>
                    <a:lstStyle/>
                    <a:p>
                      <a:pPr>
                        <a:lnSpc>
                          <a:spcPct val="150000"/>
                        </a:lnSpc>
                        <a:spcAft>
                          <a:spcPts val="1000"/>
                        </a:spcAft>
                      </a:pPr>
                      <a:r>
                        <a:rPr lang="en-US" sz="1200">
                          <a:effectLst/>
                        </a:rPr>
                        <a:t>FIELD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DATA TYPE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SIZE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CONSTRAINT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426339">
                <a:tc>
                  <a:txBody>
                    <a:bodyPr/>
                    <a:lstStyle/>
                    <a:p>
                      <a:pPr>
                        <a:lnSpc>
                          <a:spcPct val="150000"/>
                        </a:lnSpc>
                        <a:spcAft>
                          <a:spcPts val="1000"/>
                        </a:spcAft>
                      </a:pPr>
                      <a:r>
                        <a:rPr lang="en-US" sz="1200">
                          <a:effectLst/>
                        </a:rPr>
                        <a:t>Purchase id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Primary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426339">
                <a:tc>
                  <a:txBody>
                    <a:bodyPr/>
                    <a:lstStyle/>
                    <a:p>
                      <a:pPr>
                        <a:lnSpc>
                          <a:spcPct val="150000"/>
                        </a:lnSpc>
                        <a:spcAft>
                          <a:spcPts val="1000"/>
                        </a:spcAft>
                      </a:pPr>
                      <a:r>
                        <a:rPr lang="en-US" sz="1200">
                          <a:effectLst/>
                        </a:rPr>
                        <a:t>Product id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Foreign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426339">
                <a:tc>
                  <a:txBody>
                    <a:bodyPr/>
                    <a:lstStyle/>
                    <a:p>
                      <a:pPr>
                        <a:lnSpc>
                          <a:spcPct val="150000"/>
                        </a:lnSpc>
                        <a:spcAft>
                          <a:spcPts val="1000"/>
                        </a:spcAft>
                      </a:pPr>
                      <a:r>
                        <a:rPr lang="en-US" sz="1200">
                          <a:effectLst/>
                        </a:rPr>
                        <a:t>Quantity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5</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426339">
                <a:tc>
                  <a:txBody>
                    <a:bodyPr/>
                    <a:lstStyle/>
                    <a:p>
                      <a:pPr>
                        <a:lnSpc>
                          <a:spcPct val="150000"/>
                        </a:lnSpc>
                        <a:spcAft>
                          <a:spcPts val="1000"/>
                        </a:spcAft>
                      </a:pPr>
                      <a:r>
                        <a:rPr lang="en-US" sz="1200">
                          <a:effectLst/>
                        </a:rPr>
                        <a:t>Details</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Varchar</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30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426339">
                <a:tc>
                  <a:txBody>
                    <a:bodyPr/>
                    <a:lstStyle/>
                    <a:p>
                      <a:pPr>
                        <a:lnSpc>
                          <a:spcPct val="150000"/>
                        </a:lnSpc>
                        <a:spcAft>
                          <a:spcPts val="1000"/>
                        </a:spcAft>
                      </a:pPr>
                      <a:r>
                        <a:rPr lang="en-US" sz="1200">
                          <a:effectLst/>
                        </a:rPr>
                        <a:t>Date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date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a:effectLst/>
                        </a:rPr>
                        <a:t>Not null</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NAME:SALES</a:t>
            </a:r>
            <a:endParaRPr lang="en-US" dirty="0"/>
          </a:p>
        </p:txBody>
      </p:sp>
      <p:graphicFrame>
        <p:nvGraphicFramePr>
          <p:cNvPr id="3" name="Table 2"/>
          <p:cNvGraphicFramePr>
            <a:graphicFrameLocks noGrp="1"/>
          </p:cNvGraphicFramePr>
          <p:nvPr/>
        </p:nvGraphicFramePr>
        <p:xfrm>
          <a:off x="2602706" y="3429000"/>
          <a:ext cx="5867400" cy="2196583"/>
        </p:xfrm>
        <a:graphic>
          <a:graphicData uri="http://schemas.openxmlformats.org/drawingml/2006/table">
            <a:tbl>
              <a:tblPr firstRow="1" firstCol="1" bandRow="1">
                <a:tableStyleId>{5C22544A-7EE6-4342-B048-85BDC9FD1C3A}</a:tableStyleId>
              </a:tblPr>
              <a:tblGrid>
                <a:gridCol w="1466533"/>
                <a:gridCol w="1466533"/>
                <a:gridCol w="1467167"/>
                <a:gridCol w="1467167"/>
              </a:tblGrid>
              <a:tr h="419431">
                <a:tc>
                  <a:txBody>
                    <a:bodyPr/>
                    <a:lstStyle/>
                    <a:p>
                      <a:pPr>
                        <a:lnSpc>
                          <a:spcPct val="150000"/>
                        </a:lnSpc>
                        <a:spcAft>
                          <a:spcPts val="1000"/>
                        </a:spcAft>
                      </a:pPr>
                      <a:r>
                        <a:rPr lang="en-US" sz="1200" dirty="0">
                          <a:effectLst/>
                        </a:rPr>
                        <a:t>FIELD TABLE NAME:</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DATA TYPE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SIZE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CONSTRAINT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419431">
                <a:tc>
                  <a:txBody>
                    <a:bodyPr/>
                    <a:lstStyle/>
                    <a:p>
                      <a:pPr>
                        <a:lnSpc>
                          <a:spcPct val="150000"/>
                        </a:lnSpc>
                        <a:spcAft>
                          <a:spcPts val="1000"/>
                        </a:spcAft>
                      </a:pPr>
                      <a:r>
                        <a:rPr lang="en-US" sz="1200">
                          <a:effectLst/>
                        </a:rPr>
                        <a:t>Sales id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Primary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419431">
                <a:tc>
                  <a:txBody>
                    <a:bodyPr/>
                    <a:lstStyle/>
                    <a:p>
                      <a:pPr>
                        <a:lnSpc>
                          <a:spcPct val="150000"/>
                        </a:lnSpc>
                        <a:spcAft>
                          <a:spcPts val="1000"/>
                        </a:spcAft>
                      </a:pPr>
                      <a:r>
                        <a:rPr lang="en-US" sz="1200">
                          <a:effectLst/>
                        </a:rPr>
                        <a:t>Customer id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Foreign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419431">
                <a:tc>
                  <a:txBody>
                    <a:bodyPr/>
                    <a:lstStyle/>
                    <a:p>
                      <a:pPr>
                        <a:lnSpc>
                          <a:spcPct val="150000"/>
                        </a:lnSpc>
                        <a:spcAft>
                          <a:spcPts val="1000"/>
                        </a:spcAft>
                      </a:pPr>
                      <a:r>
                        <a:rPr lang="en-US" sz="1200">
                          <a:effectLst/>
                        </a:rPr>
                        <a:t>Product id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Foreign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419431">
                <a:tc>
                  <a:txBody>
                    <a:bodyPr/>
                    <a:lstStyle/>
                    <a:p>
                      <a:pPr>
                        <a:lnSpc>
                          <a:spcPct val="150000"/>
                        </a:lnSpc>
                        <a:spcAft>
                          <a:spcPts val="1000"/>
                        </a:spcAft>
                      </a:pPr>
                      <a:r>
                        <a:rPr lang="en-US" sz="1200">
                          <a:effectLst/>
                        </a:rPr>
                        <a:t>quantity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5</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a:effectLst/>
                        </a:rPr>
                        <a:t>Not null</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598554"/>
            <a:ext cx="12192000" cy="566089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598554"/>
            <a:ext cx="12192000" cy="566089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US" dirty="0"/>
          </a:p>
        </p:txBody>
      </p:sp>
      <p:sp>
        <p:nvSpPr>
          <p:cNvPr id="3" name="Content Placeholder 2"/>
          <p:cNvSpPr>
            <a:spLocks noGrp="1"/>
          </p:cNvSpPr>
          <p:nvPr>
            <p:ph idx="1"/>
          </p:nvPr>
        </p:nvSpPr>
        <p:spPr>
          <a:xfrm>
            <a:off x="1116854" y="2603500"/>
            <a:ext cx="8825659" cy="3416300"/>
          </a:xfrm>
        </p:spPr>
        <p:txBody>
          <a:bodyPr>
            <a:normAutofit fontScale="92500" lnSpcReduction="10000"/>
          </a:bodyPr>
          <a:lstStyle/>
          <a:p>
            <a:pPr fontAlgn="base"/>
            <a:r>
              <a:rPr lang="en-US" sz="1500" dirty="0">
                <a:latin typeface="Calibri" panose="020F0502020204030204" pitchFamily="34" charset="0"/>
                <a:ea typeface="Times New Roman" panose="02020603050405020304" pitchFamily="18" charset="0"/>
                <a:cs typeface="Calibri" panose="020F0502020204030204" pitchFamily="34" charset="0"/>
              </a:rPr>
              <a:t>In this title "Furniture Shop Management System" which is a shop management system to manage furniture shop business and it is implemented with inventory management. There are 5 main modules in this system, which are user profile management, purchase management, sales management stock management  and Billing management. </a:t>
            </a:r>
            <a:endParaRPr lang="en-US" sz="1500" dirty="0">
              <a:latin typeface="Calibri" panose="020F0502020204030204" pitchFamily="34" charset="0"/>
              <a:ea typeface="Times New Roman" panose="02020603050405020304" pitchFamily="18" charset="0"/>
              <a:cs typeface="Calibri" panose="020F0502020204030204" pitchFamily="34" charset="0"/>
            </a:endParaRPr>
          </a:p>
          <a:p>
            <a:pPr fontAlgn="base"/>
            <a:r>
              <a:rPr lang="en-US" sz="1500" dirty="0">
                <a:latin typeface="Calibri" panose="020F0502020204030204" pitchFamily="34" charset="0"/>
                <a:ea typeface="Times New Roman" panose="02020603050405020304" pitchFamily="18" charset="0"/>
                <a:cs typeface="Calibri" panose="020F0502020204030204" pitchFamily="34" charset="0"/>
              </a:rPr>
              <a:t>The problem statements of this thesis are the current management system does not have well inventory management. There does not have the facilities to handle the receipts and issues of stock. </a:t>
            </a:r>
            <a:endParaRPr lang="en-US" sz="1500" dirty="0">
              <a:latin typeface="Calibri" panose="020F0502020204030204" pitchFamily="34" charset="0"/>
              <a:ea typeface="Times New Roman" panose="02020603050405020304" pitchFamily="18" charset="0"/>
              <a:cs typeface="Calibri" panose="020F0502020204030204" pitchFamily="34" charset="0"/>
            </a:endParaRPr>
          </a:p>
          <a:p>
            <a:pPr fontAlgn="base"/>
            <a:r>
              <a:rPr lang="en-US" sz="1500" dirty="0">
                <a:latin typeface="Calibri" panose="020F0502020204030204" pitchFamily="34" charset="0"/>
                <a:ea typeface="Times New Roman" panose="02020603050405020304" pitchFamily="18" charset="0"/>
                <a:cs typeface="Calibri" panose="020F0502020204030204" pitchFamily="34" charset="0"/>
              </a:rPr>
              <a:t>The second problem is this current management system is manually system which records the information of staff and supplier, stock record, and sales report in paperwork. There are two (2) objectives of this thesis, which are to develop a systematic inventory management of Furniture Shop Management System (FSMS) and to provide a good storage stock and retrieve data information in this furniture shop management system. </a:t>
            </a:r>
            <a:endParaRPr lang="en-US" sz="1500" dirty="0">
              <a:latin typeface="Calibri" panose="020F0502020204030204" pitchFamily="34" charset="0"/>
              <a:ea typeface="Times New Roman" panose="02020603050405020304" pitchFamily="18" charset="0"/>
              <a:cs typeface="Calibri" panose="020F0502020204030204" pitchFamily="34" charset="0"/>
            </a:endParaRPr>
          </a:p>
          <a:p>
            <a:pPr fontAlgn="base"/>
            <a:r>
              <a:rPr lang="en-US" sz="1500" dirty="0">
                <a:latin typeface="Calibri" panose="020F0502020204030204" pitchFamily="34" charset="0"/>
                <a:ea typeface="Times New Roman" panose="02020603050405020304" pitchFamily="18" charset="0"/>
                <a:cs typeface="Calibri" panose="020F0502020204030204" pitchFamily="34" charset="0"/>
              </a:rPr>
              <a:t>This thesis is discussed on how this furniture shop management system to be implemented, the tools and programming languages used, and the resources needed in developing this system. Prototyping is used to develop this project. The strength of Furniture Shop Management System is implemented with the well inventory management to manipulate the inventory of the shop.</a:t>
            </a:r>
            <a:endParaRPr lang="en-IN" sz="1500" dirty="0">
              <a:latin typeface="Calibri" panose="020F0502020204030204" pitchFamily="34" charset="0"/>
              <a:ea typeface="Times New Roman" panose="02020603050405020304" pitchFamily="18" charset="0"/>
              <a:cs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598554"/>
            <a:ext cx="12192000" cy="566089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598554"/>
            <a:ext cx="12192000" cy="566089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598554"/>
            <a:ext cx="12192000" cy="5660892"/>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598554"/>
            <a:ext cx="12192000" cy="5660892"/>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latin typeface="Times New Roman" panose="02020603050405020304" pitchFamily="18" charset="0"/>
                <a:ea typeface="Calibri" panose="020F0502020204030204" pitchFamily="34" charset="0"/>
              </a:rPr>
              <a:t> 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JAVA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a:t>
            </a:r>
            <a:r>
              <a:rPr lang="en-US" sz="1800">
                <a:effectLst/>
                <a:latin typeface="Times New Roman" panose="02020603050405020304" pitchFamily="18" charset="0"/>
                <a:ea typeface="Calibri" panose="020F0502020204030204" pitchFamily="34" charset="0"/>
                <a:cs typeface="Times New Roman" panose="02020603050405020304" pitchFamily="18" charset="0"/>
              </a:rPr>
              <a:t>:  MYSQL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3000"/>
              </a:lnSpc>
              <a:spcAft>
                <a:spcPts val="1000"/>
              </a:spcAft>
              <a:buNone/>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endParaRPr lang="en-US" dirty="0">
              <a:latin typeface="Calibri" panose="020F0502020204030204" pitchFamily="34" charset="0"/>
              <a:ea typeface="Times New Roman" panose="02020603050405020304" pitchFamily="18" charset="0"/>
            </a:endParaRPr>
          </a:p>
          <a:p>
            <a:pPr marL="0" indent="0">
              <a:buNone/>
            </a:pPr>
            <a:r>
              <a:rPr lang="en-US" dirty="0">
                <a:latin typeface="Calibri" panose="020F0502020204030204" pitchFamily="34" charset="0"/>
                <a:ea typeface="Times New Roman" panose="02020603050405020304" pitchFamily="18" charset="0"/>
              </a:rPr>
              <a:t>This existing system is fully handled by man power, which takes lot of paper based. So, it’s a waste of money for the furniture shop manager. Purchased and stocked details are very risk to handle by the shop manager. It takes too much time for calculating the amount.</a:t>
            </a:r>
            <a:endParaRPr lang="en-US" dirty="0">
              <a:latin typeface="Calibri" panose="020F0502020204030204" pitchFamily="34" charset="0"/>
              <a:ea typeface="Times New Roman" panose="02020603050405020304" pitchFamily="18" charset="0"/>
            </a:endParaRPr>
          </a:p>
          <a:p>
            <a:pPr marL="0" indent="0">
              <a:buNone/>
            </a:pPr>
            <a:endParaRPr lang="en-IN" dirty="0">
              <a:latin typeface="Calibri" panose="020F0502020204030204" pitchFamily="34" charset="0"/>
              <a:ea typeface="Times New Roman" panose="02020603050405020304" pitchFamily="18" charset="0"/>
            </a:endParaRPr>
          </a:p>
          <a:p>
            <a:pPr marL="0" indent="0">
              <a:buNone/>
            </a:pPr>
            <a:r>
              <a:rPr lang="en-US" b="1" dirty="0">
                <a:latin typeface="Calibri" panose="020F0502020204030204" pitchFamily="34" charset="0"/>
                <a:ea typeface="Times New Roman" panose="02020603050405020304" pitchFamily="18" charset="0"/>
              </a:rPr>
              <a:t>DRAWBACKS:</a:t>
            </a:r>
            <a:endParaRPr lang="en-US" b="1" dirty="0">
              <a:latin typeface="Calibri" panose="020F0502020204030204" pitchFamily="34" charset="0"/>
              <a:ea typeface="Times New Roman" panose="02020603050405020304" pitchFamily="18" charset="0"/>
            </a:endParaRPr>
          </a:p>
          <a:p>
            <a:pPr marL="0" indent="0">
              <a:buNone/>
            </a:pPr>
            <a:endParaRPr lang="en-IN" b="1" dirty="0">
              <a:latin typeface="Calibri" panose="020F0502020204030204" pitchFamily="34" charset="0"/>
              <a:ea typeface="Times New Roman" panose="02020603050405020304" pitchFamily="18" charset="0"/>
            </a:endParaRPr>
          </a:p>
          <a:p>
            <a:pPr marL="0" indent="0">
              <a:buFont typeface="Arial" panose="020B0604020202020204" pitchFamily="34" charset="0"/>
              <a:buChar char="•"/>
            </a:pPr>
            <a:r>
              <a:rPr lang="en-US" dirty="0">
                <a:latin typeface="Calibri" panose="020F0502020204030204" pitchFamily="34" charset="0"/>
                <a:ea typeface="Times New Roman" panose="02020603050405020304" pitchFamily="18" charset="0"/>
              </a:rPr>
              <a:t> The existing system has the following drawbacks.</a:t>
            </a:r>
            <a:endParaRPr lang="en-IN" dirty="0">
              <a:latin typeface="Calibri" panose="020F0502020204030204" pitchFamily="34" charset="0"/>
              <a:ea typeface="Times New Roman" panose="02020603050405020304" pitchFamily="18" charset="0"/>
            </a:endParaRPr>
          </a:p>
          <a:p>
            <a:pPr marL="0" indent="0">
              <a:buFont typeface="Arial" panose="020B0604020202020204" pitchFamily="34" charset="0"/>
              <a:buChar char="•"/>
            </a:pPr>
            <a:r>
              <a:rPr lang="en-IN" dirty="0">
                <a:latin typeface="Calibri" panose="020F0502020204030204" pitchFamily="34" charset="0"/>
                <a:ea typeface="Times New Roman" panose="02020603050405020304" pitchFamily="18" charset="0"/>
              </a:rPr>
              <a:t> Does not keep track of purchase.</a:t>
            </a:r>
            <a:endParaRPr lang="en-IN" dirty="0">
              <a:latin typeface="Calibri" panose="020F0502020204030204" pitchFamily="34" charset="0"/>
              <a:ea typeface="Times New Roman" panose="02020603050405020304" pitchFamily="18" charset="0"/>
            </a:endParaRPr>
          </a:p>
          <a:p>
            <a:pPr marL="0" indent="0">
              <a:buFont typeface="Arial" panose="020B0604020202020204" pitchFamily="34" charset="0"/>
              <a:buChar char="•"/>
            </a:pPr>
            <a:r>
              <a:rPr lang="en-IN" dirty="0">
                <a:latin typeface="Calibri" panose="020F0502020204030204" pitchFamily="34" charset="0"/>
                <a:ea typeface="Times New Roman" panose="02020603050405020304" pitchFamily="18" charset="0"/>
              </a:rPr>
              <a:t> Does not keep track of stock.</a:t>
            </a:r>
            <a:endParaRPr lang="en-IN" dirty="0">
              <a:latin typeface="Calibri" panose="020F0502020204030204" pitchFamily="34" charset="0"/>
              <a:ea typeface="Times New Roman" panose="02020603050405020304" pitchFamily="18" charset="0"/>
            </a:endParaRPr>
          </a:p>
          <a:p>
            <a:pPr marL="0" indent="0">
              <a:buFont typeface="Arial" panose="020B0604020202020204" pitchFamily="34" charset="0"/>
              <a:buChar char="•"/>
            </a:pPr>
            <a:r>
              <a:rPr lang="en-IN" dirty="0">
                <a:latin typeface="Calibri" panose="020F0502020204030204" pitchFamily="34" charset="0"/>
                <a:ea typeface="Times New Roman" panose="02020603050405020304" pitchFamily="18" charset="0"/>
              </a:rPr>
              <a:t> Very risk to calculate billing details manually.</a:t>
            </a:r>
            <a:endParaRPr lang="en-IN" dirty="0">
              <a:latin typeface="Calibri" panose="020F0502020204030204" pitchFamily="34" charset="0"/>
              <a:ea typeface="Times New Roman" panose="02020603050405020304" pitchFamily="18" charset="0"/>
            </a:endParaRPr>
          </a:p>
          <a:p>
            <a:pPr marL="0" indent="0">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US" dirty="0"/>
          </a:p>
        </p:txBody>
      </p:sp>
      <p:sp>
        <p:nvSpPr>
          <p:cNvPr id="3" name="Content Placeholder 2"/>
          <p:cNvSpPr>
            <a:spLocks noGrp="1"/>
          </p:cNvSpPr>
          <p:nvPr>
            <p:ph idx="1"/>
          </p:nvPr>
        </p:nvSpPr>
        <p:spPr/>
        <p:txBody>
          <a:bodyPr>
            <a:normAutofit lnSpcReduction="10000"/>
          </a:bodyPr>
          <a:lstStyle/>
          <a:p>
            <a:endParaRPr lang="en-US" sz="1700" dirty="0">
              <a:latin typeface="Calibri" panose="020F0502020204030204" pitchFamily="34" charset="0"/>
              <a:ea typeface="Times New Roman" panose="02020603050405020304" pitchFamily="18" charset="0"/>
            </a:endParaRPr>
          </a:p>
          <a:p>
            <a:r>
              <a:rPr lang="en-US" sz="1700" dirty="0">
                <a:latin typeface="Calibri" panose="020F0502020204030204" pitchFamily="34" charset="0"/>
                <a:ea typeface="Times New Roman" panose="02020603050405020304" pitchFamily="18" charset="0"/>
              </a:rPr>
              <a:t>The proposed system of ‘Furniture management system’ is that reduce these kinds of issues, which may help to develop the furniture shop. Every product should be register when purchasing the product same as every product should be mentioned before sales the product</a:t>
            </a:r>
            <a:endParaRPr lang="en-IN" sz="1700" dirty="0">
              <a:latin typeface="Calibri" panose="020F0502020204030204" pitchFamily="34" charset="0"/>
              <a:ea typeface="Times New Roman" panose="02020603050405020304" pitchFamily="18" charset="0"/>
            </a:endParaRPr>
          </a:p>
          <a:p>
            <a:pPr>
              <a:buNone/>
            </a:pPr>
            <a:endParaRPr lang="en-US" sz="1700" dirty="0">
              <a:latin typeface="Calibri" panose="020F0502020204030204" pitchFamily="34" charset="0"/>
              <a:ea typeface="Times New Roman" panose="02020603050405020304" pitchFamily="18" charset="0"/>
            </a:endParaRPr>
          </a:p>
          <a:p>
            <a:pPr>
              <a:buNone/>
            </a:pPr>
            <a:r>
              <a:rPr lang="en-US" sz="1700" b="1" dirty="0">
                <a:latin typeface="Calibri" panose="020F0502020204030204" pitchFamily="34" charset="0"/>
                <a:ea typeface="Times New Roman" panose="02020603050405020304" pitchFamily="18" charset="0"/>
              </a:rPr>
              <a:t>FEATURES:</a:t>
            </a:r>
            <a:endParaRPr lang="en-US" sz="1700" b="1" dirty="0">
              <a:latin typeface="Calibri" panose="020F0502020204030204" pitchFamily="34" charset="0"/>
              <a:ea typeface="Times New Roman" panose="02020603050405020304" pitchFamily="18" charset="0"/>
            </a:endParaRPr>
          </a:p>
          <a:p>
            <a:pPr>
              <a:buNone/>
            </a:pPr>
            <a:endParaRPr lang="en-IN" sz="1700" dirty="0">
              <a:latin typeface="Calibri" panose="020F0502020204030204" pitchFamily="34" charset="0"/>
              <a:ea typeface="Times New Roman" panose="02020603050405020304" pitchFamily="18" charset="0"/>
            </a:endParaRPr>
          </a:p>
          <a:p>
            <a:pPr lvl="0"/>
            <a:r>
              <a:rPr lang="en-IN" sz="1700" dirty="0">
                <a:latin typeface="Calibri" panose="020F0502020204030204" pitchFamily="34" charset="0"/>
                <a:ea typeface="Times New Roman" panose="02020603050405020304" pitchFamily="18" charset="0"/>
              </a:rPr>
              <a:t>Helps furniture shops to automate furniture selling.</a:t>
            </a:r>
            <a:endParaRPr lang="en-IN" sz="1700" dirty="0">
              <a:latin typeface="Calibri" panose="020F0502020204030204" pitchFamily="34" charset="0"/>
              <a:ea typeface="Times New Roman" panose="02020603050405020304" pitchFamily="18" charset="0"/>
            </a:endParaRPr>
          </a:p>
          <a:p>
            <a:pPr lvl="0"/>
            <a:r>
              <a:rPr lang="en-IN" sz="1700" dirty="0">
                <a:latin typeface="Calibri" panose="020F0502020204030204" pitchFamily="34" charset="0"/>
                <a:ea typeface="Times New Roman" panose="02020603050405020304" pitchFamily="18" charset="0"/>
              </a:rPr>
              <a:t>Purchase and sales report details.</a:t>
            </a:r>
            <a:endParaRPr lang="en-IN" sz="1700" dirty="0">
              <a:latin typeface="Calibri" panose="020F0502020204030204" pitchFamily="34" charset="0"/>
              <a:ea typeface="Times New Roman" panose="02020603050405020304" pitchFamily="18" charset="0"/>
            </a:endParaRPr>
          </a:p>
          <a:p>
            <a:pPr lvl="0"/>
            <a:r>
              <a:rPr lang="en-IN" sz="1700" dirty="0">
                <a:latin typeface="Calibri" panose="020F0502020204030204" pitchFamily="34" charset="0"/>
                <a:ea typeface="Times New Roman" panose="02020603050405020304" pitchFamily="18" charset="0"/>
              </a:rPr>
              <a:t>Provide billing details systematically</a:t>
            </a:r>
            <a:endParaRPr lang="en-IN" sz="1700" dirty="0">
              <a:latin typeface="Calibri" panose="020F0502020204030204" pitchFamily="34" charset="0"/>
              <a:ea typeface="Times New Roman" panose="02020603050405020304" pitchFamily="18" charset="0"/>
            </a:endParaRPr>
          </a:p>
          <a:p>
            <a:pPr marL="0" indent="0">
              <a:buNone/>
            </a:pP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endParaRPr lang="en-US"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v"/>
            </a:pPr>
            <a:r>
              <a:rPr lang="en-US" sz="1700" dirty="0">
                <a:latin typeface="Calibri" panose="020F0502020204030204" pitchFamily="34" charset="0"/>
                <a:ea typeface="Times New Roman" panose="02020603050405020304" pitchFamily="18" charset="0"/>
              </a:rPr>
              <a:t>Furniture Registration</a:t>
            </a:r>
            <a:endParaRPr lang="en-IN" sz="1700" dirty="0">
              <a:latin typeface="Calibri" panose="020F0502020204030204" pitchFamily="34" charset="0"/>
              <a:ea typeface="Times New Roman" panose="02020603050405020304" pitchFamily="18" charset="0"/>
            </a:endParaRPr>
          </a:p>
          <a:p>
            <a:pPr lvl="0">
              <a:buFont typeface="Wingdings" panose="05000000000000000000" pitchFamily="2" charset="2"/>
              <a:buChar char="v"/>
            </a:pPr>
            <a:r>
              <a:rPr lang="en-US" sz="1700" dirty="0">
                <a:latin typeface="Calibri" panose="020F0502020204030204" pitchFamily="34" charset="0"/>
                <a:ea typeface="Times New Roman" panose="02020603050405020304" pitchFamily="18" charset="0"/>
              </a:rPr>
              <a:t>Customer Registration</a:t>
            </a:r>
            <a:endParaRPr lang="en-IN" sz="1700" dirty="0">
              <a:latin typeface="Calibri" panose="020F0502020204030204" pitchFamily="34" charset="0"/>
              <a:ea typeface="Times New Roman" panose="02020603050405020304" pitchFamily="18" charset="0"/>
            </a:endParaRPr>
          </a:p>
          <a:p>
            <a:pPr lvl="0">
              <a:buFont typeface="Wingdings" panose="05000000000000000000" pitchFamily="2" charset="2"/>
              <a:buChar char="v"/>
            </a:pPr>
            <a:r>
              <a:rPr lang="en-US" sz="1700" dirty="0">
                <a:latin typeface="Calibri" panose="020F0502020204030204" pitchFamily="34" charset="0"/>
                <a:ea typeface="Times New Roman" panose="02020603050405020304" pitchFamily="18" charset="0"/>
              </a:rPr>
              <a:t>Purchase Management </a:t>
            </a:r>
            <a:endParaRPr lang="en-IN" sz="1700" dirty="0">
              <a:latin typeface="Calibri" panose="020F0502020204030204" pitchFamily="34" charset="0"/>
              <a:ea typeface="Times New Roman" panose="02020603050405020304" pitchFamily="18" charset="0"/>
            </a:endParaRPr>
          </a:p>
          <a:p>
            <a:pPr lvl="0">
              <a:buFont typeface="Wingdings" panose="05000000000000000000" pitchFamily="2" charset="2"/>
              <a:buChar char="v"/>
            </a:pPr>
            <a:r>
              <a:rPr lang="en-US" sz="1700" dirty="0">
                <a:latin typeface="Calibri" panose="020F0502020204030204" pitchFamily="34" charset="0"/>
                <a:ea typeface="Times New Roman" panose="02020603050405020304" pitchFamily="18" charset="0"/>
              </a:rPr>
              <a:t>Sales Management</a:t>
            </a:r>
            <a:endParaRPr lang="en-IN" sz="1700" dirty="0">
              <a:latin typeface="Calibri" panose="020F0502020204030204" pitchFamily="34" charset="0"/>
              <a:ea typeface="Times New Roman" panose="02020603050405020304" pitchFamily="18" charset="0"/>
            </a:endParaRPr>
          </a:p>
          <a:p>
            <a:pPr lvl="0">
              <a:buFont typeface="Wingdings" panose="05000000000000000000" pitchFamily="2" charset="2"/>
              <a:buChar char="v"/>
            </a:pPr>
            <a:r>
              <a:rPr lang="en-US" sz="1700" dirty="0">
                <a:latin typeface="Calibri" panose="020F0502020204030204" pitchFamily="34" charset="0"/>
                <a:ea typeface="Times New Roman" panose="02020603050405020304" pitchFamily="18" charset="0"/>
              </a:rPr>
              <a:t>Billing Management</a:t>
            </a:r>
            <a:endParaRPr lang="en-IN" sz="1700" dirty="0">
              <a:latin typeface="Calibri" panose="020F0502020204030204" pitchFamily="34" charset="0"/>
              <a:ea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154954" y="2603499"/>
            <a:ext cx="8825659" cy="3714173"/>
          </a:xfrm>
        </p:spPr>
        <p:txBody>
          <a:bodyPr>
            <a:normAutofit fontScale="92500" lnSpcReduction="10000"/>
          </a:bodyPr>
          <a:lstStyle/>
          <a:p>
            <a:pPr lvl="0">
              <a:lnSpc>
                <a:spcPct val="150000"/>
              </a:lnSpc>
              <a:buNone/>
            </a:pPr>
            <a:endParaRPr lang="en-US" sz="1700" b="1" dirty="0">
              <a:latin typeface="Calibri" panose="020F0502020204030204" pitchFamily="34" charset="0"/>
              <a:ea typeface="Times New Roman" panose="02020603050405020304" pitchFamily="18" charset="0"/>
            </a:endParaRPr>
          </a:p>
          <a:p>
            <a:pPr lvl="0">
              <a:lnSpc>
                <a:spcPct val="150000"/>
              </a:lnSpc>
              <a:buNone/>
            </a:pPr>
            <a:r>
              <a:rPr lang="en-US" sz="1700" b="1" dirty="0">
                <a:latin typeface="Calibri" panose="020F0502020204030204" pitchFamily="34" charset="0"/>
                <a:ea typeface="Times New Roman" panose="02020603050405020304" pitchFamily="18" charset="0"/>
              </a:rPr>
              <a:t>Furniture Registration</a:t>
            </a:r>
            <a:endParaRPr lang="en-US" sz="1700" b="1" dirty="0">
              <a:latin typeface="Calibri" panose="020F0502020204030204" pitchFamily="34" charset="0"/>
              <a:ea typeface="Times New Roman" panose="02020603050405020304" pitchFamily="18" charset="0"/>
            </a:endParaRPr>
          </a:p>
          <a:p>
            <a:pPr marL="0" indent="0">
              <a:lnSpc>
                <a:spcPct val="150000"/>
              </a:lnSpc>
              <a:buNone/>
            </a:pPr>
            <a:r>
              <a:rPr lang="en-IN" sz="1700" dirty="0">
                <a:latin typeface="Calibri" panose="020F0502020204030204" pitchFamily="34" charset="0"/>
                <a:ea typeface="Times New Roman" panose="02020603050405020304" pitchFamily="18" charset="0"/>
              </a:rPr>
              <a:t>	This module helps to collect the information for the all type of furniture details. The details are entered by the admin. This module has furniture name, types, brand name, quality and price etc… it’s an main module to this application because the concept of the titles matches to this module.</a:t>
            </a:r>
            <a:endParaRPr lang="en-IN" sz="1700" dirty="0">
              <a:latin typeface="Calibri" panose="020F0502020204030204" pitchFamily="34" charset="0"/>
              <a:ea typeface="Times New Roman" panose="02020603050405020304" pitchFamily="18" charset="0"/>
            </a:endParaRPr>
          </a:p>
          <a:p>
            <a:pPr lvl="0">
              <a:lnSpc>
                <a:spcPct val="150000"/>
              </a:lnSpc>
              <a:buNone/>
            </a:pPr>
            <a:r>
              <a:rPr lang="en-US" sz="1700" b="1" dirty="0">
                <a:latin typeface="Calibri" panose="020F0502020204030204" pitchFamily="34" charset="0"/>
                <a:ea typeface="Times New Roman" panose="02020603050405020304" pitchFamily="18" charset="0"/>
              </a:rPr>
              <a:t>Customer Registration</a:t>
            </a:r>
            <a:endParaRPr lang="en-US" sz="1700" b="1" dirty="0">
              <a:latin typeface="Calibri" panose="020F0502020204030204" pitchFamily="34" charset="0"/>
              <a:ea typeface="Times New Roman" panose="02020603050405020304" pitchFamily="18" charset="0"/>
            </a:endParaRPr>
          </a:p>
          <a:p>
            <a:pPr marL="0" indent="0">
              <a:lnSpc>
                <a:spcPct val="150000"/>
              </a:lnSpc>
              <a:buNone/>
            </a:pPr>
            <a:r>
              <a:rPr lang="en-IN" sz="1700" dirty="0">
                <a:latin typeface="Calibri" panose="020F0502020204030204" pitchFamily="34" charset="0"/>
                <a:ea typeface="Times New Roman" panose="02020603050405020304" pitchFamily="18" charset="0"/>
              </a:rPr>
              <a:t>	This module have collect and store the customer information to database table. This details will be store in the customer table. When the customer came and purchase some product admin ask the information about the customer and register the details.</a:t>
            </a:r>
            <a:endParaRPr lang="en-IN" sz="1700" dirty="0">
              <a:latin typeface="Calibri" panose="020F0502020204030204" pitchFamily="34" charset="0"/>
              <a:ea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154954" y="1870364"/>
            <a:ext cx="8825659" cy="5140035"/>
          </a:xfrm>
        </p:spPr>
        <p:txBody>
          <a:bodyPr>
            <a:normAutofit fontScale="92500" lnSpcReduction="10000"/>
          </a:bodyPr>
          <a:lstStyle/>
          <a:p>
            <a:pPr lvl="0">
              <a:lnSpc>
                <a:spcPct val="150000"/>
              </a:lnSpc>
              <a:buNone/>
            </a:pPr>
            <a:endParaRPr lang="en-US" sz="1700" dirty="0">
              <a:latin typeface="Calibri" panose="020F0502020204030204" pitchFamily="34" charset="0"/>
              <a:ea typeface="Times New Roman" panose="02020603050405020304" pitchFamily="18" charset="0"/>
            </a:endParaRPr>
          </a:p>
          <a:p>
            <a:pPr lvl="0">
              <a:lnSpc>
                <a:spcPct val="150000"/>
              </a:lnSpc>
              <a:buNone/>
            </a:pPr>
            <a:r>
              <a:rPr lang="en-US" sz="1700" b="1" dirty="0">
                <a:latin typeface="Calibri" panose="020F0502020204030204" pitchFamily="34" charset="0"/>
                <a:ea typeface="Times New Roman" panose="02020603050405020304" pitchFamily="18" charset="0"/>
              </a:rPr>
              <a:t>Purchase Management:</a:t>
            </a:r>
            <a:endParaRPr lang="en-US" sz="1700" b="1" dirty="0">
              <a:latin typeface="Calibri" panose="020F0502020204030204" pitchFamily="34" charset="0"/>
              <a:ea typeface="Times New Roman" panose="02020603050405020304" pitchFamily="18" charset="0"/>
            </a:endParaRPr>
          </a:p>
          <a:p>
            <a:pPr marL="0" indent="0">
              <a:lnSpc>
                <a:spcPct val="150000"/>
              </a:lnSpc>
              <a:buNone/>
            </a:pPr>
            <a:r>
              <a:rPr lang="en-US" sz="1700" dirty="0">
                <a:latin typeface="Calibri" panose="020F0502020204030204" pitchFamily="34" charset="0"/>
                <a:ea typeface="Times New Roman" panose="02020603050405020304" pitchFamily="18" charset="0"/>
              </a:rPr>
              <a:t>	Shop owner or an admin will be using this module, what ever the products has purchase in the shop every records should be register before sale. Because then only we can calculate the stock details and managing the sales.</a:t>
            </a:r>
            <a:endParaRPr lang="en-US" sz="1700" dirty="0">
              <a:latin typeface="Calibri" panose="020F0502020204030204" pitchFamily="34" charset="0"/>
              <a:ea typeface="Times New Roman" panose="02020603050405020304" pitchFamily="18" charset="0"/>
            </a:endParaRPr>
          </a:p>
          <a:p>
            <a:pPr lvl="0">
              <a:lnSpc>
                <a:spcPct val="150000"/>
              </a:lnSpc>
              <a:buNone/>
            </a:pPr>
            <a:r>
              <a:rPr lang="en-US" sz="1700" b="1" dirty="0">
                <a:latin typeface="Calibri" panose="020F0502020204030204" pitchFamily="34" charset="0"/>
                <a:ea typeface="Times New Roman" panose="02020603050405020304" pitchFamily="18" charset="0"/>
              </a:rPr>
              <a:t>Sales Management</a:t>
            </a:r>
            <a:endParaRPr lang="en-US" sz="1700" b="1" dirty="0">
              <a:latin typeface="Calibri" panose="020F0502020204030204" pitchFamily="34" charset="0"/>
              <a:ea typeface="Times New Roman" panose="02020603050405020304" pitchFamily="18" charset="0"/>
            </a:endParaRPr>
          </a:p>
          <a:p>
            <a:pPr>
              <a:lnSpc>
                <a:spcPct val="150000"/>
              </a:lnSpc>
              <a:buNone/>
            </a:pPr>
            <a:r>
              <a:rPr lang="en-US" sz="1700">
                <a:latin typeface="Calibri" panose="020F0502020204030204" pitchFamily="34" charset="0"/>
                <a:ea typeface="Times New Roman" panose="02020603050405020304" pitchFamily="18" charset="0"/>
              </a:rPr>
              <a:t>			The </a:t>
            </a:r>
            <a:r>
              <a:rPr lang="en-US" sz="1700" dirty="0">
                <a:latin typeface="Calibri" panose="020F0502020204030204" pitchFamily="34" charset="0"/>
                <a:ea typeface="Times New Roman" panose="02020603050405020304" pitchFamily="18" charset="0"/>
              </a:rPr>
              <a:t>sales management module will be taking care of the sales of the product. When the customers are purchasing the product it should be register and collect the information from the customer as well.</a:t>
            </a:r>
            <a:endParaRPr lang="en-US" sz="1700" dirty="0">
              <a:latin typeface="Calibri" panose="020F0502020204030204" pitchFamily="34" charset="0"/>
              <a:ea typeface="Times New Roman" panose="02020603050405020304" pitchFamily="18" charset="0"/>
            </a:endParaRPr>
          </a:p>
          <a:p>
            <a:pPr lvl="0">
              <a:lnSpc>
                <a:spcPct val="150000"/>
              </a:lnSpc>
              <a:buNone/>
            </a:pPr>
            <a:r>
              <a:rPr lang="en-US" sz="1700" b="1" dirty="0">
                <a:latin typeface="Calibri" panose="020F0502020204030204" pitchFamily="34" charset="0"/>
                <a:ea typeface="Times New Roman" panose="02020603050405020304" pitchFamily="18" charset="0"/>
              </a:rPr>
              <a:t>Billing Management</a:t>
            </a:r>
            <a:endParaRPr lang="en-IN" sz="1700" b="1" dirty="0">
              <a:latin typeface="Calibri" panose="020F0502020204030204" pitchFamily="34" charset="0"/>
              <a:ea typeface="Times New Roman" panose="02020603050405020304" pitchFamily="18" charset="0"/>
            </a:endParaRPr>
          </a:p>
          <a:p>
            <a:pPr marL="0" indent="0">
              <a:lnSpc>
                <a:spcPct val="150000"/>
              </a:lnSpc>
              <a:buNone/>
            </a:pPr>
            <a:r>
              <a:rPr lang="en-IN" sz="1700" dirty="0">
                <a:latin typeface="Calibri" panose="020F0502020204030204" pitchFamily="34" charset="0"/>
                <a:ea typeface="Times New Roman" panose="02020603050405020304" pitchFamily="18" charset="0"/>
              </a:rPr>
              <a:t>	Can see the billing details in same application by the duration period.  The admin or shop owner can see and compare the billing details on each days. This is module has the report of this application.</a:t>
            </a:r>
            <a:endParaRPr lang="en-IN" sz="1700" dirty="0">
              <a:latin typeface="Calibri" panose="020F0502020204030204" pitchFamily="34" charset="0"/>
              <a:ea typeface="Times New Roman" panose="02020603050405020304" pitchFamily="18" charset="0"/>
            </a:endParaRPr>
          </a:p>
          <a:p>
            <a:pPr marL="0" indent="0">
              <a:lnSpc>
                <a:spcPct val="150000"/>
              </a:lnSpc>
              <a:buNone/>
            </a:pPr>
            <a:endParaRPr lang="en-US" sz="1700" dirty="0">
              <a:latin typeface="Calibri" panose="020F0502020204030204" pitchFamily="34" charset="0"/>
              <a:ea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4790</Words>
  <Application>WPS Presentation</Application>
  <PresentationFormat>Widescreen</PresentationFormat>
  <Paragraphs>362</Paragraphs>
  <Slides>24</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24</vt:i4>
      </vt:variant>
    </vt:vector>
  </HeadingPairs>
  <TitlesOfParts>
    <vt:vector size="38" baseType="lpstr">
      <vt:lpstr>Arial</vt:lpstr>
      <vt:lpstr>SimSun</vt:lpstr>
      <vt:lpstr>Wingdings</vt:lpstr>
      <vt:lpstr>Wingdings 3</vt:lpstr>
      <vt:lpstr>Arial</vt:lpstr>
      <vt:lpstr>Calibri</vt:lpstr>
      <vt:lpstr>Times New Roman</vt:lpstr>
      <vt:lpstr>Symbol</vt:lpstr>
      <vt:lpstr>Century Gothic</vt:lpstr>
      <vt:lpstr>Microsoft YaHei</vt:lpstr>
      <vt:lpstr>Arial Unicode MS</vt:lpstr>
      <vt:lpstr>Latha</vt:lpstr>
      <vt:lpstr>Segoe Print</vt:lpstr>
      <vt:lpstr>Ion Boardroom</vt:lpstr>
      <vt:lpstr>FURNITURE SHOP MANAGEMENT SYSTEM</vt:lpstr>
      <vt:lpstr>ABSTRACT</vt:lpstr>
      <vt:lpstr> HARDWARE SPECFICATION</vt:lpstr>
      <vt:lpstr> SOFTWARE SPECIFICATION </vt:lpstr>
      <vt:lpstr>EXISTING SYSTEM</vt:lpstr>
      <vt:lpstr>PROPOSED SYSTEM</vt:lpstr>
      <vt:lpstr>Modules</vt:lpstr>
      <vt:lpstr>PowerPoint 演示文稿</vt:lpstr>
      <vt:lpstr>PowerPoint 演示文稿</vt:lpstr>
      <vt:lpstr>Data Flow Diagram</vt:lpstr>
      <vt:lpstr>Level 1:</vt:lpstr>
      <vt:lpstr>TABLE DESIGN TABLE NAME:ADMIN</vt:lpstr>
      <vt:lpstr>TABLE NAME:CUSTOMER</vt:lpstr>
      <vt:lpstr>TABLE NAME:CUSTOMER</vt:lpstr>
      <vt:lpstr>TABLE NAME:FURNITURE</vt:lpstr>
      <vt:lpstr>TABLE NAME:PURCHASE</vt:lpstr>
      <vt:lpstr>TABLE NAME:SALES</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cp:lastModifiedBy>
  <cp:revision>28</cp:revision>
  <dcterms:created xsi:type="dcterms:W3CDTF">2021-01-26T14:06:00Z</dcterms:created>
  <dcterms:modified xsi:type="dcterms:W3CDTF">2023-03-06T17:40:42Z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130E31E67DA54B2F9CDE39B76A7A8F1D</vt:lpwstr>
  </property>
  <property fmtid="{D5CDD505-2E9C-101B-9397-08002B2CF9AE}" pid="3" name="KSOProductBuildVer">
    <vt:lpwstr>1033-11.2.0.11417</vt:lpwstr>
  </property>
</Properties>
</file>