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7" r:id="rId11"/>
    <p:sldId id="264" r:id="rId12"/>
    <p:sldId id="265"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1C6E12D2-DA3A-480B-BCDF-BFB6C7EBE402}"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7" name="Title 6"/>
          <p:cNvSpPr>
            <a:spLocks noGrp="1"/>
          </p:cNvSpPr>
          <p:nvPr>
            <p:ph type="title"/>
          </p:nvPr>
        </p:nvSpPr>
        <p:spPr/>
        <p:txBody>
          <a:bodyPr rtlCol="0"/>
          <a:lstStyle/>
          <a:p>
            <a:r>
              <a:rPr kumimoji="0" lang="en-US"/>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
        <p:nvSpPr>
          <p:cNvPr id="8" name="Title 7"/>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
        <p:nvSpPr>
          <p:cNvPr id="6" name="Title 5"/>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1BBC3DF-4D3E-4D62-AC24-223E50BCC8DF}" type="slidenum">
              <a:rPr lang="en-US" smtClean="0"/>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endParaRPr kumimoji="0" lang="en-US"/>
          </a:p>
        </p:txBody>
      </p:sp>
      <p:sp>
        <p:nvSpPr>
          <p:cNvPr id="8" name="Freeform 7"/>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8056" y="5791253"/>
            <a:ext cx="4536419"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lstStyle>
          <a:p>
            <a:fld id="{1C6E12D2-DA3A-480B-BCDF-BFB6C7EBE402}" type="datetimeFigureOut">
              <a:rPr lang="en-US" smtClean="0"/>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GYM MANAGEMENT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endParaRPr lang="en-US" sz="3600" dirty="0">
              <a:solidFill>
                <a:schemeClr val="tx2"/>
              </a:solidFill>
              <a:latin typeface="+mj-lt"/>
              <a:ea typeface="+mj-ea"/>
              <a:cs typeface="+mj-cs"/>
            </a:endParaRPr>
          </a:p>
          <a:p>
            <a:pPr marL="0" indent="0">
              <a:buNone/>
            </a:pPr>
            <a:endParaRPr lang="en-US" sz="3600" dirty="0">
              <a:solidFill>
                <a:schemeClr val="bg2"/>
              </a:solidFill>
              <a:latin typeface="+mj-lt"/>
              <a:ea typeface="+mj-ea"/>
              <a:cs typeface="+mj-cs"/>
            </a:endParaRPr>
          </a:p>
          <a:p>
            <a:pPr marL="0" indent="0">
              <a:buNone/>
            </a:pPr>
            <a:endParaRPr lang="en-US" dirty="0"/>
          </a:p>
        </p:txBody>
      </p:sp>
      <p:sp>
        <p:nvSpPr>
          <p:cNvPr id="2" name="Title 1"/>
          <p:cNvSpPr>
            <a:spLocks noGrp="1"/>
          </p:cNvSpPr>
          <p:nvPr>
            <p:ph type="title"/>
          </p:nvPr>
        </p:nvSpPr>
        <p:spPr/>
        <p:txBody>
          <a:bodyPr/>
          <a:lstStyle/>
          <a:p>
            <a:r>
              <a:rPr lang="en-US" dirty="0"/>
              <a:t>Data Flow Diagram</a:t>
            </a:r>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3487102" y="3072764"/>
            <a:ext cx="4218623" cy="16325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IN"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3956050" y="1609724"/>
            <a:ext cx="4279900" cy="42221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t>TABLE DESIGN</a:t>
            </a:r>
            <a:br>
              <a:rPr lang="en-IN" dirty="0"/>
            </a:br>
            <a:r>
              <a:rPr lang="en-IN" dirty="0"/>
              <a:t>TABLE NAME:EMPLOYEE</a:t>
            </a:r>
            <a:endParaRPr lang="en-US" dirty="0"/>
          </a:p>
        </p:txBody>
      </p:sp>
      <p:graphicFrame>
        <p:nvGraphicFramePr>
          <p:cNvPr id="4" name="Table 3"/>
          <p:cNvGraphicFramePr>
            <a:graphicFrameLocks noGrp="1"/>
          </p:cNvGraphicFramePr>
          <p:nvPr/>
        </p:nvGraphicFramePr>
        <p:xfrm>
          <a:off x="2425148" y="2014331"/>
          <a:ext cx="6273248" cy="3670848"/>
        </p:xfrm>
        <a:graphic>
          <a:graphicData uri="http://schemas.openxmlformats.org/drawingml/2006/table">
            <a:tbl>
              <a:tblPr firstRow="1" firstCol="1" bandRow="1">
                <a:tableStyleId>{5C22544A-7EE6-4342-B048-85BDC9FD1C3A}</a:tableStyleId>
              </a:tblPr>
              <a:tblGrid>
                <a:gridCol w="1567973"/>
                <a:gridCol w="1493279"/>
                <a:gridCol w="1643345"/>
                <a:gridCol w="1568651"/>
              </a:tblGrid>
              <a:tr h="407872">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07872">
                <a:tc>
                  <a:txBody>
                    <a:bodyPr/>
                    <a:lstStyle/>
                    <a:p>
                      <a:pPr>
                        <a:lnSpc>
                          <a:spcPct val="150000"/>
                        </a:lnSpc>
                        <a:spcAft>
                          <a:spcPts val="1000"/>
                        </a:spcAft>
                      </a:pPr>
                      <a:r>
                        <a:rPr lang="en-US" sz="1200" dirty="0">
                          <a:effectLst/>
                        </a:rPr>
                        <a:t>employee id</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07872">
                <a:tc>
                  <a:txBody>
                    <a:bodyPr/>
                    <a:lstStyle/>
                    <a:p>
                      <a:pPr>
                        <a:lnSpc>
                          <a:spcPct val="150000"/>
                        </a:lnSpc>
                        <a:spcAft>
                          <a:spcPts val="1000"/>
                        </a:spcAft>
                      </a:pPr>
                      <a:r>
                        <a:rPr lang="en-US" sz="1200" dirty="0">
                          <a:effectLst/>
                        </a:rPr>
                        <a:t>First name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07872">
                <a:tc>
                  <a:txBody>
                    <a:bodyPr/>
                    <a:lstStyle/>
                    <a:p>
                      <a:pPr>
                        <a:lnSpc>
                          <a:spcPct val="150000"/>
                        </a:lnSpc>
                        <a:spcAft>
                          <a:spcPts val="1000"/>
                        </a:spcAft>
                      </a:pPr>
                      <a:r>
                        <a:rPr lang="en-US" sz="1200" dirty="0">
                          <a:effectLst/>
                        </a:rPr>
                        <a:t>Last name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07872">
                <a:tc>
                  <a:txBody>
                    <a:bodyPr/>
                    <a:lstStyle/>
                    <a:p>
                      <a:pPr>
                        <a:lnSpc>
                          <a:spcPct val="150000"/>
                        </a:lnSpc>
                        <a:spcAft>
                          <a:spcPts val="1000"/>
                        </a:spcAft>
                      </a:pPr>
                      <a:r>
                        <a:rPr lang="en-US" sz="1200">
                          <a:effectLst/>
                        </a:rPr>
                        <a:t>Mobile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07872">
                <a:tc>
                  <a:txBody>
                    <a:bodyPr/>
                    <a:lstStyle/>
                    <a:p>
                      <a:pPr>
                        <a:lnSpc>
                          <a:spcPct val="150000"/>
                        </a:lnSpc>
                        <a:spcAft>
                          <a:spcPts val="1000"/>
                        </a:spcAft>
                      </a:pPr>
                      <a:r>
                        <a:rPr lang="en-US" sz="1200">
                          <a:effectLst/>
                        </a:rPr>
                        <a:t>Email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07872">
                <a:tc>
                  <a:txBody>
                    <a:bodyPr/>
                    <a:lstStyle/>
                    <a:p>
                      <a:pPr>
                        <a:lnSpc>
                          <a:spcPct val="150000"/>
                        </a:lnSpc>
                        <a:spcAft>
                          <a:spcPts val="1000"/>
                        </a:spcAft>
                      </a:pPr>
                      <a:r>
                        <a:rPr lang="en-US" sz="1200">
                          <a:effectLst/>
                        </a:rPr>
                        <a:t>Age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07872">
                <a:tc>
                  <a:txBody>
                    <a:bodyPr/>
                    <a:lstStyle/>
                    <a:p>
                      <a:pPr>
                        <a:lnSpc>
                          <a:spcPct val="150000"/>
                        </a:lnSpc>
                        <a:spcAft>
                          <a:spcPts val="1000"/>
                        </a:spcAft>
                      </a:pPr>
                      <a:r>
                        <a:rPr lang="en-US" sz="1200">
                          <a:effectLst/>
                        </a:rPr>
                        <a:t>Gender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07872">
                <a:tc>
                  <a:txBody>
                    <a:bodyPr/>
                    <a:lstStyle/>
                    <a:p>
                      <a:pPr>
                        <a:lnSpc>
                          <a:spcPct val="150000"/>
                        </a:lnSpc>
                        <a:spcAft>
                          <a:spcPts val="1000"/>
                        </a:spcAft>
                      </a:pPr>
                      <a:r>
                        <a:rPr lang="en-US" sz="1200">
                          <a:effectLst/>
                        </a:rPr>
                        <a:t>Address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TABLE NAME:MEMBER</a:t>
            </a:r>
            <a:endParaRPr lang="en-US" dirty="0"/>
          </a:p>
        </p:txBody>
      </p:sp>
      <p:graphicFrame>
        <p:nvGraphicFramePr>
          <p:cNvPr id="4" name="Table 3"/>
          <p:cNvGraphicFramePr>
            <a:graphicFrameLocks noGrp="1"/>
          </p:cNvGraphicFramePr>
          <p:nvPr/>
        </p:nvGraphicFramePr>
        <p:xfrm>
          <a:off x="2531165" y="1934817"/>
          <a:ext cx="6498536" cy="3750362"/>
        </p:xfrm>
        <a:graphic>
          <a:graphicData uri="http://schemas.openxmlformats.org/drawingml/2006/table">
            <a:tbl>
              <a:tblPr firstRow="1" firstCol="1" bandRow="1">
                <a:tableStyleId>{5C22544A-7EE6-4342-B048-85BDC9FD1C3A}</a:tableStyleId>
              </a:tblPr>
              <a:tblGrid>
                <a:gridCol w="1624283"/>
                <a:gridCol w="1595995"/>
                <a:gridCol w="1653273"/>
                <a:gridCol w="1624985"/>
              </a:tblGrid>
              <a:tr h="340942">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0942">
                <a:tc>
                  <a:txBody>
                    <a:bodyPr/>
                    <a:lstStyle/>
                    <a:p>
                      <a:pPr>
                        <a:lnSpc>
                          <a:spcPct val="150000"/>
                        </a:lnSpc>
                        <a:spcAft>
                          <a:spcPts val="1000"/>
                        </a:spcAft>
                      </a:pPr>
                      <a:r>
                        <a:rPr lang="en-US" sz="1200">
                          <a:effectLst/>
                        </a:rPr>
                        <a:t>Member id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0942">
                <a:tc>
                  <a:txBody>
                    <a:bodyPr/>
                    <a:lstStyle/>
                    <a:p>
                      <a:pPr>
                        <a:lnSpc>
                          <a:spcPct val="150000"/>
                        </a:lnSpc>
                        <a:spcAft>
                          <a:spcPts val="1000"/>
                        </a:spcAft>
                      </a:pPr>
                      <a:r>
                        <a:rPr lang="en-US" sz="1200">
                          <a:effectLst/>
                        </a:rPr>
                        <a:t>First name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0942">
                <a:tc>
                  <a:txBody>
                    <a:bodyPr/>
                    <a:lstStyle/>
                    <a:p>
                      <a:pPr>
                        <a:lnSpc>
                          <a:spcPct val="150000"/>
                        </a:lnSpc>
                        <a:spcAft>
                          <a:spcPts val="1000"/>
                        </a:spcAft>
                      </a:pPr>
                      <a:r>
                        <a:rPr lang="en-US" sz="1200">
                          <a:effectLst/>
                        </a:rPr>
                        <a:t>Last name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0942">
                <a:tc>
                  <a:txBody>
                    <a:bodyPr/>
                    <a:lstStyle/>
                    <a:p>
                      <a:pPr>
                        <a:lnSpc>
                          <a:spcPct val="150000"/>
                        </a:lnSpc>
                        <a:spcAft>
                          <a:spcPts val="1000"/>
                        </a:spcAft>
                      </a:pPr>
                      <a:r>
                        <a:rPr lang="en-US" sz="1200">
                          <a:effectLst/>
                        </a:rPr>
                        <a:t>Mobile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0942">
                <a:tc>
                  <a:txBody>
                    <a:bodyPr/>
                    <a:lstStyle/>
                    <a:p>
                      <a:pPr>
                        <a:lnSpc>
                          <a:spcPct val="150000"/>
                        </a:lnSpc>
                        <a:spcAft>
                          <a:spcPts val="1000"/>
                        </a:spcAft>
                      </a:pPr>
                      <a:r>
                        <a:rPr lang="en-US" sz="1200">
                          <a:effectLst/>
                        </a:rPr>
                        <a:t>Email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0942">
                <a:tc>
                  <a:txBody>
                    <a:bodyPr/>
                    <a:lstStyle/>
                    <a:p>
                      <a:pPr>
                        <a:lnSpc>
                          <a:spcPct val="150000"/>
                        </a:lnSpc>
                        <a:spcAft>
                          <a:spcPts val="1000"/>
                        </a:spcAft>
                      </a:pPr>
                      <a:r>
                        <a:rPr lang="en-US" sz="1200">
                          <a:effectLst/>
                        </a:rPr>
                        <a:t>Age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0942">
                <a:tc>
                  <a:txBody>
                    <a:bodyPr/>
                    <a:lstStyle/>
                    <a:p>
                      <a:pPr>
                        <a:lnSpc>
                          <a:spcPct val="150000"/>
                        </a:lnSpc>
                        <a:spcAft>
                          <a:spcPts val="1000"/>
                        </a:spcAft>
                      </a:pPr>
                      <a:r>
                        <a:rPr lang="en-US" sz="1200">
                          <a:effectLst/>
                        </a:rPr>
                        <a:t>Gender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0942">
                <a:tc>
                  <a:txBody>
                    <a:bodyPr/>
                    <a:lstStyle/>
                    <a:p>
                      <a:pPr>
                        <a:lnSpc>
                          <a:spcPct val="150000"/>
                        </a:lnSpc>
                        <a:spcAft>
                          <a:spcPts val="1000"/>
                        </a:spcAft>
                      </a:pPr>
                      <a:r>
                        <a:rPr lang="en-US" sz="1200">
                          <a:effectLst/>
                        </a:rPr>
                        <a:t>Height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0942">
                <a:tc>
                  <a:txBody>
                    <a:bodyPr/>
                    <a:lstStyle/>
                    <a:p>
                      <a:pPr>
                        <a:lnSpc>
                          <a:spcPct val="150000"/>
                        </a:lnSpc>
                        <a:spcAft>
                          <a:spcPts val="1000"/>
                        </a:spcAft>
                      </a:pPr>
                      <a:r>
                        <a:rPr lang="en-US" sz="1200">
                          <a:effectLst/>
                        </a:rPr>
                        <a:t>Weight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0942">
                <a:tc>
                  <a:txBody>
                    <a:bodyPr/>
                    <a:lstStyle/>
                    <a:p>
                      <a:pPr>
                        <a:lnSpc>
                          <a:spcPct val="150000"/>
                        </a:lnSpc>
                        <a:spcAft>
                          <a:spcPts val="1000"/>
                        </a:spcAft>
                      </a:pPr>
                      <a:r>
                        <a:rPr lang="en-US" sz="1200">
                          <a:effectLst/>
                        </a:rPr>
                        <a:t>Address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TABLE NAME:INOUT/OUTPUT</a:t>
            </a:r>
            <a:endParaRPr lang="en-US" dirty="0"/>
          </a:p>
        </p:txBody>
      </p:sp>
      <p:graphicFrame>
        <p:nvGraphicFramePr>
          <p:cNvPr id="6" name="Table 5"/>
          <p:cNvGraphicFramePr>
            <a:graphicFrameLocks noGrp="1"/>
          </p:cNvGraphicFramePr>
          <p:nvPr/>
        </p:nvGraphicFramePr>
        <p:xfrm>
          <a:off x="2491408" y="1789044"/>
          <a:ext cx="6498536" cy="3843132"/>
        </p:xfrm>
        <a:graphic>
          <a:graphicData uri="http://schemas.openxmlformats.org/drawingml/2006/table">
            <a:tbl>
              <a:tblPr firstRow="1" firstCol="1" bandRow="1">
                <a:tableStyleId>{5C22544A-7EE6-4342-B048-85BDC9FD1C3A}</a:tableStyleId>
              </a:tblPr>
              <a:tblGrid>
                <a:gridCol w="1624283"/>
                <a:gridCol w="1624283"/>
                <a:gridCol w="1624985"/>
                <a:gridCol w="1624985"/>
              </a:tblGrid>
              <a:tr h="640522">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dirty="0">
                          <a:effectLst/>
                        </a:rPr>
                        <a:t>DATA TYPE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40522">
                <a:tc>
                  <a:txBody>
                    <a:bodyPr/>
                    <a:lstStyle/>
                    <a:p>
                      <a:pPr>
                        <a:lnSpc>
                          <a:spcPct val="150000"/>
                        </a:lnSpc>
                        <a:spcAft>
                          <a:spcPts val="1000"/>
                        </a:spcAft>
                      </a:pPr>
                      <a:r>
                        <a:rPr lang="en-US" sz="1200">
                          <a:effectLst/>
                        </a:rPr>
                        <a:t>In out id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40522">
                <a:tc>
                  <a:txBody>
                    <a:bodyPr/>
                    <a:lstStyle/>
                    <a:p>
                      <a:pPr>
                        <a:lnSpc>
                          <a:spcPct val="150000"/>
                        </a:lnSpc>
                        <a:spcAft>
                          <a:spcPts val="1000"/>
                        </a:spcAft>
                      </a:pPr>
                      <a:r>
                        <a:rPr lang="en-US" sz="1200">
                          <a:effectLst/>
                        </a:rPr>
                        <a:t>Member id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Foreign key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40522">
                <a:tc>
                  <a:txBody>
                    <a:bodyPr/>
                    <a:lstStyle/>
                    <a:p>
                      <a:pPr>
                        <a:lnSpc>
                          <a:spcPct val="150000"/>
                        </a:lnSpc>
                        <a:spcAft>
                          <a:spcPts val="1000"/>
                        </a:spcAft>
                      </a:pPr>
                      <a:r>
                        <a:rPr lang="en-US" sz="1200">
                          <a:effectLst/>
                        </a:rPr>
                        <a:t>Punch in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Date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40522">
                <a:tc>
                  <a:txBody>
                    <a:bodyPr/>
                    <a:lstStyle/>
                    <a:p>
                      <a:pPr>
                        <a:lnSpc>
                          <a:spcPct val="150000"/>
                        </a:lnSpc>
                        <a:spcAft>
                          <a:spcPts val="1000"/>
                        </a:spcAft>
                      </a:pPr>
                      <a:r>
                        <a:rPr lang="en-US" sz="1200">
                          <a:effectLst/>
                        </a:rPr>
                        <a:t>Punch out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Date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40522">
                <a:tc>
                  <a:txBody>
                    <a:bodyPr/>
                    <a:lstStyle/>
                    <a:p>
                      <a:pPr>
                        <a:lnSpc>
                          <a:spcPct val="150000"/>
                        </a:lnSpc>
                        <a:spcAft>
                          <a:spcPts val="1000"/>
                        </a:spcAft>
                      </a:pPr>
                      <a:r>
                        <a:rPr lang="en-US" sz="1200">
                          <a:effectLst/>
                        </a:rPr>
                        <a:t>date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Date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TABLE NAME:MATERIAL</a:t>
            </a:r>
            <a:endParaRPr lang="en-US" dirty="0"/>
          </a:p>
        </p:txBody>
      </p:sp>
      <p:graphicFrame>
        <p:nvGraphicFramePr>
          <p:cNvPr id="4" name="Table 3"/>
          <p:cNvGraphicFramePr>
            <a:graphicFrameLocks noGrp="1"/>
          </p:cNvGraphicFramePr>
          <p:nvPr/>
        </p:nvGraphicFramePr>
        <p:xfrm>
          <a:off x="2968487" y="1908314"/>
          <a:ext cx="6061214" cy="3644345"/>
        </p:xfrm>
        <a:graphic>
          <a:graphicData uri="http://schemas.openxmlformats.org/drawingml/2006/table">
            <a:tbl>
              <a:tblPr firstRow="1" firstCol="1" bandRow="1">
                <a:tableStyleId>{5C22544A-7EE6-4342-B048-85BDC9FD1C3A}</a:tableStyleId>
              </a:tblPr>
              <a:tblGrid>
                <a:gridCol w="1514976"/>
                <a:gridCol w="1519772"/>
                <a:gridCol w="1510835"/>
                <a:gridCol w="1515631"/>
              </a:tblGrid>
              <a:tr h="728869">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728869">
                <a:tc>
                  <a:txBody>
                    <a:bodyPr/>
                    <a:lstStyle/>
                    <a:p>
                      <a:pPr>
                        <a:lnSpc>
                          <a:spcPct val="150000"/>
                        </a:lnSpc>
                        <a:spcAft>
                          <a:spcPts val="1000"/>
                        </a:spcAft>
                      </a:pPr>
                      <a:r>
                        <a:rPr lang="en-US" sz="1200">
                          <a:effectLst/>
                        </a:rPr>
                        <a:t>Material id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728869">
                <a:tc>
                  <a:txBody>
                    <a:bodyPr/>
                    <a:lstStyle/>
                    <a:p>
                      <a:pPr>
                        <a:lnSpc>
                          <a:spcPct val="150000"/>
                        </a:lnSpc>
                        <a:spcAft>
                          <a:spcPts val="1000"/>
                        </a:spcAft>
                      </a:pPr>
                      <a:r>
                        <a:rPr lang="en-US" sz="1200">
                          <a:effectLst/>
                        </a:rPr>
                        <a:t>Material name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728869">
                <a:tc>
                  <a:txBody>
                    <a:bodyPr/>
                    <a:lstStyle/>
                    <a:p>
                      <a:pPr>
                        <a:lnSpc>
                          <a:spcPct val="150000"/>
                        </a:lnSpc>
                        <a:spcAft>
                          <a:spcPts val="1000"/>
                        </a:spcAft>
                      </a:pPr>
                      <a:r>
                        <a:rPr lang="en-US" sz="1200">
                          <a:effectLst/>
                        </a:rPr>
                        <a:t>Quantity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728869">
                <a:tc>
                  <a:txBody>
                    <a:bodyPr/>
                    <a:lstStyle/>
                    <a:p>
                      <a:pPr>
                        <a:lnSpc>
                          <a:spcPct val="150000"/>
                        </a:lnSpc>
                        <a:spcAft>
                          <a:spcPts val="1000"/>
                        </a:spcAft>
                      </a:pPr>
                      <a:r>
                        <a:rPr lang="en-US" sz="1200">
                          <a:effectLst/>
                        </a:rPr>
                        <a:t>amount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TABLE NAME:SERVICE</a:t>
            </a:r>
            <a:endParaRPr lang="en-US" dirty="0"/>
          </a:p>
        </p:txBody>
      </p:sp>
      <p:graphicFrame>
        <p:nvGraphicFramePr>
          <p:cNvPr id="4" name="Table 3"/>
          <p:cNvGraphicFramePr>
            <a:graphicFrameLocks noGrp="1"/>
          </p:cNvGraphicFramePr>
          <p:nvPr/>
        </p:nvGraphicFramePr>
        <p:xfrm>
          <a:off x="2743200" y="1792358"/>
          <a:ext cx="6352760" cy="3273284"/>
        </p:xfrm>
        <a:graphic>
          <a:graphicData uri="http://schemas.openxmlformats.org/drawingml/2006/table">
            <a:tbl>
              <a:tblPr firstRow="1" firstCol="1" bandRow="1">
                <a:tableStyleId>{5C22544A-7EE6-4342-B048-85BDC9FD1C3A}</a:tableStyleId>
              </a:tblPr>
              <a:tblGrid>
                <a:gridCol w="1587847"/>
                <a:gridCol w="1473405"/>
                <a:gridCol w="1702975"/>
                <a:gridCol w="1588533"/>
              </a:tblGrid>
              <a:tr h="467612">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dirty="0">
                          <a:effectLst/>
                        </a:rPr>
                        <a:t>SIZE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7612">
                <a:tc>
                  <a:txBody>
                    <a:bodyPr/>
                    <a:lstStyle/>
                    <a:p>
                      <a:pPr>
                        <a:lnSpc>
                          <a:spcPct val="150000"/>
                        </a:lnSpc>
                        <a:spcAft>
                          <a:spcPts val="1000"/>
                        </a:spcAft>
                      </a:pPr>
                      <a:r>
                        <a:rPr lang="en-US" sz="1200">
                          <a:effectLst/>
                        </a:rPr>
                        <a:t>Service id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7612">
                <a:tc>
                  <a:txBody>
                    <a:bodyPr/>
                    <a:lstStyle/>
                    <a:p>
                      <a:pPr>
                        <a:lnSpc>
                          <a:spcPct val="150000"/>
                        </a:lnSpc>
                        <a:spcAft>
                          <a:spcPts val="1000"/>
                        </a:spcAft>
                      </a:pPr>
                      <a:r>
                        <a:rPr lang="en-US" sz="1200">
                          <a:effectLst/>
                        </a:rPr>
                        <a:t>Material name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7612">
                <a:tc>
                  <a:txBody>
                    <a:bodyPr/>
                    <a:lstStyle/>
                    <a:p>
                      <a:pPr>
                        <a:lnSpc>
                          <a:spcPct val="150000"/>
                        </a:lnSpc>
                        <a:spcAft>
                          <a:spcPts val="1000"/>
                        </a:spcAft>
                      </a:pPr>
                      <a:r>
                        <a:rPr lang="en-US" sz="1200">
                          <a:effectLst/>
                        </a:rPr>
                        <a:t>Provider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7612">
                <a:tc>
                  <a:txBody>
                    <a:bodyPr/>
                    <a:lstStyle/>
                    <a:p>
                      <a:pPr>
                        <a:lnSpc>
                          <a:spcPct val="150000"/>
                        </a:lnSpc>
                        <a:spcAft>
                          <a:spcPts val="1000"/>
                        </a:spcAft>
                      </a:pPr>
                      <a:r>
                        <a:rPr lang="en-US" sz="1200">
                          <a:effectLst/>
                        </a:rPr>
                        <a:t>Amount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7612">
                <a:tc>
                  <a:txBody>
                    <a:bodyPr/>
                    <a:lstStyle/>
                    <a:p>
                      <a:pPr>
                        <a:lnSpc>
                          <a:spcPct val="150000"/>
                        </a:lnSpc>
                        <a:spcAft>
                          <a:spcPts val="1000"/>
                        </a:spcAft>
                      </a:pPr>
                      <a:r>
                        <a:rPr lang="en-US" sz="1200">
                          <a:effectLst/>
                        </a:rPr>
                        <a:t>Issue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7612">
                <a:tc>
                  <a:txBody>
                    <a:bodyPr/>
                    <a:lstStyle/>
                    <a:p>
                      <a:pPr>
                        <a:lnSpc>
                          <a:spcPct val="150000"/>
                        </a:lnSpc>
                        <a:spcAft>
                          <a:spcPts val="1000"/>
                        </a:spcAft>
                      </a:pPr>
                      <a:r>
                        <a:rPr lang="en-US" sz="1200">
                          <a:effectLst/>
                        </a:rPr>
                        <a:t>date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Date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dirty="0">
                          <a:effectLst/>
                        </a:rPr>
                        <a:t>10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TABLE NAME:ADMIN</a:t>
            </a:r>
            <a:endParaRPr lang="en-US" dirty="0"/>
          </a:p>
        </p:txBody>
      </p:sp>
      <p:graphicFrame>
        <p:nvGraphicFramePr>
          <p:cNvPr id="4" name="Table 3"/>
          <p:cNvGraphicFramePr>
            <a:graphicFrameLocks noGrp="1"/>
          </p:cNvGraphicFramePr>
          <p:nvPr/>
        </p:nvGraphicFramePr>
        <p:xfrm>
          <a:off x="2173357" y="1974574"/>
          <a:ext cx="6856342" cy="3326295"/>
        </p:xfrm>
        <a:graphic>
          <a:graphicData uri="http://schemas.openxmlformats.org/drawingml/2006/table">
            <a:tbl>
              <a:tblPr firstRow="1" firstCol="1" bandRow="1">
                <a:tableStyleId>{5C22544A-7EE6-4342-B048-85BDC9FD1C3A}</a:tableStyleId>
              </a:tblPr>
              <a:tblGrid>
                <a:gridCol w="1713715"/>
                <a:gridCol w="1713715"/>
                <a:gridCol w="1714456"/>
                <a:gridCol w="1714456"/>
              </a:tblGrid>
              <a:tr h="475185">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75185">
                <a:tc>
                  <a:txBody>
                    <a:bodyPr/>
                    <a:lstStyle/>
                    <a:p>
                      <a:pPr>
                        <a:lnSpc>
                          <a:spcPct val="150000"/>
                        </a:lnSpc>
                        <a:spcAft>
                          <a:spcPts val="1000"/>
                        </a:spcAft>
                      </a:pPr>
                      <a:r>
                        <a:rPr lang="en-US" sz="1200">
                          <a:effectLst/>
                        </a:rPr>
                        <a:t>admin id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75185">
                <a:tc>
                  <a:txBody>
                    <a:bodyPr/>
                    <a:lstStyle/>
                    <a:p>
                      <a:pPr>
                        <a:lnSpc>
                          <a:spcPct val="150000"/>
                        </a:lnSpc>
                        <a:spcAft>
                          <a:spcPts val="1000"/>
                        </a:spcAft>
                      </a:pPr>
                      <a:r>
                        <a:rPr lang="en-US" sz="1200">
                          <a:effectLst/>
                        </a:rPr>
                        <a:t>Admin name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75185">
                <a:tc>
                  <a:txBody>
                    <a:bodyPr/>
                    <a:lstStyle/>
                    <a:p>
                      <a:pPr>
                        <a:lnSpc>
                          <a:spcPct val="150000"/>
                        </a:lnSpc>
                        <a:spcAft>
                          <a:spcPts val="1000"/>
                        </a:spcAft>
                      </a:pPr>
                      <a:r>
                        <a:rPr lang="en-US" sz="1200">
                          <a:effectLst/>
                        </a:rPr>
                        <a:t>Admin mobile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75185">
                <a:tc>
                  <a:txBody>
                    <a:bodyPr/>
                    <a:lstStyle/>
                    <a:p>
                      <a:pPr>
                        <a:lnSpc>
                          <a:spcPct val="150000"/>
                        </a:lnSpc>
                        <a:spcAft>
                          <a:spcPts val="1000"/>
                        </a:spcAft>
                      </a:pPr>
                      <a:r>
                        <a:rPr lang="en-US" sz="1200">
                          <a:effectLst/>
                        </a:rPr>
                        <a:t>Username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75185">
                <a:tc>
                  <a:txBody>
                    <a:bodyPr/>
                    <a:lstStyle/>
                    <a:p>
                      <a:pPr>
                        <a:lnSpc>
                          <a:spcPct val="150000"/>
                        </a:lnSpc>
                        <a:spcAft>
                          <a:spcPts val="1000"/>
                        </a:spcAft>
                      </a:pPr>
                      <a:r>
                        <a:rPr lang="en-US" sz="1200">
                          <a:effectLst/>
                        </a:rPr>
                        <a:t>Password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75185">
                <a:tc>
                  <a:txBody>
                    <a:bodyPr/>
                    <a:lstStyle/>
                    <a:p>
                      <a:pPr>
                        <a:lnSpc>
                          <a:spcPct val="150000"/>
                        </a:lnSpc>
                        <a:spcAft>
                          <a:spcPts val="1000"/>
                        </a:spcAft>
                      </a:pPr>
                      <a:r>
                        <a:rPr lang="en-US" sz="1200">
                          <a:effectLst/>
                        </a:rPr>
                        <a:t>address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TABLE NAME:HEALTH</a:t>
            </a:r>
            <a:endParaRPr lang="en-US" dirty="0"/>
          </a:p>
        </p:txBody>
      </p:sp>
      <p:graphicFrame>
        <p:nvGraphicFramePr>
          <p:cNvPr id="4" name="Table 3"/>
          <p:cNvGraphicFramePr>
            <a:graphicFrameLocks noGrp="1"/>
          </p:cNvGraphicFramePr>
          <p:nvPr/>
        </p:nvGraphicFramePr>
        <p:xfrm>
          <a:off x="2835965" y="1934817"/>
          <a:ext cx="6193734" cy="3551585"/>
        </p:xfrm>
        <a:graphic>
          <a:graphicData uri="http://schemas.openxmlformats.org/drawingml/2006/table">
            <a:tbl>
              <a:tblPr firstRow="1" firstCol="1" bandRow="1">
                <a:tableStyleId>{5C22544A-7EE6-4342-B048-85BDC9FD1C3A}</a:tableStyleId>
              </a:tblPr>
              <a:tblGrid>
                <a:gridCol w="1548099"/>
                <a:gridCol w="1513153"/>
                <a:gridCol w="1583714"/>
                <a:gridCol w="1548768"/>
              </a:tblGrid>
              <a:tr h="710317">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710317">
                <a:tc>
                  <a:txBody>
                    <a:bodyPr/>
                    <a:lstStyle/>
                    <a:p>
                      <a:pPr>
                        <a:lnSpc>
                          <a:spcPct val="150000"/>
                        </a:lnSpc>
                        <a:spcAft>
                          <a:spcPts val="1000"/>
                        </a:spcAft>
                      </a:pPr>
                      <a:r>
                        <a:rPr lang="en-US" sz="1200">
                          <a:effectLst/>
                        </a:rPr>
                        <a:t>Health id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710317">
                <a:tc>
                  <a:txBody>
                    <a:bodyPr/>
                    <a:lstStyle/>
                    <a:p>
                      <a:pPr>
                        <a:lnSpc>
                          <a:spcPct val="150000"/>
                        </a:lnSpc>
                        <a:spcAft>
                          <a:spcPts val="1000"/>
                        </a:spcAft>
                      </a:pPr>
                      <a:r>
                        <a:rPr lang="en-US" sz="1200">
                          <a:effectLst/>
                        </a:rPr>
                        <a:t>Health title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710317">
                <a:tc>
                  <a:txBody>
                    <a:bodyPr/>
                    <a:lstStyle/>
                    <a:p>
                      <a:pPr>
                        <a:lnSpc>
                          <a:spcPct val="150000"/>
                        </a:lnSpc>
                        <a:spcAft>
                          <a:spcPts val="1000"/>
                        </a:spcAft>
                      </a:pPr>
                      <a:r>
                        <a:rPr lang="en-US" sz="1200">
                          <a:effectLst/>
                        </a:rPr>
                        <a:t>Description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710317">
                <a:tc>
                  <a:txBody>
                    <a:bodyPr/>
                    <a:lstStyle/>
                    <a:p>
                      <a:pPr>
                        <a:lnSpc>
                          <a:spcPct val="150000"/>
                        </a:lnSpc>
                        <a:spcAft>
                          <a:spcPts val="1000"/>
                        </a:spcAft>
                      </a:pPr>
                      <a:r>
                        <a:rPr lang="en-US" sz="1200">
                          <a:effectLst/>
                        </a:rPr>
                        <a:t>date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a:effectLst/>
                        </a:rPr>
                        <a:t>Date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dirty="0">
                          <a:effectLst/>
                        </a:rPr>
                        <a:t>10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80963" y="380655"/>
            <a:ext cx="10118388" cy="5808109"/>
          </a:xfrm>
        </p:spPr>
      </p:pic>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sz="1800" dirty="0">
                <a:latin typeface="Calibri" panose="020F0502020204030204" pitchFamily="34" charset="0"/>
                <a:ea typeface="Times New Roman" panose="02020603050405020304" pitchFamily="18" charset="0"/>
                <a:cs typeface="Calibri" panose="020F0502020204030204" pitchFamily="34" charset="0"/>
              </a:rPr>
              <a:t>This project “Gym Management System” is solution fitness centers to manage the customers in an easier and more convenient way. The administrator, is able to view all the members of fitness center as well as their details.  This project is a computer-based program and it manages the gym members, the personnel and the inventory. This system also maintains the client details, to provide the valuable reports of the work out time calculations. Also maintain the gym members in and out details it will automatically calculate the member workout timings. Also, administrator can find out the renewal date also, which is maintain very hard to handle manually. This system also has to display the material details and the </a:t>
            </a:r>
            <a:r>
              <a:rPr lang="en-US" sz="1800" dirty="0" err="1">
                <a:latin typeface="Calibri" panose="020F0502020204030204" pitchFamily="34" charset="0"/>
                <a:ea typeface="Times New Roman" panose="02020603050405020304" pitchFamily="18" charset="0"/>
                <a:cs typeface="Calibri" panose="020F0502020204030204" pitchFamily="34" charset="0"/>
              </a:rPr>
              <a:t>quanity</a:t>
            </a:r>
            <a:r>
              <a:rPr lang="en-US" sz="1800" dirty="0">
                <a:latin typeface="Calibri" panose="020F0502020204030204" pitchFamily="34" charset="0"/>
                <a:ea typeface="Times New Roman" panose="02020603050405020304" pitchFamily="18" charset="0"/>
                <a:cs typeface="Calibri" panose="020F0502020204030204" pitchFamily="34" charset="0"/>
              </a:rPr>
              <a:t>.</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p:cNvSpPr>
            <a:spLocks noGrp="1"/>
          </p:cNvSpPr>
          <p:nvPr>
            <p:ph type="title"/>
          </p:nvPr>
        </p:nvSpPr>
        <p:spPr/>
        <p:txBody>
          <a:bodyPr/>
          <a:lstStyle/>
          <a:p>
            <a:r>
              <a:rPr lang="en-US" dirty="0"/>
              <a:t>ABSTRACT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09600" y="993913"/>
            <a:ext cx="11333489" cy="5424004"/>
          </a:xfrm>
        </p:spPr>
      </p:pic>
      <p:sp>
        <p:nvSpPr>
          <p:cNvPr id="3" name="Title 2"/>
          <p:cNvSpPr>
            <a:spLocks noGrp="1"/>
          </p:cNvSpPr>
          <p:nvPr>
            <p:ph type="title"/>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43100" y="477078"/>
            <a:ext cx="11305799" cy="5410752"/>
          </a:xfrm>
        </p:spPr>
      </p:pic>
      <p:sp>
        <p:nvSpPr>
          <p:cNvPr id="3" name="Title 2"/>
          <p:cNvSpPr>
            <a:spLocks noGrp="1"/>
          </p:cNvSpPr>
          <p:nvPr>
            <p:ph type="title"/>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02720" y="849519"/>
            <a:ext cx="10779680" cy="5158961"/>
          </a:xfrm>
        </p:spPr>
      </p:pic>
      <p:sp>
        <p:nvSpPr>
          <p:cNvPr id="3" name="Title 2"/>
          <p:cNvSpPr>
            <a:spLocks noGrp="1"/>
          </p:cNvSpPr>
          <p:nvPr>
            <p:ph type="title"/>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0449" y="410817"/>
            <a:ext cx="10918133" cy="5225222"/>
          </a:xfrm>
        </p:spPr>
      </p:pic>
      <p:sp>
        <p:nvSpPr>
          <p:cNvPr id="3" name="Title 2"/>
          <p:cNvSpPr>
            <a:spLocks noGrp="1"/>
          </p:cNvSpPr>
          <p:nvPr>
            <p:ph type="title"/>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2" name="Title 1"/>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latin typeface="Calibri" panose="020F0502020204030204" pitchFamily="34" charset="0"/>
                <a:ea typeface="Times New Roman" panose="02020603050405020304" pitchFamily="18" charset="0"/>
              </a:rPr>
              <a:t>The gym is working manually. The current system is time consuming and also it is very costly, because it involves a lot of paperwork. To manually handle the system was very difficult task. But now-a-days computerization made easy to work. </a:t>
            </a:r>
            <a:endParaRPr lang="en-US" sz="1800" dirty="0">
              <a:latin typeface="Calibri" panose="020F0502020204030204" pitchFamily="34" charset="0"/>
              <a:ea typeface="Times New Roman" panose="02020603050405020304" pitchFamily="18" charset="0"/>
            </a:endParaRPr>
          </a:p>
          <a:p>
            <a:endParaRPr lang="en-IN" sz="1800" dirty="0">
              <a:latin typeface="Calibri" panose="020F0502020204030204" pitchFamily="34" charset="0"/>
              <a:ea typeface="Times New Roman" panose="02020603050405020304" pitchFamily="18" charset="0"/>
            </a:endParaRPr>
          </a:p>
          <a:p>
            <a:pPr marL="0" indent="0">
              <a:buNone/>
            </a:pPr>
            <a:r>
              <a:rPr lang="en-US" sz="1800" b="1" kern="100" dirty="0">
                <a:latin typeface="Times New Roman" panose="02020603050405020304" pitchFamily="18" charset="0"/>
              </a:rPr>
              <a:t>Disadvantages</a:t>
            </a:r>
            <a:endParaRPr lang="en-US" sz="1800" b="1" kern="100" dirty="0">
              <a:latin typeface="Times New Roman" panose="02020603050405020304" pitchFamily="18" charset="0"/>
            </a:endParaRPr>
          </a:p>
          <a:p>
            <a:pPr marL="0" indent="0">
              <a:buNone/>
            </a:pPr>
            <a:endParaRPr lang="en-US" sz="1800" b="1" kern="100" dirty="0">
              <a:latin typeface="Times New Roman" panose="02020603050405020304" pitchFamily="18" charset="0"/>
            </a:endParaRPr>
          </a:p>
          <a:p>
            <a:r>
              <a:rPr lang="en-US" sz="1800" dirty="0">
                <a:latin typeface="Calibri" panose="020F0502020204030204" pitchFamily="34" charset="0"/>
                <a:ea typeface="Times New Roman" panose="02020603050405020304" pitchFamily="18" charset="0"/>
              </a:rPr>
              <a:t>The following are the reasons why the current system should be computerized:</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To increase efficiency with reduced cost.</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To reduce the burden of paper work</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To save time management for recording details of each and every member and employee. </a:t>
            </a:r>
            <a:endParaRPr lang="en-IN" sz="1800" dirty="0">
              <a:latin typeface="Calibri" panose="020F0502020204030204" pitchFamily="34" charset="0"/>
              <a:ea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rPr>
              <a:t>To generate required reports easily</a:t>
            </a:r>
            <a:endParaRPr lang="en-IN" sz="1800" dirty="0">
              <a:latin typeface="Calibri" panose="020F0502020204030204" pitchFamily="34" charset="0"/>
              <a:ea typeface="Times New Roman" panose="02020603050405020304" pitchFamily="18" charset="0"/>
            </a:endParaRPr>
          </a:p>
          <a:p>
            <a:pPr marL="0" indent="0">
              <a:buNone/>
            </a:pPr>
            <a:endParaRPr lang="en-US" dirty="0"/>
          </a:p>
        </p:txBody>
      </p:sp>
      <p:sp>
        <p:nvSpPr>
          <p:cNvPr id="2" name="Title 1"/>
          <p:cNvSpPr>
            <a:spLocks noGrp="1"/>
          </p:cNvSpPr>
          <p:nvPr>
            <p:ph type="title"/>
          </p:nvPr>
        </p:nvSpPr>
        <p:spPr/>
        <p:txBody>
          <a:bodyPr/>
          <a:lstStyle/>
          <a:p>
            <a:r>
              <a:rPr lang="en-US" dirty="0"/>
              <a:t>EXISTING SYSTEM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sz="1800" dirty="0">
                <a:effectLst/>
                <a:latin typeface="Calibri" panose="020F0502020204030204" pitchFamily="34" charset="0"/>
                <a:ea typeface="Times New Roman" panose="02020603050405020304" pitchFamily="18" charset="0"/>
              </a:rPr>
              <a:t>	</a:t>
            </a:r>
            <a:r>
              <a:rPr lang="en-US" sz="1900" dirty="0">
                <a:latin typeface="Calibri" panose="020F0502020204030204" pitchFamily="34" charset="0"/>
                <a:ea typeface="Times New Roman" panose="02020603050405020304" pitchFamily="18" charset="0"/>
              </a:rPr>
              <a:t>This Gym Management System tool is basically developed to aid the user to add a member to the gym. The user shall be able to add the name, date of birth and contact address of the member. It also records the phone numbers and the height and weight data of the member. It shall have the admission date. It also has an option to check whether the member is new or an existing one. It stores the photo of the member. It shall help the user to know about fee payments. It has the option to select type of fee payments. It could be monthly, quarterly or annually depending on the choice of the member. It also holds the receipt number and the amount of fees paid. It shall also generate reports based on the payment of fees. It shall also enable the user to update information of members. This tool uses </a:t>
            </a:r>
            <a:r>
              <a:rPr lang="en-US" sz="1900" dirty="0" err="1">
                <a:latin typeface="Calibri" panose="020F0502020204030204" pitchFamily="34" charset="0"/>
                <a:ea typeface="Times New Roman" panose="02020603050405020304" pitchFamily="18" charset="0"/>
              </a:rPr>
              <a:t>.net</a:t>
            </a:r>
            <a:r>
              <a:rPr lang="en-US" sz="1900" dirty="0">
                <a:latin typeface="Calibri" panose="020F0502020204030204" pitchFamily="34" charset="0"/>
                <a:ea typeface="Times New Roman" panose="02020603050405020304" pitchFamily="18" charset="0"/>
              </a:rPr>
              <a:t> framework with MS Access as the database. It secures the data of each user. Storage and retrieval of data is fast through these </a:t>
            </a:r>
            <a:r>
              <a:rPr lang="en-US" sz="1900" dirty="0" err="1">
                <a:latin typeface="Calibri" panose="020F0502020204030204" pitchFamily="34" charset="0"/>
                <a:ea typeface="Times New Roman" panose="02020603050405020304" pitchFamily="18" charset="0"/>
              </a:rPr>
              <a:t>.net</a:t>
            </a:r>
            <a:r>
              <a:rPr lang="en-US" sz="1900" dirty="0">
                <a:latin typeface="Calibri" panose="020F0502020204030204" pitchFamily="34" charset="0"/>
                <a:ea typeface="Times New Roman" panose="02020603050405020304" pitchFamily="18" charset="0"/>
              </a:rPr>
              <a:t> tools System</a:t>
            </a:r>
            <a:endParaRPr lang="en-IN" sz="1900" dirty="0">
              <a:latin typeface="Calibri" panose="020F0502020204030204" pitchFamily="34" charset="0"/>
              <a:ea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r>
              <a:rPr lang="en-US" sz="1800" b="1" kern="100" dirty="0">
                <a:latin typeface="Times New Roman" panose="02020603050405020304" pitchFamily="18" charset="0"/>
              </a:rPr>
              <a:t>Advantages</a:t>
            </a:r>
            <a:endParaRPr lang="en-US" sz="1800" b="1" kern="100" dirty="0">
              <a:latin typeface="Times New Roman" panose="02020603050405020304" pitchFamily="18" charset="0"/>
            </a:endParaRPr>
          </a:p>
          <a:p>
            <a:pPr marL="0" indent="0">
              <a:buNone/>
            </a:pPr>
            <a:endParaRPr lang="en-US" sz="1800" b="1" kern="100" dirty="0">
              <a:latin typeface="Times New Roman" panose="02020603050405020304" pitchFamily="18" charset="0"/>
            </a:endParaRPr>
          </a:p>
          <a:p>
            <a:pPr lvl="0"/>
            <a:r>
              <a:rPr lang="en-US" sz="1900" dirty="0">
                <a:latin typeface="Calibri" panose="020F0502020204030204" pitchFamily="34" charset="0"/>
                <a:ea typeface="Times New Roman" panose="02020603050405020304" pitchFamily="18" charset="0"/>
              </a:rPr>
              <a:t>It provides wide range of certain criteria in each window the client is working for better and quicker solution. </a:t>
            </a:r>
            <a:endParaRPr lang="en-IN" sz="1900" dirty="0">
              <a:latin typeface="Calibri" panose="020F0502020204030204" pitchFamily="34" charset="0"/>
              <a:ea typeface="Times New Roman" panose="02020603050405020304" pitchFamily="18" charset="0"/>
            </a:endParaRPr>
          </a:p>
          <a:p>
            <a:pPr lvl="0"/>
            <a:r>
              <a:rPr lang="en-US" sz="1900" dirty="0">
                <a:latin typeface="Calibri" panose="020F0502020204030204" pitchFamily="34" charset="0"/>
                <a:ea typeface="Times New Roman" panose="02020603050405020304" pitchFamily="18" charset="0"/>
              </a:rPr>
              <a:t>It maintains report for all criteria and transactions. </a:t>
            </a:r>
            <a:endParaRPr lang="en-IN" sz="1900" dirty="0">
              <a:latin typeface="Calibri" panose="020F0502020204030204" pitchFamily="34" charset="0"/>
              <a:ea typeface="Times New Roman" panose="02020603050405020304" pitchFamily="18" charset="0"/>
            </a:endParaRPr>
          </a:p>
          <a:p>
            <a:pPr lvl="0"/>
            <a:r>
              <a:rPr lang="en-US" sz="1900" dirty="0">
                <a:latin typeface="Calibri" panose="020F0502020204030204" pitchFamily="34" charset="0"/>
                <a:ea typeface="Times New Roman" panose="02020603050405020304" pitchFamily="18" charset="0"/>
              </a:rPr>
              <a:t>Manages member information separately for all exercise and employee information separately for considering the requirements of gym.</a:t>
            </a:r>
            <a:endParaRPr lang="en-IN" sz="1900" dirty="0">
              <a:latin typeface="Calibri" panose="020F0502020204030204" pitchFamily="34" charset="0"/>
              <a:ea typeface="Times New Roman" panose="02020603050405020304" pitchFamily="18" charset="0"/>
            </a:endParaRPr>
          </a:p>
          <a:p>
            <a:pPr lvl="0"/>
            <a:r>
              <a:rPr lang="en-US" sz="1900" dirty="0">
                <a:latin typeface="Calibri" panose="020F0502020204030204" pitchFamily="34" charset="0"/>
                <a:ea typeface="Times New Roman" panose="02020603050405020304" pitchFamily="18" charset="0"/>
              </a:rPr>
              <a:t>Stores information about regular products.</a:t>
            </a:r>
            <a:endParaRPr lang="en-IN" sz="1900" dirty="0">
              <a:latin typeface="Calibri" panose="020F0502020204030204" pitchFamily="34" charset="0"/>
              <a:ea typeface="Times New Roman" panose="02020603050405020304" pitchFamily="18" charset="0"/>
            </a:endParaRPr>
          </a:p>
          <a:p>
            <a:pPr lvl="0"/>
            <a:r>
              <a:rPr lang="en-US" sz="1900" dirty="0">
                <a:latin typeface="Calibri" panose="020F0502020204030204" pitchFamily="34" charset="0"/>
                <a:ea typeface="Times New Roman" panose="02020603050405020304" pitchFamily="18" charset="0"/>
              </a:rPr>
              <a:t>This system can run on any windows operating system</a:t>
            </a:r>
            <a:endParaRPr lang="en-IN" sz="1900" dirty="0">
              <a:latin typeface="Calibri" panose="020F0502020204030204" pitchFamily="34" charset="0"/>
              <a:ea typeface="Times New Roman" panose="02020603050405020304" pitchFamily="18" charset="0"/>
            </a:endParaRPr>
          </a:p>
          <a:p>
            <a:pPr marL="0" indent="0">
              <a:buNone/>
            </a:pPr>
            <a:endParaRPr lang="en-US" b="1" dirty="0"/>
          </a:p>
        </p:txBody>
      </p:sp>
      <p:sp>
        <p:nvSpPr>
          <p:cNvPr id="2" name="Title 1"/>
          <p:cNvSpPr>
            <a:spLocks noGrp="1"/>
          </p:cNvSpPr>
          <p:nvPr>
            <p:ph type="title"/>
          </p:nvPr>
        </p:nvSpPr>
        <p:spPr/>
        <p:txBody>
          <a:bodyPr/>
          <a:lstStyle/>
          <a:p>
            <a:r>
              <a:rPr lang="en-US" dirty="0"/>
              <a:t>PROPOSED SYSTEM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1800" dirty="0">
                <a:latin typeface="Calibri" panose="020F0502020204030204" pitchFamily="34" charset="0"/>
                <a:ea typeface="Times New Roman" panose="02020603050405020304" pitchFamily="18" charset="0"/>
                <a:cs typeface="Calibri" panose="020F0502020204030204" pitchFamily="34" charset="0"/>
              </a:rPr>
              <a:t>Member Registration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IN/OUT Entry Details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GYM Materials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Service Entries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Health tip</a:t>
            </a:r>
            <a:endParaRPr lang="en-US" sz="1800" dirty="0">
              <a:latin typeface="Calibri" panose="020F0502020204030204" pitchFamily="34" charset="0"/>
              <a:ea typeface="Times New Roman" panose="02020603050405020304" pitchFamily="18" charset="0"/>
              <a:cs typeface="Calibri" panose="020F0502020204030204" pitchFamily="34" charset="0"/>
            </a:endParaRPr>
          </a:p>
          <a:p>
            <a:pPr lvl="0"/>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Member Registration: </a:t>
            </a: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This module will be used to perform get the data about the gym members. This detail will be stored in a database. When the gym owner needs an details for the members it will takes from the member table.</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p:cNvSpPr>
            <a:spLocks noGrp="1"/>
          </p:cNvSpPr>
          <p:nvPr>
            <p:ph type="title"/>
          </p:nvPr>
        </p:nvSpPr>
        <p:spPr/>
        <p:txBody>
          <a:bodyPr/>
          <a:lstStyle/>
          <a:p>
            <a:r>
              <a:rPr lang="en-US" dirty="0"/>
              <a:t>Modules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I/OUT Entry:</a:t>
            </a: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This module has been collecting the in time and out time information for the members. This will give and entire report about the members. We can easy to track the working hours for the members.</a:t>
            </a:r>
            <a:endParaRPr lang="en-US" sz="1800" dirty="0">
              <a:latin typeface="Calibri" panose="020F0502020204030204" pitchFamily="34" charset="0"/>
              <a:ea typeface="Times New Roman" panose="02020603050405020304" pitchFamily="18" charset="0"/>
              <a:cs typeface="Calibri" panose="020F0502020204030204" pitchFamily="34" charset="0"/>
            </a:endParaRPr>
          </a:p>
          <a:p>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GYM Material</a:t>
            </a: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This module will used to store the information about the gym material, which can collect all the information and store into the material table.</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p:cNvSpPr>
            <a:spLocks noGrp="1"/>
          </p:cNvSpPr>
          <p:nvPr>
            <p:ph type="title"/>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Service Entries</a:t>
            </a: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This module will store the information for the services issues, gym owner any time can check the services in the service table.</a:t>
            </a:r>
            <a:endParaRPr lang="en-US" sz="1800" dirty="0">
              <a:latin typeface="Calibri" panose="020F0502020204030204" pitchFamily="34" charset="0"/>
              <a:ea typeface="Times New Roman" panose="02020603050405020304" pitchFamily="18" charset="0"/>
              <a:cs typeface="Calibri" panose="020F0502020204030204" pitchFamily="34" charset="0"/>
            </a:endParaRPr>
          </a:p>
          <a:p>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Health Tips</a:t>
            </a: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This contains collect the information regarding the health tips, the gym workers easily to find out the tips and helps to the workers.</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5231</Words>
  <Application>WPS Presentation</Application>
  <PresentationFormat>Widescreen</PresentationFormat>
  <Paragraphs>500</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Wingdings 3</vt:lpstr>
      <vt:lpstr>Verdana</vt:lpstr>
      <vt:lpstr>Wingdings 2</vt:lpstr>
      <vt:lpstr>Calibri</vt:lpstr>
      <vt:lpstr>Times New Roman</vt:lpstr>
      <vt:lpstr>Symbol</vt:lpstr>
      <vt:lpstr>Lucida Sans Unicode</vt:lpstr>
      <vt:lpstr>Microsoft YaHei</vt:lpstr>
      <vt:lpstr>Arial Unicode MS</vt:lpstr>
      <vt:lpstr>Concourse</vt:lpstr>
      <vt:lpstr>GYM MANAGEMENT SYSTEM</vt:lpstr>
      <vt:lpstr>ABSTRACT</vt:lpstr>
      <vt:lpstr> HARDWARE SPECFICATION</vt:lpstr>
      <vt:lpstr> SOFTWARE SPECIFICATION </vt:lpstr>
      <vt:lpstr>EXISTING SYSTEM</vt:lpstr>
      <vt:lpstr>PROPOSED SYSTEM</vt:lpstr>
      <vt:lpstr>Modules</vt:lpstr>
      <vt:lpstr>PowerPoint 演示文稿</vt:lpstr>
      <vt:lpstr>PowerPoint 演示文稿</vt:lpstr>
      <vt:lpstr>Data Flow Diagram</vt:lpstr>
      <vt:lpstr>Level 1:</vt:lpstr>
      <vt:lpstr>TABLE DESIGN TABLE NAME:EMPLOYEE</vt:lpstr>
      <vt:lpstr>TABLE NAME:MEMBER</vt:lpstr>
      <vt:lpstr>TABLE NAME:INOUT/OUTPUT</vt:lpstr>
      <vt:lpstr>TABLE NAME:MATERIAL</vt:lpstr>
      <vt:lpstr>TABLE NAME:SERVICE</vt:lpstr>
      <vt:lpstr>TABLE NAME:ADMIN</vt:lpstr>
      <vt:lpstr>TABLE NAME:HEALTH</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19</cp:revision>
  <dcterms:created xsi:type="dcterms:W3CDTF">2021-01-26T14:06:00Z</dcterms:created>
  <dcterms:modified xsi:type="dcterms:W3CDTF">2023-03-06T17:41:13Z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98A7D2A9D99947FEB7FB1D47252C676F</vt:lpwstr>
  </property>
  <property fmtid="{D5CDD505-2E9C-101B-9397-08002B2CF9AE}" pid="3" name="KSOProductBuildVer">
    <vt:lpwstr>1033-11.2.0.11417</vt:lpwstr>
  </property>
</Properties>
</file>