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9" r:id="rId13"/>
    <p:sldId id="280" r:id="rId14"/>
    <p:sldId id="281" r:id="rId15"/>
    <p:sldId id="282" r:id="rId16"/>
    <p:sldId id="283" r:id="rId17"/>
    <p:sldId id="284" r:id="rId18"/>
    <p:sldId id="285" r:id="rId19"/>
    <p:sldId id="286" r:id="rId20"/>
    <p:sldId id="287" r:id="rId21"/>
    <p:sldId id="288" r:id="rId22"/>
    <p:sldId id="268" r:id="rId23"/>
    <p:sldId id="269" r:id="rId24"/>
    <p:sldId id="270" r:id="rId25"/>
    <p:sldId id="271" r:id="rId26"/>
    <p:sldId id="272" r:id="rId27"/>
    <p:sldId id="273" r:id="rId28"/>
    <p:sldId id="274" r:id="rId29"/>
    <p:sldId id="275" r:id="rId30"/>
    <p:sldId id="276" r:id="rId31"/>
    <p:sldId id="277" r:id="rId32"/>
    <p:sldId id="26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574801"/>
            <a:ext cx="6815669" cy="1515533"/>
          </a:xfrm>
        </p:spPr>
        <p:txBody>
          <a:bodyPr>
            <a:normAutofit/>
          </a:bodyPr>
          <a:lstStyle/>
          <a:p>
            <a:r>
              <a:rPr lang="en-US" dirty="0"/>
              <a:t>INSURANCE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3574470" y="642512"/>
            <a:ext cx="7742886" cy="58744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IN" dirty="0"/>
          </a:p>
        </p:txBody>
      </p:sp>
      <p:sp>
        <p:nvSpPr>
          <p:cNvPr id="3" name="Content Placeholder 2"/>
          <p:cNvSpPr>
            <a:spLocks noGrp="1"/>
          </p:cNvSpPr>
          <p:nvPr>
            <p:ph idx="1"/>
          </p:nvPr>
        </p:nvSpPr>
        <p:spPr>
          <a:xfrm>
            <a:off x="581192" y="1145754"/>
            <a:ext cx="11029615" cy="4713045"/>
          </a:xfrm>
        </p:spPr>
        <p:txBody>
          <a:bodyPr/>
          <a:lstStyle/>
          <a:p>
            <a:r>
              <a:rPr lang="en-IN" dirty="0"/>
              <a:t>Table name:  admin</a:t>
            </a:r>
            <a:endParaRPr lang="en-IN" dirty="0"/>
          </a:p>
          <a:p>
            <a:pPr marL="0" indent="0">
              <a:buNone/>
            </a:pPr>
            <a:endParaRPr lang="en-IN" dirty="0"/>
          </a:p>
        </p:txBody>
      </p:sp>
      <p:graphicFrame>
        <p:nvGraphicFramePr>
          <p:cNvPr id="4" name="Table 3"/>
          <p:cNvGraphicFramePr>
            <a:graphicFrameLocks noGrp="1"/>
          </p:cNvGraphicFramePr>
          <p:nvPr/>
        </p:nvGraphicFramePr>
        <p:xfrm>
          <a:off x="1370988" y="2790837"/>
          <a:ext cx="8389956" cy="2366159"/>
        </p:xfrm>
        <a:graphic>
          <a:graphicData uri="http://schemas.openxmlformats.org/drawingml/2006/table">
            <a:tbl>
              <a:tblPr firstRow="1" bandRow="1">
                <a:tableStyleId>{5C22544A-7EE6-4342-B048-85BDC9FD1C3A}</a:tableStyleId>
              </a:tblPr>
              <a:tblGrid>
                <a:gridCol w="2097489"/>
                <a:gridCol w="2097489"/>
                <a:gridCol w="2168247"/>
                <a:gridCol w="2026731"/>
              </a:tblGrid>
              <a:tr h="899814">
                <a:tc>
                  <a:txBody>
                    <a:bodyPr/>
                    <a:lstStyle/>
                    <a:p>
                      <a:r>
                        <a:rPr lang="en-IN" dirty="0">
                          <a:latin typeface="Calibri" panose="020F0502020204030204" pitchFamily="34" charset="0"/>
                          <a:cs typeface="Calibri" panose="020F0502020204030204" pitchFamily="34" charset="0"/>
                        </a:rPr>
                        <a:t>FIELD</a:t>
                      </a:r>
                      <a:endParaRPr lang="en-IN" dirty="0">
                        <a:latin typeface="Calibri" panose="020F0502020204030204" pitchFamily="34" charset="0"/>
                        <a:cs typeface="Calibri" panose="020F0502020204030204" pitchFamily="34" charset="0"/>
                      </a:endParaRPr>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826265">
                <a:tc>
                  <a:txBody>
                    <a:bodyPr/>
                    <a:lstStyle/>
                    <a:p>
                      <a:r>
                        <a:rPr lang="en-IN" sz="1600" b="0" dirty="0"/>
                        <a:t>Username</a:t>
                      </a:r>
                      <a:endParaRPr lang="en-IN" sz="1600" b="0"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r>
                        <a:rPr lang="en-IN" dirty="0"/>
                        <a:t>Not</a:t>
                      </a:r>
                      <a:r>
                        <a:rPr lang="en-IN" baseline="0" dirty="0"/>
                        <a:t> null</a:t>
                      </a:r>
                      <a:endParaRPr lang="en-IN" dirty="0"/>
                    </a:p>
                  </a:txBody>
                  <a:tcPr/>
                </a:tc>
              </a:tr>
              <a:tr h="468864">
                <a:tc>
                  <a:txBody>
                    <a:bodyPr/>
                    <a:lstStyle/>
                    <a:p>
                      <a:r>
                        <a:rPr lang="en-IN" dirty="0"/>
                        <a:t>Password</a:t>
                      </a:r>
                      <a:endParaRPr lang="en-IN" dirty="0"/>
                    </a:p>
                  </a:txBody>
                  <a:tcPr/>
                </a:tc>
                <a:tc>
                  <a:txBody>
                    <a:bodyPr/>
                    <a:lstStyle/>
                    <a:p>
                      <a:r>
                        <a:rPr lang="en-IN" dirty="0" err="1"/>
                        <a:t>Varchar</a:t>
                      </a:r>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p>
                      <a:endParaRPr lang="en-I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a:xfrm>
            <a:off x="482040" y="352540"/>
            <a:ext cx="11029615" cy="6411817"/>
          </a:xfrm>
        </p:spPr>
        <p:txBody>
          <a:bodyPr/>
          <a:lstStyle/>
          <a:p>
            <a:r>
              <a:rPr lang="en-IN" dirty="0"/>
              <a:t>TABLE NAME:  AGENT</a:t>
            </a:r>
            <a:endParaRPr lang="en-IN" dirty="0"/>
          </a:p>
          <a:p>
            <a:pPr marL="0" indent="0">
              <a:buNone/>
            </a:pPr>
            <a:endParaRPr lang="en-IN" dirty="0"/>
          </a:p>
        </p:txBody>
      </p:sp>
      <p:graphicFrame>
        <p:nvGraphicFramePr>
          <p:cNvPr id="6" name="Table 5"/>
          <p:cNvGraphicFramePr>
            <a:graphicFrameLocks noGrp="1"/>
          </p:cNvGraphicFramePr>
          <p:nvPr/>
        </p:nvGraphicFramePr>
        <p:xfrm>
          <a:off x="1062515" y="870333"/>
          <a:ext cx="8544193" cy="5986994"/>
        </p:xfrm>
        <a:graphic>
          <a:graphicData uri="http://schemas.openxmlformats.org/drawingml/2006/table">
            <a:tbl>
              <a:tblPr firstRow="1" bandRow="1">
                <a:tableStyleId>{5C22544A-7EE6-4342-B048-85BDC9FD1C3A}</a:tableStyleId>
              </a:tblPr>
              <a:tblGrid>
                <a:gridCol w="2032000"/>
                <a:gridCol w="2032000"/>
                <a:gridCol w="2032000"/>
                <a:gridCol w="2448193"/>
              </a:tblGrid>
              <a:tr h="641181">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370840">
                <a:tc>
                  <a:txBody>
                    <a:bodyPr/>
                    <a:lstStyle/>
                    <a:p>
                      <a:r>
                        <a:rPr lang="en-IN" dirty="0"/>
                        <a:t>Agent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a:t>
                      </a:r>
                      <a:r>
                        <a:rPr lang="en-IN" baseline="0" dirty="0"/>
                        <a:t> key</a:t>
                      </a:r>
                      <a:endParaRPr lang="en-IN" dirty="0"/>
                    </a:p>
                  </a:txBody>
                  <a:tcPr/>
                </a:tc>
              </a:tr>
              <a:tr h="370840">
                <a:tc>
                  <a:txBody>
                    <a:bodyPr/>
                    <a:lstStyle/>
                    <a:p>
                      <a:r>
                        <a:rPr lang="en-IN" dirty="0"/>
                        <a:t>First</a:t>
                      </a:r>
                      <a:r>
                        <a:rPr lang="en-IN" baseline="0" dirty="0"/>
                        <a:t> name</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490006">
                <a:tc>
                  <a:txBody>
                    <a:bodyPr/>
                    <a:lstStyle/>
                    <a:p>
                      <a:r>
                        <a:rPr lang="en-IN" dirty="0"/>
                        <a:t>Last</a:t>
                      </a:r>
                      <a:r>
                        <a:rPr lang="en-IN" baseline="0" dirty="0"/>
                        <a: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Varchar</a:t>
                      </a:r>
                      <a:endParaRPr lang="en-IN" dirty="0"/>
                    </a:p>
                    <a:p>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D.O.B</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r>
                        <a:rPr lang="en-IN" dirty="0"/>
                        <a:t>Not null</a:t>
                      </a:r>
                      <a:endParaRPr lang="en-IN" dirty="0"/>
                    </a:p>
                  </a:txBody>
                  <a:tcPr/>
                </a:tc>
              </a:tr>
              <a:tr h="370840">
                <a:tc>
                  <a:txBody>
                    <a:bodyPr/>
                    <a:lstStyle/>
                    <a:p>
                      <a:r>
                        <a:rPr lang="en-IN" dirty="0"/>
                        <a:t>Gender</a:t>
                      </a:r>
                      <a:endParaRPr lang="en-IN" dirty="0"/>
                    </a:p>
                  </a:txBody>
                  <a:tcPr/>
                </a:tc>
                <a:tc>
                  <a:txBody>
                    <a:bodyPr/>
                    <a:lstStyle/>
                    <a:p>
                      <a:r>
                        <a:rPr lang="en-IN" dirty="0" err="1"/>
                        <a:t>Varchar</a:t>
                      </a:r>
                      <a:endParaRPr lang="en-IN" dirty="0"/>
                    </a:p>
                  </a:txBody>
                  <a:tcPr/>
                </a:tc>
                <a:tc>
                  <a:txBody>
                    <a:bodyPr/>
                    <a:lstStyle/>
                    <a:p>
                      <a:r>
                        <a:rPr lang="en-IN" dirty="0"/>
                        <a:t>5</a:t>
                      </a:r>
                      <a:endParaRPr lang="en-IN" dirty="0"/>
                    </a:p>
                  </a:txBody>
                  <a:tcPr/>
                </a:tc>
                <a:tc>
                  <a:txBody>
                    <a:bodyPr/>
                    <a:lstStyle/>
                    <a:p>
                      <a:r>
                        <a:rPr lang="en-IN" dirty="0"/>
                        <a:t>Not null</a:t>
                      </a:r>
                      <a:endParaRPr lang="en-IN" dirty="0"/>
                    </a:p>
                  </a:txBody>
                  <a:tcPr/>
                </a:tc>
              </a:tr>
              <a:tr h="370840">
                <a:tc>
                  <a:txBody>
                    <a:bodyPr/>
                    <a:lstStyle/>
                    <a:p>
                      <a:r>
                        <a:rPr lang="en-IN" dirty="0"/>
                        <a:t>Mobile no</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370840">
                <a:tc>
                  <a:txBody>
                    <a:bodyPr/>
                    <a:lstStyle/>
                    <a:p>
                      <a:r>
                        <a:rPr lang="en-IN" dirty="0"/>
                        <a:t>Age</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r>
                        <a:rPr lang="en-IN" dirty="0"/>
                        <a:t>Not null</a:t>
                      </a:r>
                      <a:endParaRPr lang="en-IN" dirty="0"/>
                    </a:p>
                  </a:txBody>
                  <a:tcPr/>
                </a:tc>
              </a:tr>
              <a:tr h="370840">
                <a:tc>
                  <a:txBody>
                    <a:bodyPr/>
                    <a:lstStyle/>
                    <a:p>
                      <a:r>
                        <a:rPr lang="en-IN" dirty="0"/>
                        <a:t>State</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370840">
                <a:tc>
                  <a:txBody>
                    <a:bodyPr/>
                    <a:lstStyle/>
                    <a:p>
                      <a:r>
                        <a:rPr lang="en-IN" dirty="0"/>
                        <a:t>City</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370840">
                <a:tc>
                  <a:txBody>
                    <a:bodyPr/>
                    <a:lstStyle/>
                    <a:p>
                      <a:r>
                        <a:rPr lang="en-IN" dirty="0" err="1"/>
                        <a:t>Pincode</a:t>
                      </a:r>
                      <a:endParaRPr lang="en-IN" dirty="0"/>
                    </a:p>
                  </a:txBody>
                  <a:tcPr/>
                </a:tc>
                <a:tc>
                  <a:txBody>
                    <a:bodyPr/>
                    <a:lstStyle/>
                    <a:p>
                      <a:r>
                        <a:rPr lang="en-IN" dirty="0" err="1"/>
                        <a:t>Int</a:t>
                      </a:r>
                      <a:endParaRPr lang="en-IN" dirty="0"/>
                    </a:p>
                  </a:txBody>
                  <a:tcPr/>
                </a:tc>
                <a:tc>
                  <a:txBody>
                    <a:bodyPr/>
                    <a:lstStyle/>
                    <a:p>
                      <a:r>
                        <a:rPr lang="en-IN" dirty="0"/>
                        <a:t>7</a:t>
                      </a:r>
                      <a:endParaRPr lang="en-IN" dirty="0"/>
                    </a:p>
                  </a:txBody>
                  <a:tcPr/>
                </a:tc>
                <a:tc>
                  <a:txBody>
                    <a:bodyPr/>
                    <a:lstStyle/>
                    <a:p>
                      <a:r>
                        <a:rPr lang="en-IN" dirty="0"/>
                        <a:t>Not</a:t>
                      </a:r>
                      <a:r>
                        <a:rPr lang="en-IN" baseline="0" dirty="0"/>
                        <a:t> null</a:t>
                      </a:r>
                      <a:endParaRPr lang="en-IN" dirty="0"/>
                    </a:p>
                  </a:txBody>
                  <a:tcPr/>
                </a:tc>
              </a:tr>
              <a:tr h="370840">
                <a:tc>
                  <a:txBody>
                    <a:bodyPr/>
                    <a:lstStyle/>
                    <a:p>
                      <a:r>
                        <a:rPr lang="en-IN" dirty="0"/>
                        <a:t>Address</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r>
                        <a:rPr lang="en-IN" dirty="0"/>
                        <a:t>Not null</a:t>
                      </a:r>
                      <a:endParaRPr lang="en-IN" dirty="0"/>
                    </a:p>
                  </a:txBody>
                  <a:tcPr/>
                </a:tc>
              </a:tr>
              <a:tr h="370840">
                <a:tc>
                  <a:txBody>
                    <a:bodyPr/>
                    <a:lstStyle/>
                    <a:p>
                      <a:r>
                        <a:rPr lang="en-IN" dirty="0"/>
                        <a:t>Experience</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r>
                        <a:rPr lang="en-IN" dirty="0"/>
                        <a:t>Not null</a:t>
                      </a:r>
                      <a:endParaRPr lang="en-IN" dirty="0"/>
                    </a:p>
                  </a:txBody>
                  <a:tcPr/>
                </a:tc>
              </a:tr>
              <a:tr h="626493">
                <a:tc>
                  <a:txBody>
                    <a:bodyPr/>
                    <a:lstStyle/>
                    <a:p>
                      <a:r>
                        <a:rPr lang="en-IN" dirty="0"/>
                        <a:t>Password</a:t>
                      </a:r>
                      <a:endParaRPr lang="en-IN" dirty="0"/>
                    </a:p>
                  </a:txBody>
                  <a:tcPr/>
                </a:tc>
                <a:tc>
                  <a:txBody>
                    <a:bodyPr/>
                    <a:lstStyle/>
                    <a:p>
                      <a:r>
                        <a:rPr lang="en-IN" dirty="0" err="1"/>
                        <a:t>Varchar</a:t>
                      </a:r>
                      <a:endParaRPr lang="en-IN" dirty="0"/>
                    </a:p>
                  </a:txBody>
                  <a:tcPr/>
                </a:tc>
                <a:tc>
                  <a:txBody>
                    <a:bodyPr/>
                    <a:lstStyle/>
                    <a:p>
                      <a:r>
                        <a:rPr lang="en-IN" dirty="0"/>
                        <a:t>5</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0686" y="363558"/>
            <a:ext cx="11029615" cy="6367748"/>
          </a:xfrm>
        </p:spPr>
        <p:txBody>
          <a:bodyPr/>
          <a:lstStyle/>
          <a:p>
            <a:r>
              <a:rPr lang="en-IN" dirty="0"/>
              <a:t>TABLE NAME:  customer</a:t>
            </a:r>
            <a:endParaRPr lang="en-IN" dirty="0"/>
          </a:p>
          <a:p>
            <a:pPr marL="0" indent="0">
              <a:buNone/>
            </a:pPr>
            <a:endParaRPr lang="en-IN" dirty="0"/>
          </a:p>
        </p:txBody>
      </p:sp>
      <p:graphicFrame>
        <p:nvGraphicFramePr>
          <p:cNvPr id="4" name="Table 3"/>
          <p:cNvGraphicFramePr>
            <a:graphicFrameLocks noGrp="1"/>
          </p:cNvGraphicFramePr>
          <p:nvPr/>
        </p:nvGraphicFramePr>
        <p:xfrm>
          <a:off x="1024570" y="965364"/>
          <a:ext cx="8738825" cy="5792443"/>
        </p:xfrm>
        <a:graphic>
          <a:graphicData uri="http://schemas.openxmlformats.org/drawingml/2006/table">
            <a:tbl>
              <a:tblPr firstRow="1" bandRow="1">
                <a:tableStyleId>{5C22544A-7EE6-4342-B048-85BDC9FD1C3A}</a:tableStyleId>
              </a:tblPr>
              <a:tblGrid>
                <a:gridCol w="2642825"/>
                <a:gridCol w="2032000"/>
                <a:gridCol w="2001396"/>
                <a:gridCol w="2062604"/>
              </a:tblGrid>
              <a:tr h="605763">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370840">
                <a:tc>
                  <a:txBody>
                    <a:bodyPr/>
                    <a:lstStyle/>
                    <a:p>
                      <a:r>
                        <a:rPr lang="en-IN" dirty="0"/>
                        <a:t>Customer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a:t>
                      </a:r>
                      <a:r>
                        <a:rPr lang="en-IN" baseline="0" dirty="0"/>
                        <a:t> key</a:t>
                      </a:r>
                      <a:endParaRPr lang="en-IN" dirty="0"/>
                    </a:p>
                  </a:txBody>
                  <a:tcPr/>
                </a:tc>
              </a:tr>
              <a:tr h="370840">
                <a:tc>
                  <a:txBody>
                    <a:bodyPr/>
                    <a:lstStyle/>
                    <a:p>
                      <a:r>
                        <a:rPr lang="en-IN" dirty="0"/>
                        <a:t>First name</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370840">
                <a:tc>
                  <a:txBody>
                    <a:bodyPr/>
                    <a:lstStyle/>
                    <a:p>
                      <a:r>
                        <a:rPr lang="en-IN" dirty="0"/>
                        <a:t>Last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Varchar</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D.O.B</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Gender</a:t>
                      </a:r>
                      <a:endParaRPr lang="en-IN" dirty="0"/>
                    </a:p>
                  </a:txBody>
                  <a:tcPr/>
                </a:tc>
                <a:tc>
                  <a:txBody>
                    <a:bodyPr/>
                    <a:lstStyle/>
                    <a:p>
                      <a:r>
                        <a:rPr lang="en-IN" dirty="0" err="1"/>
                        <a:t>Varchar</a:t>
                      </a:r>
                      <a:endParaRPr lang="en-IN" dirty="0"/>
                    </a:p>
                  </a:txBody>
                  <a:tcPr/>
                </a:tc>
                <a:tc>
                  <a:txBody>
                    <a:bodyPr/>
                    <a:lstStyle/>
                    <a:p>
                      <a:r>
                        <a:rPr lang="en-IN" dirty="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Age</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Mobile.no</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State</a:t>
                      </a:r>
                      <a:endParaRPr lang="en-IN" dirty="0"/>
                    </a:p>
                  </a:txBody>
                  <a:tcPr/>
                </a:tc>
                <a:tc>
                  <a:txBody>
                    <a:bodyPr/>
                    <a:lstStyle/>
                    <a:p>
                      <a:r>
                        <a:rPr lang="en-IN" dirty="0" err="1"/>
                        <a:t>Varchar</a:t>
                      </a:r>
                      <a:endParaRPr lang="en-IN" dirty="0"/>
                    </a:p>
                  </a:txBody>
                  <a:tcPr/>
                </a:tc>
                <a:tc>
                  <a:txBody>
                    <a:bodyPr/>
                    <a:lstStyle/>
                    <a:p>
                      <a:r>
                        <a:rPr lang="en-IN" dirty="0"/>
                        <a:t>15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City</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err="1"/>
                        <a:t>Pincode</a:t>
                      </a:r>
                      <a:endParaRPr lang="en-IN" dirty="0"/>
                    </a:p>
                  </a:txBody>
                  <a:tcPr/>
                </a:tc>
                <a:tc>
                  <a:txBody>
                    <a:bodyPr/>
                    <a:lstStyle/>
                    <a:p>
                      <a:r>
                        <a:rPr lang="en-IN" dirty="0" err="1"/>
                        <a:t>Int</a:t>
                      </a:r>
                      <a:endParaRPr lang="en-IN" dirty="0"/>
                    </a:p>
                  </a:txBody>
                  <a:tcPr/>
                </a:tc>
                <a:tc>
                  <a:txBody>
                    <a:bodyPr/>
                    <a:lstStyle/>
                    <a:p>
                      <a:r>
                        <a:rPr lang="en-IN" dirty="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Address</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Occupation</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Agent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286439"/>
            <a:ext cx="11029615" cy="7458419"/>
          </a:xfrm>
        </p:spPr>
        <p:txBody>
          <a:bodyPr/>
          <a:lstStyle/>
          <a:p>
            <a:r>
              <a:rPr lang="en-IN" dirty="0"/>
              <a:t>TABLE NAME:  POLICY</a:t>
            </a:r>
            <a:endParaRPr lang="en-IN" dirty="0"/>
          </a:p>
          <a:p>
            <a:pPr marL="0" indent="0">
              <a:buNone/>
            </a:pPr>
            <a:endParaRPr lang="en-IN" dirty="0"/>
          </a:p>
        </p:txBody>
      </p:sp>
      <p:graphicFrame>
        <p:nvGraphicFramePr>
          <p:cNvPr id="4" name="Table 3"/>
          <p:cNvGraphicFramePr>
            <a:graphicFrameLocks noGrp="1"/>
          </p:cNvGraphicFramePr>
          <p:nvPr/>
        </p:nvGraphicFramePr>
        <p:xfrm>
          <a:off x="826263" y="1046598"/>
          <a:ext cx="9683828" cy="4990644"/>
        </p:xfrm>
        <a:graphic>
          <a:graphicData uri="http://schemas.openxmlformats.org/drawingml/2006/table">
            <a:tbl>
              <a:tblPr firstRow="1" bandRow="1">
                <a:tableStyleId>{5C22544A-7EE6-4342-B048-85BDC9FD1C3A}</a:tableStyleId>
              </a:tblPr>
              <a:tblGrid>
                <a:gridCol w="2420957"/>
                <a:gridCol w="2420957"/>
                <a:gridCol w="2420957"/>
                <a:gridCol w="2420957"/>
              </a:tblGrid>
              <a:tr h="554516">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554516">
                <a:tc>
                  <a:txBody>
                    <a:bodyPr/>
                    <a:lstStyle/>
                    <a:p>
                      <a:r>
                        <a:rPr lang="en-IN" dirty="0"/>
                        <a:t>Policy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Not</a:t>
                      </a:r>
                      <a:r>
                        <a:rPr lang="en-IN" baseline="0" dirty="0"/>
                        <a:t> null</a:t>
                      </a:r>
                      <a:endParaRPr lang="en-IN" dirty="0"/>
                    </a:p>
                  </a:txBody>
                  <a:tcPr/>
                </a:tc>
              </a:tr>
              <a:tr h="554516">
                <a:tc>
                  <a:txBody>
                    <a:bodyPr/>
                    <a:lstStyle/>
                    <a:p>
                      <a:r>
                        <a:rPr lang="en-IN" dirty="0"/>
                        <a:t>Policy name</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category</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duration</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status</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date</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expiry</a:t>
                      </a:r>
                      <a:r>
                        <a:rPr lang="en-IN" baseline="0" dirty="0"/>
                        <a:t> date</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Amount</a:t>
                      </a:r>
                      <a:endParaRPr lang="en-IN" dirty="0"/>
                    </a:p>
                  </a:txBody>
                  <a:tcPr/>
                </a:tc>
                <a:tc>
                  <a:txBody>
                    <a:bodyPr/>
                    <a:lstStyle/>
                    <a:p>
                      <a:r>
                        <a:rPr lang="en-IN" dirty="0" err="1"/>
                        <a:t>Int</a:t>
                      </a:r>
                      <a:endParaRPr lang="en-IN" dirty="0"/>
                    </a:p>
                  </a:txBody>
                  <a:tcPr/>
                </a:tc>
                <a:tc>
                  <a:txBody>
                    <a:bodyPr/>
                    <a:lstStyle/>
                    <a:p>
                      <a:r>
                        <a:rPr lang="en-IN" dirty="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363558"/>
            <a:ext cx="11029615" cy="6037242"/>
          </a:xfrm>
        </p:spPr>
        <p:txBody>
          <a:bodyPr/>
          <a:lstStyle/>
          <a:p>
            <a:r>
              <a:rPr lang="en-IN" dirty="0"/>
              <a:t>Table name:  payment</a:t>
            </a:r>
            <a:endParaRPr lang="en-IN" dirty="0"/>
          </a:p>
          <a:p>
            <a:pPr marL="0" indent="0">
              <a:buNone/>
            </a:pPr>
            <a:endParaRPr lang="en-IN" dirty="0"/>
          </a:p>
        </p:txBody>
      </p:sp>
      <p:graphicFrame>
        <p:nvGraphicFramePr>
          <p:cNvPr id="4" name="Table 3"/>
          <p:cNvGraphicFramePr>
            <a:graphicFrameLocks noGrp="1"/>
          </p:cNvGraphicFramePr>
          <p:nvPr/>
        </p:nvGraphicFramePr>
        <p:xfrm>
          <a:off x="859314" y="1322026"/>
          <a:ext cx="9749928" cy="4494882"/>
        </p:xfrm>
        <a:graphic>
          <a:graphicData uri="http://schemas.openxmlformats.org/drawingml/2006/table">
            <a:tbl>
              <a:tblPr firstRow="1" bandRow="1">
                <a:tableStyleId>{5C22544A-7EE6-4342-B048-85BDC9FD1C3A}</a:tableStyleId>
              </a:tblPr>
              <a:tblGrid>
                <a:gridCol w="2437482"/>
                <a:gridCol w="2437482"/>
                <a:gridCol w="2437482"/>
                <a:gridCol w="2437482"/>
              </a:tblGrid>
              <a:tr h="642126">
                <a:tc>
                  <a:txBody>
                    <a:bodyPr/>
                    <a:lstStyle/>
                    <a:p>
                      <a:r>
                        <a:rPr lang="en-IN" dirty="0"/>
                        <a:t>FIELD</a:t>
                      </a:r>
                      <a:endParaRPr lang="en-IN" dirty="0"/>
                    </a:p>
                  </a:txBody>
                  <a:tcPr/>
                </a:tc>
                <a:tc>
                  <a:txBody>
                    <a:bodyPr/>
                    <a:lstStyle/>
                    <a:p>
                      <a:r>
                        <a:rPr lang="en-IN" dirty="0"/>
                        <a:t>DATA TYPE</a:t>
                      </a:r>
                      <a:r>
                        <a:rPr lang="en-IN" baseline="0" dirty="0"/>
                        <a:t> </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642126">
                <a:tc>
                  <a:txBody>
                    <a:bodyPr/>
                    <a:lstStyle/>
                    <a:p>
                      <a:r>
                        <a:rPr lang="en-IN" dirty="0"/>
                        <a:t>Payment</a:t>
                      </a:r>
                      <a:r>
                        <a:rPr lang="en-IN" baseline="0" dirty="0"/>
                        <a:t>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 key</a:t>
                      </a:r>
                      <a:endParaRPr lang="en-IN" dirty="0"/>
                    </a:p>
                  </a:txBody>
                  <a:tcPr/>
                </a:tc>
              </a:tr>
              <a:tr h="642126">
                <a:tc>
                  <a:txBody>
                    <a:bodyPr/>
                    <a:lstStyle/>
                    <a:p>
                      <a:r>
                        <a:rPr lang="en-IN" dirty="0"/>
                        <a:t>Policy</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r>
                        <a:rPr lang="en-IN" dirty="0"/>
                        <a:t>Foreign</a:t>
                      </a:r>
                      <a:r>
                        <a:rPr lang="en-IN" baseline="0" dirty="0"/>
                        <a:t> key</a:t>
                      </a:r>
                      <a:endParaRPr lang="en-IN" dirty="0"/>
                    </a:p>
                  </a:txBody>
                  <a:tcPr/>
                </a:tc>
              </a:tr>
              <a:tr h="642126">
                <a:tc>
                  <a:txBody>
                    <a:bodyPr/>
                    <a:lstStyle/>
                    <a:p>
                      <a:r>
                        <a:rPr lang="en-IN" dirty="0"/>
                        <a:t>Customer</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Agent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Last</a:t>
                      </a:r>
                      <a:r>
                        <a:rPr lang="en-IN" baseline="0" dirty="0"/>
                        <a:t> payment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endParaRPr lang="en-IN" dirty="0"/>
                    </a:p>
                  </a:txBody>
                  <a:tcPr/>
                </a:tc>
                <a:tc>
                  <a:txBody>
                    <a:bodyPr/>
                    <a:lstStyle/>
                    <a:p>
                      <a:r>
                        <a:rPr lang="en-IN" dirty="0"/>
                        <a:t>Not null</a:t>
                      </a:r>
                      <a:endParaRPr lang="en-IN" dirty="0"/>
                    </a:p>
                  </a:txBody>
                  <a:tcPr/>
                </a:tc>
              </a:tr>
              <a:tr h="642126">
                <a:tc>
                  <a:txBody>
                    <a:bodyPr/>
                    <a:lstStyle/>
                    <a:p>
                      <a:r>
                        <a:rPr lang="en-IN" dirty="0"/>
                        <a:t>Remaining amount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20348" y="0"/>
            <a:ext cx="5871267" cy="662219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73950" y="474960"/>
            <a:ext cx="5659233" cy="638304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42576" y="702156"/>
            <a:ext cx="5261668" cy="593462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00454" y="177692"/>
            <a:ext cx="5765250" cy="650261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92500"/>
          </a:bodyPr>
          <a:lstStyle/>
          <a:p>
            <a:pPr marL="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This project insurance management system deals with insurance. This tool taking care of the policy in using tracking the details of the customer. Customer can apply and view their insurance policy details. The main objective of the application is to automate all the possible functionalities of insurance and provide the insurance service to the customers. Using this system agents and customers can know the details about present policies, new policies, policy specifications, policy terms and conditions, etc. This system also calculates agent commission is based upon customer policy registration.</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This system maintains profile management of all policy holders. This system providing interface to customer that helps to him to know his policy details. Payment process also like ecommerce transaction. Customers can pay their policies. The payment processes are hassle-free and customer can complete a transaction at a much lesser time.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37443" y="702156"/>
            <a:ext cx="5341181" cy="602431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IN" dirty="0"/>
          </a:p>
        </p:txBody>
      </p:sp>
      <p:sp>
        <p:nvSpPr>
          <p:cNvPr id="3" name="Content Placeholder 2"/>
          <p:cNvSpPr>
            <a:spLocks noGrp="1"/>
          </p:cNvSpPr>
          <p:nvPr>
            <p:ph idx="1"/>
          </p:nvPr>
        </p:nvSpPr>
        <p:spPr>
          <a:xfrm>
            <a:off x="581192" y="1145754"/>
            <a:ext cx="11029615" cy="4713045"/>
          </a:xfrm>
        </p:spPr>
        <p:txBody>
          <a:bodyPr/>
          <a:lstStyle/>
          <a:p>
            <a:r>
              <a:rPr lang="en-IN" dirty="0"/>
              <a:t>Table name:  admin</a:t>
            </a:r>
            <a:endParaRPr lang="en-IN" dirty="0"/>
          </a:p>
          <a:p>
            <a:pPr marL="0" indent="0">
              <a:buNone/>
            </a:pPr>
            <a:endParaRPr lang="en-IN" dirty="0"/>
          </a:p>
        </p:txBody>
      </p:sp>
      <p:graphicFrame>
        <p:nvGraphicFramePr>
          <p:cNvPr id="4" name="Table 3"/>
          <p:cNvGraphicFramePr>
            <a:graphicFrameLocks noGrp="1"/>
          </p:cNvGraphicFramePr>
          <p:nvPr/>
        </p:nvGraphicFramePr>
        <p:xfrm>
          <a:off x="1370988" y="2790837"/>
          <a:ext cx="8389956" cy="2366159"/>
        </p:xfrm>
        <a:graphic>
          <a:graphicData uri="http://schemas.openxmlformats.org/drawingml/2006/table">
            <a:tbl>
              <a:tblPr firstRow="1" bandRow="1">
                <a:tableStyleId>{5C22544A-7EE6-4342-B048-85BDC9FD1C3A}</a:tableStyleId>
              </a:tblPr>
              <a:tblGrid>
                <a:gridCol w="2097489"/>
                <a:gridCol w="2097489"/>
                <a:gridCol w="2168247"/>
                <a:gridCol w="2026731"/>
              </a:tblGrid>
              <a:tr h="899814">
                <a:tc>
                  <a:txBody>
                    <a:bodyPr/>
                    <a:lstStyle/>
                    <a:p>
                      <a:r>
                        <a:rPr lang="en-IN" dirty="0">
                          <a:latin typeface="Calibri" panose="020F0502020204030204" pitchFamily="34" charset="0"/>
                          <a:cs typeface="Calibri" panose="020F0502020204030204" pitchFamily="34" charset="0"/>
                        </a:rPr>
                        <a:t>FIELD</a:t>
                      </a:r>
                      <a:endParaRPr lang="en-IN" dirty="0">
                        <a:latin typeface="Calibri" panose="020F0502020204030204" pitchFamily="34" charset="0"/>
                        <a:cs typeface="Calibri" panose="020F0502020204030204" pitchFamily="34" charset="0"/>
                      </a:endParaRPr>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826265">
                <a:tc>
                  <a:txBody>
                    <a:bodyPr/>
                    <a:lstStyle/>
                    <a:p>
                      <a:r>
                        <a:rPr lang="en-IN" sz="1600" b="0" dirty="0"/>
                        <a:t>Username</a:t>
                      </a:r>
                      <a:endParaRPr lang="en-IN" sz="1600" b="0"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r>
                        <a:rPr lang="en-IN" dirty="0"/>
                        <a:t>Not</a:t>
                      </a:r>
                      <a:r>
                        <a:rPr lang="en-IN" baseline="0" dirty="0"/>
                        <a:t> null</a:t>
                      </a:r>
                      <a:endParaRPr lang="en-IN" dirty="0"/>
                    </a:p>
                  </a:txBody>
                  <a:tcPr/>
                </a:tc>
              </a:tr>
              <a:tr h="468864">
                <a:tc>
                  <a:txBody>
                    <a:bodyPr/>
                    <a:lstStyle/>
                    <a:p>
                      <a:r>
                        <a:rPr lang="en-IN" dirty="0"/>
                        <a:t>Password</a:t>
                      </a:r>
                      <a:endParaRPr lang="en-IN" dirty="0"/>
                    </a:p>
                  </a:txBody>
                  <a:tcPr/>
                </a:tc>
                <a:tc>
                  <a:txBody>
                    <a:bodyPr/>
                    <a:lstStyle/>
                    <a:p>
                      <a:r>
                        <a:rPr lang="en-IN" dirty="0" err="1"/>
                        <a:t>Varchar</a:t>
                      </a:r>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p>
                      <a:endParaRPr lang="en-IN"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a:xfrm>
            <a:off x="482040" y="352540"/>
            <a:ext cx="11029615" cy="6411817"/>
          </a:xfrm>
        </p:spPr>
        <p:txBody>
          <a:bodyPr/>
          <a:lstStyle/>
          <a:p>
            <a:r>
              <a:rPr lang="en-IN" dirty="0"/>
              <a:t>TABLE NAME:  AGENT</a:t>
            </a:r>
            <a:endParaRPr lang="en-IN" dirty="0"/>
          </a:p>
          <a:p>
            <a:pPr marL="0" indent="0">
              <a:buNone/>
            </a:pPr>
            <a:endParaRPr lang="en-IN" dirty="0"/>
          </a:p>
        </p:txBody>
      </p:sp>
      <p:graphicFrame>
        <p:nvGraphicFramePr>
          <p:cNvPr id="6" name="Table 5"/>
          <p:cNvGraphicFramePr>
            <a:graphicFrameLocks noGrp="1"/>
          </p:cNvGraphicFramePr>
          <p:nvPr/>
        </p:nvGraphicFramePr>
        <p:xfrm>
          <a:off x="1062515" y="870333"/>
          <a:ext cx="8544193" cy="5986994"/>
        </p:xfrm>
        <a:graphic>
          <a:graphicData uri="http://schemas.openxmlformats.org/drawingml/2006/table">
            <a:tbl>
              <a:tblPr firstRow="1" bandRow="1">
                <a:tableStyleId>{5C22544A-7EE6-4342-B048-85BDC9FD1C3A}</a:tableStyleId>
              </a:tblPr>
              <a:tblGrid>
                <a:gridCol w="2032000"/>
                <a:gridCol w="2032000"/>
                <a:gridCol w="2032000"/>
                <a:gridCol w="2448193"/>
              </a:tblGrid>
              <a:tr h="641181">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370840">
                <a:tc>
                  <a:txBody>
                    <a:bodyPr/>
                    <a:lstStyle/>
                    <a:p>
                      <a:r>
                        <a:rPr lang="en-IN" dirty="0"/>
                        <a:t>Agent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a:t>
                      </a:r>
                      <a:r>
                        <a:rPr lang="en-IN" baseline="0" dirty="0"/>
                        <a:t> key</a:t>
                      </a:r>
                      <a:endParaRPr lang="en-IN" dirty="0"/>
                    </a:p>
                  </a:txBody>
                  <a:tcPr/>
                </a:tc>
              </a:tr>
              <a:tr h="370840">
                <a:tc>
                  <a:txBody>
                    <a:bodyPr/>
                    <a:lstStyle/>
                    <a:p>
                      <a:r>
                        <a:rPr lang="en-IN" dirty="0"/>
                        <a:t>First</a:t>
                      </a:r>
                      <a:r>
                        <a:rPr lang="en-IN" baseline="0" dirty="0"/>
                        <a:t> name</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490006">
                <a:tc>
                  <a:txBody>
                    <a:bodyPr/>
                    <a:lstStyle/>
                    <a:p>
                      <a:r>
                        <a:rPr lang="en-IN" dirty="0"/>
                        <a:t>Last</a:t>
                      </a:r>
                      <a:r>
                        <a:rPr lang="en-IN" baseline="0" dirty="0"/>
                        <a: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Varchar</a:t>
                      </a:r>
                      <a:endParaRPr lang="en-IN" dirty="0"/>
                    </a:p>
                    <a:p>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D.O.B</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r>
                        <a:rPr lang="en-IN" dirty="0"/>
                        <a:t>Not null</a:t>
                      </a:r>
                      <a:endParaRPr lang="en-IN" dirty="0"/>
                    </a:p>
                  </a:txBody>
                  <a:tcPr/>
                </a:tc>
              </a:tr>
              <a:tr h="370840">
                <a:tc>
                  <a:txBody>
                    <a:bodyPr/>
                    <a:lstStyle/>
                    <a:p>
                      <a:r>
                        <a:rPr lang="en-IN" dirty="0"/>
                        <a:t>Gender</a:t>
                      </a:r>
                      <a:endParaRPr lang="en-IN" dirty="0"/>
                    </a:p>
                  </a:txBody>
                  <a:tcPr/>
                </a:tc>
                <a:tc>
                  <a:txBody>
                    <a:bodyPr/>
                    <a:lstStyle/>
                    <a:p>
                      <a:r>
                        <a:rPr lang="en-IN" dirty="0" err="1"/>
                        <a:t>Varchar</a:t>
                      </a:r>
                      <a:endParaRPr lang="en-IN" dirty="0"/>
                    </a:p>
                  </a:txBody>
                  <a:tcPr/>
                </a:tc>
                <a:tc>
                  <a:txBody>
                    <a:bodyPr/>
                    <a:lstStyle/>
                    <a:p>
                      <a:r>
                        <a:rPr lang="en-IN" dirty="0"/>
                        <a:t>5</a:t>
                      </a:r>
                      <a:endParaRPr lang="en-IN" dirty="0"/>
                    </a:p>
                  </a:txBody>
                  <a:tcPr/>
                </a:tc>
                <a:tc>
                  <a:txBody>
                    <a:bodyPr/>
                    <a:lstStyle/>
                    <a:p>
                      <a:r>
                        <a:rPr lang="en-IN" dirty="0"/>
                        <a:t>Not null</a:t>
                      </a:r>
                      <a:endParaRPr lang="en-IN" dirty="0"/>
                    </a:p>
                  </a:txBody>
                  <a:tcPr/>
                </a:tc>
              </a:tr>
              <a:tr h="370840">
                <a:tc>
                  <a:txBody>
                    <a:bodyPr/>
                    <a:lstStyle/>
                    <a:p>
                      <a:r>
                        <a:rPr lang="en-IN" dirty="0"/>
                        <a:t>Mobile no</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370840">
                <a:tc>
                  <a:txBody>
                    <a:bodyPr/>
                    <a:lstStyle/>
                    <a:p>
                      <a:r>
                        <a:rPr lang="en-IN" dirty="0"/>
                        <a:t>Age</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r>
                        <a:rPr lang="en-IN" dirty="0"/>
                        <a:t>Not null</a:t>
                      </a:r>
                      <a:endParaRPr lang="en-IN" dirty="0"/>
                    </a:p>
                  </a:txBody>
                  <a:tcPr/>
                </a:tc>
              </a:tr>
              <a:tr h="370840">
                <a:tc>
                  <a:txBody>
                    <a:bodyPr/>
                    <a:lstStyle/>
                    <a:p>
                      <a:r>
                        <a:rPr lang="en-IN" dirty="0"/>
                        <a:t>State</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370840">
                <a:tc>
                  <a:txBody>
                    <a:bodyPr/>
                    <a:lstStyle/>
                    <a:p>
                      <a:r>
                        <a:rPr lang="en-IN" dirty="0"/>
                        <a:t>City</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r>
                        <a:rPr lang="en-IN" dirty="0"/>
                        <a:t>Not null</a:t>
                      </a:r>
                      <a:endParaRPr lang="en-IN" dirty="0"/>
                    </a:p>
                  </a:txBody>
                  <a:tcPr/>
                </a:tc>
              </a:tr>
              <a:tr h="370840">
                <a:tc>
                  <a:txBody>
                    <a:bodyPr/>
                    <a:lstStyle/>
                    <a:p>
                      <a:r>
                        <a:rPr lang="en-IN" dirty="0" err="1"/>
                        <a:t>Pincode</a:t>
                      </a:r>
                      <a:endParaRPr lang="en-IN" dirty="0"/>
                    </a:p>
                  </a:txBody>
                  <a:tcPr/>
                </a:tc>
                <a:tc>
                  <a:txBody>
                    <a:bodyPr/>
                    <a:lstStyle/>
                    <a:p>
                      <a:r>
                        <a:rPr lang="en-IN" dirty="0" err="1"/>
                        <a:t>Int</a:t>
                      </a:r>
                      <a:endParaRPr lang="en-IN" dirty="0"/>
                    </a:p>
                  </a:txBody>
                  <a:tcPr/>
                </a:tc>
                <a:tc>
                  <a:txBody>
                    <a:bodyPr/>
                    <a:lstStyle/>
                    <a:p>
                      <a:r>
                        <a:rPr lang="en-IN" dirty="0"/>
                        <a:t>7</a:t>
                      </a:r>
                      <a:endParaRPr lang="en-IN" dirty="0"/>
                    </a:p>
                  </a:txBody>
                  <a:tcPr/>
                </a:tc>
                <a:tc>
                  <a:txBody>
                    <a:bodyPr/>
                    <a:lstStyle/>
                    <a:p>
                      <a:r>
                        <a:rPr lang="en-IN" dirty="0"/>
                        <a:t>Not</a:t>
                      </a:r>
                      <a:r>
                        <a:rPr lang="en-IN" baseline="0" dirty="0"/>
                        <a:t> null</a:t>
                      </a:r>
                      <a:endParaRPr lang="en-IN" dirty="0"/>
                    </a:p>
                  </a:txBody>
                  <a:tcPr/>
                </a:tc>
              </a:tr>
              <a:tr h="370840">
                <a:tc>
                  <a:txBody>
                    <a:bodyPr/>
                    <a:lstStyle/>
                    <a:p>
                      <a:r>
                        <a:rPr lang="en-IN" dirty="0"/>
                        <a:t>Address</a:t>
                      </a:r>
                      <a:endParaRPr lang="en-IN" dirty="0"/>
                    </a:p>
                  </a:txBody>
                  <a:tcPr/>
                </a:tc>
                <a:tc>
                  <a:txBody>
                    <a:bodyPr/>
                    <a:lstStyle/>
                    <a:p>
                      <a:r>
                        <a:rPr lang="en-IN" dirty="0" err="1"/>
                        <a:t>Varchar</a:t>
                      </a:r>
                      <a:endParaRPr lang="en-IN" dirty="0"/>
                    </a:p>
                  </a:txBody>
                  <a:tcPr/>
                </a:tc>
                <a:tc>
                  <a:txBody>
                    <a:bodyPr/>
                    <a:lstStyle/>
                    <a:p>
                      <a:r>
                        <a:rPr lang="en-IN" dirty="0"/>
                        <a:t>30</a:t>
                      </a:r>
                      <a:endParaRPr lang="en-IN" dirty="0"/>
                    </a:p>
                  </a:txBody>
                  <a:tcPr/>
                </a:tc>
                <a:tc>
                  <a:txBody>
                    <a:bodyPr/>
                    <a:lstStyle/>
                    <a:p>
                      <a:r>
                        <a:rPr lang="en-IN" dirty="0"/>
                        <a:t>Not null</a:t>
                      </a:r>
                      <a:endParaRPr lang="en-IN" dirty="0"/>
                    </a:p>
                  </a:txBody>
                  <a:tcPr/>
                </a:tc>
              </a:tr>
              <a:tr h="370840">
                <a:tc>
                  <a:txBody>
                    <a:bodyPr/>
                    <a:lstStyle/>
                    <a:p>
                      <a:r>
                        <a:rPr lang="en-IN" dirty="0"/>
                        <a:t>Experience</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r>
                        <a:rPr lang="en-IN" dirty="0"/>
                        <a:t>Not null</a:t>
                      </a:r>
                      <a:endParaRPr lang="en-IN" dirty="0"/>
                    </a:p>
                  </a:txBody>
                  <a:tcPr/>
                </a:tc>
              </a:tr>
              <a:tr h="626493">
                <a:tc>
                  <a:txBody>
                    <a:bodyPr/>
                    <a:lstStyle/>
                    <a:p>
                      <a:r>
                        <a:rPr lang="en-IN" dirty="0"/>
                        <a:t>Password</a:t>
                      </a:r>
                      <a:endParaRPr lang="en-IN" dirty="0"/>
                    </a:p>
                  </a:txBody>
                  <a:tcPr/>
                </a:tc>
                <a:tc>
                  <a:txBody>
                    <a:bodyPr/>
                    <a:lstStyle/>
                    <a:p>
                      <a:r>
                        <a:rPr lang="en-IN" dirty="0" err="1"/>
                        <a:t>Varchar</a:t>
                      </a:r>
                      <a:endParaRPr lang="en-IN" dirty="0"/>
                    </a:p>
                  </a:txBody>
                  <a:tcPr/>
                </a:tc>
                <a:tc>
                  <a:txBody>
                    <a:bodyPr/>
                    <a:lstStyle/>
                    <a:p>
                      <a:r>
                        <a:rPr lang="en-IN" dirty="0"/>
                        <a:t>5</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0686" y="363558"/>
            <a:ext cx="11029615" cy="6367748"/>
          </a:xfrm>
        </p:spPr>
        <p:txBody>
          <a:bodyPr/>
          <a:lstStyle/>
          <a:p>
            <a:r>
              <a:rPr lang="en-IN" dirty="0"/>
              <a:t>TABLE NAME:  customer</a:t>
            </a:r>
            <a:endParaRPr lang="en-IN" dirty="0"/>
          </a:p>
          <a:p>
            <a:pPr marL="0" indent="0">
              <a:buNone/>
            </a:pPr>
            <a:endParaRPr lang="en-IN" dirty="0"/>
          </a:p>
        </p:txBody>
      </p:sp>
      <p:graphicFrame>
        <p:nvGraphicFramePr>
          <p:cNvPr id="4" name="Table 3"/>
          <p:cNvGraphicFramePr>
            <a:graphicFrameLocks noGrp="1"/>
          </p:cNvGraphicFramePr>
          <p:nvPr/>
        </p:nvGraphicFramePr>
        <p:xfrm>
          <a:off x="1024570" y="965364"/>
          <a:ext cx="8738825" cy="5792443"/>
        </p:xfrm>
        <a:graphic>
          <a:graphicData uri="http://schemas.openxmlformats.org/drawingml/2006/table">
            <a:tbl>
              <a:tblPr firstRow="1" bandRow="1">
                <a:tableStyleId>{5C22544A-7EE6-4342-B048-85BDC9FD1C3A}</a:tableStyleId>
              </a:tblPr>
              <a:tblGrid>
                <a:gridCol w="2642825"/>
                <a:gridCol w="2032000"/>
                <a:gridCol w="2001396"/>
                <a:gridCol w="2062604"/>
              </a:tblGrid>
              <a:tr h="605763">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370840">
                <a:tc>
                  <a:txBody>
                    <a:bodyPr/>
                    <a:lstStyle/>
                    <a:p>
                      <a:r>
                        <a:rPr lang="en-IN" dirty="0"/>
                        <a:t>Customer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a:t>
                      </a:r>
                      <a:r>
                        <a:rPr lang="en-IN" baseline="0" dirty="0"/>
                        <a:t> key</a:t>
                      </a:r>
                      <a:endParaRPr lang="en-IN" dirty="0"/>
                    </a:p>
                  </a:txBody>
                  <a:tcPr/>
                </a:tc>
              </a:tr>
              <a:tr h="370840">
                <a:tc>
                  <a:txBody>
                    <a:bodyPr/>
                    <a:lstStyle/>
                    <a:p>
                      <a:r>
                        <a:rPr lang="en-IN" dirty="0"/>
                        <a:t>First name</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r>
                        <a:rPr lang="en-IN" dirty="0"/>
                        <a:t>Not null</a:t>
                      </a:r>
                      <a:endParaRPr lang="en-IN" dirty="0"/>
                    </a:p>
                  </a:txBody>
                  <a:tcPr/>
                </a:tc>
              </a:tr>
              <a:tr h="370840">
                <a:tc>
                  <a:txBody>
                    <a:bodyPr/>
                    <a:lstStyle/>
                    <a:p>
                      <a:r>
                        <a:rPr lang="en-IN" dirty="0"/>
                        <a:t>Last 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Varchar</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D.O.B</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Gender</a:t>
                      </a:r>
                      <a:endParaRPr lang="en-IN" dirty="0"/>
                    </a:p>
                  </a:txBody>
                  <a:tcPr/>
                </a:tc>
                <a:tc>
                  <a:txBody>
                    <a:bodyPr/>
                    <a:lstStyle/>
                    <a:p>
                      <a:r>
                        <a:rPr lang="en-IN" dirty="0" err="1"/>
                        <a:t>Varchar</a:t>
                      </a:r>
                      <a:endParaRPr lang="en-IN" dirty="0"/>
                    </a:p>
                  </a:txBody>
                  <a:tcPr/>
                </a:tc>
                <a:tc>
                  <a:txBody>
                    <a:bodyPr/>
                    <a:lstStyle/>
                    <a:p>
                      <a:r>
                        <a:rPr lang="en-IN" dirty="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Age</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Mobile.no</a:t>
                      </a:r>
                      <a:endParaRPr lang="en-IN" dirty="0"/>
                    </a:p>
                  </a:txBody>
                  <a:tcPr/>
                </a:tc>
                <a:tc>
                  <a:txBody>
                    <a:bodyPr/>
                    <a:lstStyle/>
                    <a:p>
                      <a:r>
                        <a:rPr lang="en-IN" dirty="0" err="1"/>
                        <a:t>Int</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State</a:t>
                      </a:r>
                      <a:endParaRPr lang="en-IN" dirty="0"/>
                    </a:p>
                  </a:txBody>
                  <a:tcPr/>
                </a:tc>
                <a:tc>
                  <a:txBody>
                    <a:bodyPr/>
                    <a:lstStyle/>
                    <a:p>
                      <a:r>
                        <a:rPr lang="en-IN" dirty="0" err="1"/>
                        <a:t>Varchar</a:t>
                      </a:r>
                      <a:endParaRPr lang="en-IN" dirty="0"/>
                    </a:p>
                  </a:txBody>
                  <a:tcPr/>
                </a:tc>
                <a:tc>
                  <a:txBody>
                    <a:bodyPr/>
                    <a:lstStyle/>
                    <a:p>
                      <a:r>
                        <a:rPr lang="en-IN" dirty="0"/>
                        <a:t>15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City</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err="1"/>
                        <a:t>Pincode</a:t>
                      </a:r>
                      <a:endParaRPr lang="en-IN" dirty="0"/>
                    </a:p>
                  </a:txBody>
                  <a:tcPr/>
                </a:tc>
                <a:tc>
                  <a:txBody>
                    <a:bodyPr/>
                    <a:lstStyle/>
                    <a:p>
                      <a:r>
                        <a:rPr lang="en-IN" dirty="0" err="1"/>
                        <a:t>Int</a:t>
                      </a:r>
                      <a:endParaRPr lang="en-IN" dirty="0"/>
                    </a:p>
                  </a:txBody>
                  <a:tcPr/>
                </a:tc>
                <a:tc>
                  <a:txBody>
                    <a:bodyPr/>
                    <a:lstStyle/>
                    <a:p>
                      <a:r>
                        <a:rPr lang="en-IN" dirty="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Address</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Occupation</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370840">
                <a:tc>
                  <a:txBody>
                    <a:bodyPr/>
                    <a:lstStyle/>
                    <a:p>
                      <a:r>
                        <a:rPr lang="en-IN" dirty="0"/>
                        <a:t>Agent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 null</a:t>
                      </a:r>
                      <a:endParaRPr lang="en-IN" dirty="0"/>
                    </a:p>
                  </a:txBody>
                  <a:tcPr/>
                </a:tc>
              </a:tr>
              <a:tr h="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286439"/>
            <a:ext cx="11029615" cy="7458419"/>
          </a:xfrm>
        </p:spPr>
        <p:txBody>
          <a:bodyPr/>
          <a:lstStyle/>
          <a:p>
            <a:r>
              <a:rPr lang="en-IN" dirty="0"/>
              <a:t>TABLE NAME:  POLICY</a:t>
            </a:r>
            <a:endParaRPr lang="en-IN" dirty="0"/>
          </a:p>
          <a:p>
            <a:pPr marL="0" indent="0">
              <a:buNone/>
            </a:pPr>
            <a:endParaRPr lang="en-IN" dirty="0"/>
          </a:p>
        </p:txBody>
      </p:sp>
      <p:graphicFrame>
        <p:nvGraphicFramePr>
          <p:cNvPr id="4" name="Table 3"/>
          <p:cNvGraphicFramePr>
            <a:graphicFrameLocks noGrp="1"/>
          </p:cNvGraphicFramePr>
          <p:nvPr/>
        </p:nvGraphicFramePr>
        <p:xfrm>
          <a:off x="826263" y="1046598"/>
          <a:ext cx="9683828" cy="4990644"/>
        </p:xfrm>
        <a:graphic>
          <a:graphicData uri="http://schemas.openxmlformats.org/drawingml/2006/table">
            <a:tbl>
              <a:tblPr firstRow="1" bandRow="1">
                <a:tableStyleId>{5C22544A-7EE6-4342-B048-85BDC9FD1C3A}</a:tableStyleId>
              </a:tblPr>
              <a:tblGrid>
                <a:gridCol w="2420957"/>
                <a:gridCol w="2420957"/>
                <a:gridCol w="2420957"/>
                <a:gridCol w="2420957"/>
              </a:tblGrid>
              <a:tr h="554516">
                <a:tc>
                  <a:txBody>
                    <a:bodyPr/>
                    <a:lstStyle/>
                    <a:p>
                      <a:r>
                        <a:rPr lang="en-IN" dirty="0"/>
                        <a:t>FIELD</a:t>
                      </a:r>
                      <a:endParaRPr lang="en-IN" dirty="0"/>
                    </a:p>
                  </a:txBody>
                  <a:tcPr/>
                </a:tc>
                <a:tc>
                  <a:txBody>
                    <a:bodyPr/>
                    <a:lstStyle/>
                    <a:p>
                      <a:r>
                        <a:rPr lang="en-IN" dirty="0"/>
                        <a:t>DATA TYPE</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554516">
                <a:tc>
                  <a:txBody>
                    <a:bodyPr/>
                    <a:lstStyle/>
                    <a:p>
                      <a:r>
                        <a:rPr lang="en-IN" dirty="0"/>
                        <a:t>Policy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Not</a:t>
                      </a:r>
                      <a:r>
                        <a:rPr lang="en-IN" baseline="0" dirty="0"/>
                        <a:t> null</a:t>
                      </a:r>
                      <a:endParaRPr lang="en-IN" dirty="0"/>
                    </a:p>
                  </a:txBody>
                  <a:tcPr/>
                </a:tc>
              </a:tr>
              <a:tr h="554516">
                <a:tc>
                  <a:txBody>
                    <a:bodyPr/>
                    <a:lstStyle/>
                    <a:p>
                      <a:r>
                        <a:rPr lang="en-IN" dirty="0"/>
                        <a:t>Policy name</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category</a:t>
                      </a:r>
                      <a:endParaRPr lang="en-IN" dirty="0"/>
                    </a:p>
                  </a:txBody>
                  <a:tcPr/>
                </a:tc>
                <a:tc>
                  <a:txBody>
                    <a:bodyPr/>
                    <a:lstStyle/>
                    <a:p>
                      <a:r>
                        <a:rPr lang="en-IN" dirty="0" err="1"/>
                        <a:t>Varchar</a:t>
                      </a:r>
                      <a:endParaRPr lang="en-IN" dirty="0"/>
                    </a:p>
                  </a:txBody>
                  <a:tcPr/>
                </a:tc>
                <a:tc>
                  <a:txBody>
                    <a:bodyPr/>
                    <a:lstStyle/>
                    <a:p>
                      <a:r>
                        <a:rPr lang="en-IN" dirty="0"/>
                        <a:t>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duration</a:t>
                      </a:r>
                      <a:endParaRPr lang="en-IN" dirty="0"/>
                    </a:p>
                  </a:txBody>
                  <a:tcPr/>
                </a:tc>
                <a:tc>
                  <a:txBody>
                    <a:bodyPr/>
                    <a:lstStyle/>
                    <a:p>
                      <a:r>
                        <a:rPr lang="en-IN" dirty="0" err="1"/>
                        <a:t>Int</a:t>
                      </a:r>
                      <a:endParaRPr lang="en-IN" dirty="0"/>
                    </a:p>
                  </a:txBody>
                  <a:tcPr/>
                </a:tc>
                <a:tc>
                  <a:txBody>
                    <a:bodyPr/>
                    <a:lstStyle/>
                    <a:p>
                      <a:r>
                        <a:rPr lang="en-IN"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status</a:t>
                      </a:r>
                      <a:endParaRPr lang="en-IN" dirty="0"/>
                    </a:p>
                  </a:txBody>
                  <a:tcPr/>
                </a:tc>
                <a:tc>
                  <a:txBody>
                    <a:bodyPr/>
                    <a:lstStyle/>
                    <a:p>
                      <a:r>
                        <a:rPr lang="en-IN" dirty="0" err="1"/>
                        <a:t>Varchar</a:t>
                      </a:r>
                      <a:endParaRPr lang="en-IN" dirty="0"/>
                    </a:p>
                  </a:txBody>
                  <a:tcPr/>
                </a:tc>
                <a:tc>
                  <a:txBody>
                    <a:bodyPr/>
                    <a:lstStyle/>
                    <a:p>
                      <a:r>
                        <a:rPr lang="en-IN" dirty="0"/>
                        <a:t>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date</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Policy expiry</a:t>
                      </a:r>
                      <a:r>
                        <a:rPr lang="en-IN" baseline="0" dirty="0"/>
                        <a:t> date</a:t>
                      </a:r>
                      <a:endParaRPr lang="en-IN" dirty="0"/>
                    </a:p>
                  </a:txBody>
                  <a:tcPr/>
                </a:tc>
                <a:tc>
                  <a:txBody>
                    <a:bodyPr/>
                    <a:lstStyle/>
                    <a:p>
                      <a:r>
                        <a:rPr lang="en-IN" dirty="0"/>
                        <a:t>Date</a:t>
                      </a:r>
                      <a:endParaRPr lang="en-IN" dirty="0"/>
                    </a:p>
                  </a:txBody>
                  <a:tcPr/>
                </a:tc>
                <a:tc>
                  <a:txBody>
                    <a:bodyPr/>
                    <a:lstStyle/>
                    <a:p>
                      <a:r>
                        <a:rPr lang="en-IN" dirty="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r h="554516">
                <a:tc>
                  <a:txBody>
                    <a:bodyPr/>
                    <a:lstStyle/>
                    <a:p>
                      <a:r>
                        <a:rPr lang="en-IN" dirty="0"/>
                        <a:t>Amount</a:t>
                      </a:r>
                      <a:endParaRPr lang="en-IN" dirty="0"/>
                    </a:p>
                  </a:txBody>
                  <a:tcPr/>
                </a:tc>
                <a:tc>
                  <a:txBody>
                    <a:bodyPr/>
                    <a:lstStyle/>
                    <a:p>
                      <a:r>
                        <a:rPr lang="en-IN" dirty="0" err="1"/>
                        <a:t>Int</a:t>
                      </a:r>
                      <a:endParaRPr lang="en-IN" dirty="0"/>
                    </a:p>
                  </a:txBody>
                  <a:tcPr/>
                </a:tc>
                <a:tc>
                  <a:txBody>
                    <a:bodyPr/>
                    <a:lstStyle/>
                    <a:p>
                      <a:r>
                        <a:rPr lang="en-IN" dirty="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Not</a:t>
                      </a:r>
                      <a:r>
                        <a:rPr lang="en-IN" baseline="0" dirty="0"/>
                        <a:t> null</a:t>
                      </a:r>
                      <a:endParaRPr lang="en-IN"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363558"/>
            <a:ext cx="11029615" cy="6037242"/>
          </a:xfrm>
        </p:spPr>
        <p:txBody>
          <a:bodyPr/>
          <a:lstStyle/>
          <a:p>
            <a:r>
              <a:rPr lang="en-IN" dirty="0"/>
              <a:t>Table name:  payment</a:t>
            </a:r>
            <a:endParaRPr lang="en-IN" dirty="0"/>
          </a:p>
          <a:p>
            <a:pPr marL="0" indent="0">
              <a:buNone/>
            </a:pPr>
            <a:endParaRPr lang="en-IN" dirty="0"/>
          </a:p>
        </p:txBody>
      </p:sp>
      <p:graphicFrame>
        <p:nvGraphicFramePr>
          <p:cNvPr id="4" name="Table 3"/>
          <p:cNvGraphicFramePr>
            <a:graphicFrameLocks noGrp="1"/>
          </p:cNvGraphicFramePr>
          <p:nvPr/>
        </p:nvGraphicFramePr>
        <p:xfrm>
          <a:off x="859314" y="1322026"/>
          <a:ext cx="9749928" cy="4494882"/>
        </p:xfrm>
        <a:graphic>
          <a:graphicData uri="http://schemas.openxmlformats.org/drawingml/2006/table">
            <a:tbl>
              <a:tblPr firstRow="1" bandRow="1">
                <a:tableStyleId>{5C22544A-7EE6-4342-B048-85BDC9FD1C3A}</a:tableStyleId>
              </a:tblPr>
              <a:tblGrid>
                <a:gridCol w="2437482"/>
                <a:gridCol w="2437482"/>
                <a:gridCol w="2437482"/>
                <a:gridCol w="2437482"/>
              </a:tblGrid>
              <a:tr h="642126">
                <a:tc>
                  <a:txBody>
                    <a:bodyPr/>
                    <a:lstStyle/>
                    <a:p>
                      <a:r>
                        <a:rPr lang="en-IN" dirty="0"/>
                        <a:t>FIELD</a:t>
                      </a:r>
                      <a:endParaRPr lang="en-IN" dirty="0"/>
                    </a:p>
                  </a:txBody>
                  <a:tcPr/>
                </a:tc>
                <a:tc>
                  <a:txBody>
                    <a:bodyPr/>
                    <a:lstStyle/>
                    <a:p>
                      <a:r>
                        <a:rPr lang="en-IN" dirty="0"/>
                        <a:t>DATA TYPE</a:t>
                      </a:r>
                      <a:r>
                        <a:rPr lang="en-IN" baseline="0" dirty="0"/>
                        <a:t> </a:t>
                      </a:r>
                      <a:endParaRPr lang="en-IN" dirty="0"/>
                    </a:p>
                  </a:txBody>
                  <a:tcPr/>
                </a:tc>
                <a:tc>
                  <a:txBody>
                    <a:bodyPr/>
                    <a:lstStyle/>
                    <a:p>
                      <a:r>
                        <a:rPr lang="en-IN" dirty="0"/>
                        <a:t>SIZE</a:t>
                      </a:r>
                      <a:endParaRPr lang="en-IN" dirty="0"/>
                    </a:p>
                  </a:txBody>
                  <a:tcPr/>
                </a:tc>
                <a:tc>
                  <a:txBody>
                    <a:bodyPr/>
                    <a:lstStyle/>
                    <a:p>
                      <a:r>
                        <a:rPr lang="en-IN" dirty="0"/>
                        <a:t>CONSTRAINT</a:t>
                      </a:r>
                      <a:endParaRPr lang="en-IN" dirty="0"/>
                    </a:p>
                  </a:txBody>
                  <a:tcPr/>
                </a:tc>
              </a:tr>
              <a:tr h="642126">
                <a:tc>
                  <a:txBody>
                    <a:bodyPr/>
                    <a:lstStyle/>
                    <a:p>
                      <a:r>
                        <a:rPr lang="en-IN" dirty="0"/>
                        <a:t>Payment</a:t>
                      </a:r>
                      <a:r>
                        <a:rPr lang="en-IN" baseline="0" dirty="0"/>
                        <a:t> id</a:t>
                      </a:r>
                      <a:endParaRPr lang="en-IN" dirty="0"/>
                    </a:p>
                  </a:txBody>
                  <a:tcPr/>
                </a:tc>
                <a:tc>
                  <a:txBody>
                    <a:bodyPr/>
                    <a:lstStyle/>
                    <a:p>
                      <a:r>
                        <a:rPr lang="en-IN" dirty="0" err="1"/>
                        <a:t>Int</a:t>
                      </a:r>
                      <a:endParaRPr lang="en-IN" dirty="0"/>
                    </a:p>
                  </a:txBody>
                  <a:tcPr/>
                </a:tc>
                <a:tc>
                  <a:txBody>
                    <a:bodyPr/>
                    <a:lstStyle/>
                    <a:p>
                      <a:r>
                        <a:rPr lang="en-IN" dirty="0"/>
                        <a:t>5</a:t>
                      </a:r>
                      <a:endParaRPr lang="en-IN" dirty="0"/>
                    </a:p>
                  </a:txBody>
                  <a:tcPr/>
                </a:tc>
                <a:tc>
                  <a:txBody>
                    <a:bodyPr/>
                    <a:lstStyle/>
                    <a:p>
                      <a:r>
                        <a:rPr lang="en-IN" dirty="0"/>
                        <a:t>Primary key</a:t>
                      </a:r>
                      <a:endParaRPr lang="en-IN" dirty="0"/>
                    </a:p>
                  </a:txBody>
                  <a:tcPr/>
                </a:tc>
              </a:tr>
              <a:tr h="642126">
                <a:tc>
                  <a:txBody>
                    <a:bodyPr/>
                    <a:lstStyle/>
                    <a:p>
                      <a:r>
                        <a:rPr lang="en-IN" dirty="0"/>
                        <a:t>Policy</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r>
                        <a:rPr lang="en-IN" dirty="0"/>
                        <a:t>Foreign</a:t>
                      </a:r>
                      <a:r>
                        <a:rPr lang="en-IN" baseline="0" dirty="0"/>
                        <a:t> key</a:t>
                      </a:r>
                      <a:endParaRPr lang="en-IN" dirty="0"/>
                    </a:p>
                  </a:txBody>
                  <a:tcPr/>
                </a:tc>
              </a:tr>
              <a:tr h="642126">
                <a:tc>
                  <a:txBody>
                    <a:bodyPr/>
                    <a:lstStyle/>
                    <a:p>
                      <a:r>
                        <a:rPr lang="en-IN" dirty="0"/>
                        <a:t>Customer</a:t>
                      </a:r>
                      <a:r>
                        <a:rPr lang="en-IN" baseline="0" dirty="0"/>
                        <a: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Agent id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Foreign</a:t>
                      </a:r>
                      <a:r>
                        <a:rPr lang="en-IN" baseline="0" dirty="0"/>
                        <a:t> key</a:t>
                      </a:r>
                      <a:endParaRPr lang="en-IN" dirty="0"/>
                    </a:p>
                    <a:p>
                      <a:endParaRPr lang="en-IN" dirty="0"/>
                    </a:p>
                  </a:txBody>
                  <a:tcPr/>
                </a:tc>
              </a:tr>
              <a:tr h="642126">
                <a:tc>
                  <a:txBody>
                    <a:bodyPr/>
                    <a:lstStyle/>
                    <a:p>
                      <a:r>
                        <a:rPr lang="en-IN" dirty="0"/>
                        <a:t>Last</a:t>
                      </a:r>
                      <a:r>
                        <a:rPr lang="en-IN" baseline="0" dirty="0"/>
                        <a:t> payment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endParaRPr lang="en-IN" dirty="0"/>
                    </a:p>
                  </a:txBody>
                  <a:tcPr/>
                </a:tc>
                <a:tc>
                  <a:txBody>
                    <a:bodyPr/>
                    <a:lstStyle/>
                    <a:p>
                      <a:r>
                        <a:rPr lang="en-IN" dirty="0"/>
                        <a:t>Not null</a:t>
                      </a:r>
                      <a:endParaRPr lang="en-IN" dirty="0"/>
                    </a:p>
                  </a:txBody>
                  <a:tcPr/>
                </a:tc>
              </a:tr>
              <a:tr h="642126">
                <a:tc>
                  <a:txBody>
                    <a:bodyPr/>
                    <a:lstStyle/>
                    <a:p>
                      <a:r>
                        <a:rPr lang="en-IN" dirty="0"/>
                        <a:t>Remaining amount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err="1"/>
                        <a:t>Int</a:t>
                      </a:r>
                      <a:endParaRPr lang="en-IN" dirty="0"/>
                    </a:p>
                    <a:p>
                      <a:endParaRPr lang="en-IN" dirty="0"/>
                    </a:p>
                  </a:txBody>
                  <a:tcPr/>
                </a:tc>
                <a:tc>
                  <a:txBody>
                    <a:bodyPr/>
                    <a:lstStyle/>
                    <a:p>
                      <a:r>
                        <a:rPr lang="en-IN" dirty="0"/>
                        <a:t>7</a:t>
                      </a:r>
                      <a:endParaRPr lang="en-IN" dirty="0"/>
                    </a:p>
                  </a:txBody>
                  <a:tcPr/>
                </a:tc>
                <a:tc>
                  <a:txBody>
                    <a:bodyPr/>
                    <a:lstStyle/>
                    <a:p>
                      <a:r>
                        <a:rPr lang="en-IN" dirty="0"/>
                        <a:t>Not null</a:t>
                      </a:r>
                      <a:endParaRPr lang="en-IN"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20348" y="0"/>
            <a:ext cx="5871267" cy="6622193"/>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73950" y="474960"/>
            <a:ext cx="5659233" cy="638304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42576" y="702156"/>
            <a:ext cx="5261668" cy="5934627"/>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00454" y="177692"/>
            <a:ext cx="5765250" cy="650261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Processor				:  P 4 700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ghz.</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Ram					:  4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gb</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ram</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US" cap="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37443" y="702156"/>
            <a:ext cx="5341181" cy="602431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cap="none" dirty="0">
                <a:effectLst/>
                <a:latin typeface="Times New Roman" panose="02020603050405020304" pitchFamily="18" charset="0"/>
                <a:ea typeface="Calibri" panose="020F0502020204030204" pitchFamily="34" charset="0"/>
              </a:rPr>
            </a:b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cap="none"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cap="non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581192" y="1715956"/>
            <a:ext cx="11029615" cy="4857122"/>
          </a:xfrm>
        </p:spPr>
        <p:txBody>
          <a:bodyPr>
            <a:normAutofit/>
          </a:bodyPr>
          <a:lstStyle/>
          <a:p>
            <a:pPr marL="0" marR="0" indent="457200">
              <a:lnSpc>
                <a:spcPct val="150000"/>
              </a:lnSpc>
              <a:spcBef>
                <a:spcPts val="0"/>
              </a:spcBef>
              <a:spcAft>
                <a:spcPts val="800"/>
              </a:spcAft>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is the manual system. It is time consuming. It is difficult to search for a data most of the insurance organizations are not having any existing fully computerized system. It is very difficult for a person to produce the report. There are chances for changing the scheme report and do malpractice. They are managing the information in the form of excel spread sheets. This system involves a lot of manual entries with the applications to perform the desired task. Every member organization has its own data structure. Usage of papers in the payment process leads to less efficiency, less accuracy and less productivity. Due to lack of centralized data structure, it is very difficult to merge the data to analyze the statistics</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Disadvantages</a:t>
            </a:r>
            <a:endParaRPr lang="en-US"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Huge process of creating an insurance account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More number of papers are wasted for insurance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records can be maintained</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a:xfrm>
            <a:off x="581192" y="1715956"/>
            <a:ext cx="11029615" cy="4631835"/>
          </a:xfrm>
        </p:spPr>
        <p:txBody>
          <a:bodyPr>
            <a:normAutofit/>
          </a:bodyPr>
          <a:lstStyle/>
          <a:p>
            <a:pPr marL="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a:t>
            </a: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 proposed system is for making easier to manage policy holder details, agent details, policy details, claimant details and payment details. The proposed system is designed to eliminate the drawbacks of the existing system. It is designed by keeping to eliminate the drawbacks of the present system in order to provide a permanent solution to the problems. The primary aim of the new system is to speedup transactions. This insurance management system will be developed for managing the insurance management system. The overall system is control through the main menu. The report is prepared for the schemes and implemented by the concerned officials.</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Advantages</a:t>
            </a:r>
            <a:endParaRPr lang="en-US"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Can easily contact the agent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the records are maintained by the administrator</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Easy to manage the software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fontScale="85000" lnSpcReduction="10000"/>
          </a:bodyPr>
          <a:lstStyle/>
          <a:p>
            <a:pPr marL="0" marR="0" lvl="0" indent="0">
              <a:lnSpc>
                <a:spcPct val="150000"/>
              </a:lnSpc>
              <a:spcBef>
                <a:spcPts val="0"/>
              </a:spcBef>
              <a:spcAft>
                <a:spcPts val="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Policy registration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New policy holder gives their information like, name, password, ac no, bank, organization, occupation, age, sex, address, e-mail id.  DFD, UML diagram, screen shots, paper presentation, output presents the insurance management system project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Customer account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The customer account module is when the customer registers the form and can able to access login, here they can check the customer account details as well as policy renewal.</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Policy payment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This module the customer can directly pay the insurance renewal for this module, once the date has crossed then the user will get the alert for the policy details then can pay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Agent registration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An agent can able to register by the administrator, once the agent has been added they will have unique username and password. Using this credential to login into the application. Once they register, they can able to create the customer account.</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cap="none" dirty="0">
                <a:effectLst/>
                <a:latin typeface="Calibri" panose="020F0502020204030204" pitchFamily="34" charset="0"/>
                <a:ea typeface="Calibri" panose="020F0502020204030204" pitchFamily="34" charset="0"/>
                <a:cs typeface="Calibri" panose="020F0502020204030204" pitchFamily="34" charset="0"/>
              </a:rPr>
              <a:t>Report module</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cap="none" dirty="0">
                <a:effectLst/>
                <a:latin typeface="Calibri" panose="020F0502020204030204" pitchFamily="34" charset="0"/>
                <a:ea typeface="Calibri" panose="020F0502020204030204" pitchFamily="34" charset="0"/>
                <a:cs typeface="Calibri" panose="020F0502020204030204" pitchFamily="34" charset="0"/>
              </a:rPr>
              <a:t>Also, the agent has report to for them customer details as well as policy and renewal details. Once the process has been done, they will generate report to the respective insurance team.</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2205354" y="2180495"/>
            <a:ext cx="7800037" cy="3372165"/>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6485</Words>
  <Application>WPS Presentation</Application>
  <PresentationFormat>Widescreen</PresentationFormat>
  <Paragraphs>866</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Calibri</vt:lpstr>
      <vt:lpstr>Times New Roman</vt:lpstr>
      <vt:lpstr>Symbol</vt:lpstr>
      <vt:lpstr>Tw Cen MT</vt:lpstr>
      <vt:lpstr>Microsoft YaHei</vt:lpstr>
      <vt:lpstr>Arial Unicode MS</vt:lpstr>
      <vt:lpstr>Droplet</vt:lpstr>
      <vt:lpstr>INSURANCE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15</cp:revision>
  <dcterms:created xsi:type="dcterms:W3CDTF">2021-01-26T14:06:00Z</dcterms:created>
  <dcterms:modified xsi:type="dcterms:W3CDTF">2023-03-06T17:43:52Z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0B1E05DBE2D34A50840FDA80E12FA854</vt:lpwstr>
  </property>
  <property fmtid="{D5CDD505-2E9C-101B-9397-08002B2CF9AE}" pid="3" name="KSOProductBuildVer">
    <vt:lpwstr>1033-11.2.0.11417</vt:lpwstr>
  </property>
</Properties>
</file>