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024" y="1574801"/>
            <a:ext cx="6815669" cy="1515533"/>
          </a:xfrm>
        </p:spPr>
        <p:txBody>
          <a:bodyPr>
            <a:normAutofit fontScale="90000"/>
          </a:bodyPr>
          <a:lstStyle/>
          <a:p>
            <a:r>
              <a:rPr lang="en-US" dirty="0"/>
              <a:t>MUNICIPAL CORPORATION MANAGEMENT SYSTEM</a:t>
            </a:r>
            <a:endParaRPr lang="en-US" dirty="0"/>
          </a:p>
        </p:txBody>
      </p:sp>
      <p:sp>
        <p:nvSpPr>
          <p:cNvPr id="3" name="Subtitle 2"/>
          <p:cNvSpPr>
            <a:spLocks noGrp="1"/>
          </p:cNvSpPr>
          <p:nvPr>
            <p:ph type="subTitle" idx="1"/>
          </p:nvPr>
        </p:nvSpPr>
        <p:spPr>
          <a:xfrm>
            <a:off x="2688165" y="4622798"/>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US"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4058009" y="815381"/>
            <a:ext cx="4820948" cy="46445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Table design</a:t>
            </a:r>
            <a:br>
              <a:rPr lang="en-IN" sz="4000" dirty="0"/>
            </a:br>
            <a:r>
              <a:rPr lang="en-IN" sz="2800" dirty="0"/>
              <a:t>table </a:t>
            </a:r>
            <a:r>
              <a:rPr lang="en-IN" sz="2800" dirty="0" err="1"/>
              <a:t>name:admin</a:t>
            </a:r>
            <a:endParaRPr lang="en-IN" sz="4000" dirty="0"/>
          </a:p>
        </p:txBody>
      </p:sp>
      <p:graphicFrame>
        <p:nvGraphicFramePr>
          <p:cNvPr id="4" name="Table 4"/>
          <p:cNvGraphicFramePr>
            <a:graphicFrameLocks noGrp="1"/>
          </p:cNvGraphicFramePr>
          <p:nvPr>
            <p:ph idx="1"/>
          </p:nvPr>
        </p:nvGraphicFramePr>
        <p:xfrm>
          <a:off x="1069975" y="1902541"/>
          <a:ext cx="10058400" cy="2861484"/>
        </p:xfrm>
        <a:graphic>
          <a:graphicData uri="http://schemas.openxmlformats.org/drawingml/2006/table">
            <a:tbl>
              <a:tblPr firstRow="1" bandRow="1">
                <a:tableStyleId>{073A0DAA-6AF3-43AB-8588-CEC1D06C72B9}</a:tableStyleId>
              </a:tblPr>
              <a:tblGrid>
                <a:gridCol w="2514600"/>
                <a:gridCol w="2514600"/>
                <a:gridCol w="2514600"/>
                <a:gridCol w="2514600"/>
              </a:tblGrid>
              <a:tr h="476914">
                <a:tc>
                  <a:txBody>
                    <a:bodyPr/>
                    <a:lstStyle/>
                    <a:p>
                      <a:r>
                        <a:rPr lang="en-IN" dirty="0"/>
                        <a:t>FIELD</a:t>
                      </a:r>
                      <a:endParaRPr lang="en-IN" dirty="0"/>
                    </a:p>
                  </a:txBody>
                  <a:tcPr/>
                </a:tc>
                <a:tc>
                  <a:txBody>
                    <a:bodyPr/>
                    <a:lstStyle/>
                    <a:p>
                      <a:r>
                        <a:rPr lang="en-IN" dirty="0"/>
                        <a:t>DATA TYPE</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476914">
                <a:tc>
                  <a:txBody>
                    <a:bodyPr/>
                    <a:lstStyle/>
                    <a:p>
                      <a:r>
                        <a:rPr lang="en-IN" dirty="0"/>
                        <a:t>Admin id</a:t>
                      </a:r>
                      <a:endParaRPr lang="en-IN" dirty="0"/>
                    </a:p>
                  </a:txBody>
                  <a:tcPr/>
                </a:tc>
                <a:tc>
                  <a:txBody>
                    <a:bodyPr/>
                    <a:lstStyle/>
                    <a:p>
                      <a:r>
                        <a:rPr lang="en-IN" dirty="0"/>
                        <a:t>Int</a:t>
                      </a:r>
                      <a:endParaRPr lang="en-IN" dirty="0"/>
                    </a:p>
                  </a:txBody>
                  <a:tcPr/>
                </a:tc>
                <a:tc>
                  <a:txBody>
                    <a:bodyPr/>
                    <a:lstStyle/>
                    <a:p>
                      <a:r>
                        <a:rPr lang="en-IN" dirty="0"/>
                        <a:t>10</a:t>
                      </a:r>
                      <a:endParaRPr lang="en-IN" dirty="0"/>
                    </a:p>
                  </a:txBody>
                  <a:tcPr/>
                </a:tc>
                <a:tc>
                  <a:txBody>
                    <a:bodyPr/>
                    <a:lstStyle/>
                    <a:p>
                      <a:r>
                        <a:rPr lang="en-IN" dirty="0"/>
                        <a:t>Primary key</a:t>
                      </a:r>
                      <a:endParaRPr lang="en-IN" dirty="0"/>
                    </a:p>
                  </a:txBody>
                  <a:tcPr/>
                </a:tc>
              </a:tr>
              <a:tr h="476914">
                <a:tc>
                  <a:txBody>
                    <a:bodyPr/>
                    <a:lstStyle/>
                    <a:p>
                      <a:r>
                        <a:rPr lang="en-IN" dirty="0"/>
                        <a:t>Admin name</a:t>
                      </a:r>
                      <a:endParaRPr lang="en-IN" dirty="0"/>
                    </a:p>
                  </a:txBody>
                  <a:tcPr/>
                </a:tc>
                <a:tc>
                  <a:txBody>
                    <a:bodyPr/>
                    <a:lstStyle/>
                    <a:p>
                      <a:r>
                        <a:rPr lang="en-IN" dirty="0"/>
                        <a:t>Varchar</a:t>
                      </a:r>
                      <a:endParaRPr lang="en-IN" dirty="0"/>
                    </a:p>
                  </a:txBody>
                  <a:tcPr/>
                </a:tc>
                <a:tc>
                  <a:txBody>
                    <a:bodyPr/>
                    <a:lstStyle/>
                    <a:p>
                      <a:r>
                        <a:rPr lang="en-IN" dirty="0"/>
                        <a:t>30</a:t>
                      </a:r>
                      <a:endParaRPr lang="en-IN" dirty="0"/>
                    </a:p>
                  </a:txBody>
                  <a:tcPr/>
                </a:tc>
                <a:tc>
                  <a:txBody>
                    <a:bodyPr/>
                    <a:lstStyle/>
                    <a:p>
                      <a:r>
                        <a:rPr lang="en-IN" dirty="0"/>
                        <a:t>Not null</a:t>
                      </a:r>
                      <a:endParaRPr lang="en-IN" dirty="0"/>
                    </a:p>
                  </a:txBody>
                  <a:tcPr/>
                </a:tc>
              </a:tr>
              <a:tr h="476914">
                <a:tc>
                  <a:txBody>
                    <a:bodyPr/>
                    <a:lstStyle/>
                    <a:p>
                      <a:r>
                        <a:rPr lang="en-IN" dirty="0"/>
                        <a:t>Admin mobile</a:t>
                      </a:r>
                      <a:endParaRPr lang="en-IN" dirty="0"/>
                    </a:p>
                  </a:txBody>
                  <a:tcPr/>
                </a:tc>
                <a:tc>
                  <a:txBody>
                    <a:bodyPr/>
                    <a:lstStyle/>
                    <a:p>
                      <a:r>
                        <a:rPr lang="en-IN" dirty="0"/>
                        <a:t>Int</a:t>
                      </a:r>
                      <a:endParaRPr lang="en-IN" dirty="0"/>
                    </a:p>
                  </a:txBody>
                  <a:tcPr/>
                </a:tc>
                <a:tc>
                  <a:txBody>
                    <a:bodyPr/>
                    <a:lstStyle/>
                    <a:p>
                      <a:r>
                        <a:rPr lang="en-IN" dirty="0"/>
                        <a:t>10</a:t>
                      </a:r>
                      <a:endParaRPr lang="en-IN" dirty="0"/>
                    </a:p>
                  </a:txBody>
                  <a:tcPr/>
                </a:tc>
                <a:tc>
                  <a:txBody>
                    <a:bodyPr/>
                    <a:lstStyle/>
                    <a:p>
                      <a:r>
                        <a:rPr lang="en-IN" dirty="0"/>
                        <a:t>Not null</a:t>
                      </a:r>
                      <a:endParaRPr lang="en-IN" dirty="0"/>
                    </a:p>
                  </a:txBody>
                  <a:tcPr/>
                </a:tc>
              </a:tr>
              <a:tr h="476914">
                <a:tc>
                  <a:txBody>
                    <a:bodyPr/>
                    <a:lstStyle/>
                    <a:p>
                      <a:r>
                        <a:rPr lang="en-IN" dirty="0"/>
                        <a:t>Password</a:t>
                      </a:r>
                      <a:endParaRPr lang="en-IN" dirty="0"/>
                    </a:p>
                  </a:txBody>
                  <a:tcPr/>
                </a:tc>
                <a:tc>
                  <a:txBody>
                    <a:bodyPr/>
                    <a:lstStyle/>
                    <a:p>
                      <a:r>
                        <a:rPr lang="en-IN" dirty="0"/>
                        <a:t>Varchar</a:t>
                      </a:r>
                      <a:endParaRPr lang="en-IN" dirty="0"/>
                    </a:p>
                  </a:txBody>
                  <a:tcPr/>
                </a:tc>
                <a:tc>
                  <a:txBody>
                    <a:bodyPr/>
                    <a:lstStyle/>
                    <a:p>
                      <a:r>
                        <a:rPr lang="en-IN" dirty="0"/>
                        <a:t>20</a:t>
                      </a:r>
                      <a:endParaRPr lang="en-IN" dirty="0"/>
                    </a:p>
                  </a:txBody>
                  <a:tcPr/>
                </a:tc>
                <a:tc>
                  <a:txBody>
                    <a:bodyPr/>
                    <a:lstStyle/>
                    <a:p>
                      <a:r>
                        <a:rPr lang="en-IN" dirty="0"/>
                        <a:t>Not null</a:t>
                      </a:r>
                      <a:endParaRPr lang="en-IN" dirty="0"/>
                    </a:p>
                  </a:txBody>
                  <a:tcPr/>
                </a:tc>
              </a:tr>
              <a:tr h="476914">
                <a:tc>
                  <a:txBody>
                    <a:bodyPr/>
                    <a:lstStyle/>
                    <a:p>
                      <a:r>
                        <a:rPr lang="en-IN" dirty="0"/>
                        <a:t>address</a:t>
                      </a:r>
                      <a:endParaRPr lang="en-IN" dirty="0"/>
                    </a:p>
                  </a:txBody>
                  <a:tcPr/>
                </a:tc>
                <a:tc>
                  <a:txBody>
                    <a:bodyPr/>
                    <a:lstStyle/>
                    <a:p>
                      <a:r>
                        <a:rPr lang="en-IN" dirty="0"/>
                        <a:t>varchar</a:t>
                      </a:r>
                      <a:endParaRPr lang="en-IN" dirty="0"/>
                    </a:p>
                  </a:txBody>
                  <a:tcPr/>
                </a:tc>
                <a:tc>
                  <a:txBody>
                    <a:bodyPr/>
                    <a:lstStyle/>
                    <a:p>
                      <a:r>
                        <a:rPr lang="en-IN" dirty="0"/>
                        <a:t>50</a:t>
                      </a:r>
                      <a:endParaRPr lang="en-IN" dirty="0"/>
                    </a:p>
                  </a:txBody>
                  <a:tcPr/>
                </a:tc>
                <a:tc>
                  <a:txBody>
                    <a:bodyPr/>
                    <a:lstStyle/>
                    <a:p>
                      <a:r>
                        <a:rPr lang="en-IN" dirty="0"/>
                        <a:t>Not null</a:t>
                      </a:r>
                      <a:endParaRPr lang="en-IN"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TABLE NAME:CITIZEN</a:t>
            </a:r>
            <a:endParaRPr lang="en-IN" sz="2800" dirty="0"/>
          </a:p>
        </p:txBody>
      </p:sp>
      <p:graphicFrame>
        <p:nvGraphicFramePr>
          <p:cNvPr id="4" name="Table 4"/>
          <p:cNvGraphicFramePr>
            <a:graphicFrameLocks noGrp="1"/>
          </p:cNvGraphicFramePr>
          <p:nvPr>
            <p:ph idx="1"/>
          </p:nvPr>
        </p:nvGraphicFramePr>
        <p:xfrm>
          <a:off x="1069975" y="1666568"/>
          <a:ext cx="10058400" cy="3791889"/>
        </p:xfrm>
        <a:graphic>
          <a:graphicData uri="http://schemas.openxmlformats.org/drawingml/2006/table">
            <a:tbl>
              <a:tblPr firstRow="1" bandRow="1">
                <a:tableStyleId>{073A0DAA-6AF3-43AB-8588-CEC1D06C72B9}</a:tableStyleId>
              </a:tblPr>
              <a:tblGrid>
                <a:gridCol w="2514600"/>
                <a:gridCol w="2514600"/>
                <a:gridCol w="2514600"/>
                <a:gridCol w="2514600"/>
              </a:tblGrid>
              <a:tr h="421321">
                <a:tc>
                  <a:txBody>
                    <a:bodyPr/>
                    <a:lstStyle/>
                    <a:p>
                      <a:r>
                        <a:rPr lang="en-IN" dirty="0"/>
                        <a:t>FIELD</a:t>
                      </a:r>
                      <a:endParaRPr lang="en-IN" dirty="0"/>
                    </a:p>
                  </a:txBody>
                  <a:tcPr/>
                </a:tc>
                <a:tc>
                  <a:txBody>
                    <a:bodyPr/>
                    <a:lstStyle/>
                    <a:p>
                      <a:r>
                        <a:rPr lang="en-IN" dirty="0"/>
                        <a:t>DATA TYPE</a:t>
                      </a:r>
                      <a:endParaRPr lang="en-IN" dirty="0"/>
                    </a:p>
                  </a:txBody>
                  <a:tcPr/>
                </a:tc>
                <a:tc>
                  <a:txBody>
                    <a:bodyPr/>
                    <a:lstStyle/>
                    <a:p>
                      <a:r>
                        <a:rPr lang="en-IN" dirty="0"/>
                        <a:t>SIZE</a:t>
                      </a:r>
                      <a:endParaRPr lang="en-IN" dirty="0"/>
                    </a:p>
                  </a:txBody>
                  <a:tcPr/>
                </a:tc>
                <a:tc>
                  <a:txBody>
                    <a:bodyPr/>
                    <a:lstStyle/>
                    <a:p>
                      <a:r>
                        <a:rPr lang="en-IN" dirty="0"/>
                        <a:t>CONSTRAIN</a:t>
                      </a:r>
                      <a:endParaRPr lang="en-IN" dirty="0"/>
                    </a:p>
                  </a:txBody>
                  <a:tcPr/>
                </a:tc>
              </a:tr>
              <a:tr h="421321">
                <a:tc>
                  <a:txBody>
                    <a:bodyPr/>
                    <a:lstStyle/>
                    <a:p>
                      <a:r>
                        <a:rPr lang="en-IN" dirty="0"/>
                        <a:t>Citizen id</a:t>
                      </a:r>
                      <a:endParaRPr lang="en-IN" dirty="0"/>
                    </a:p>
                  </a:txBody>
                  <a:tcPr/>
                </a:tc>
                <a:tc>
                  <a:txBody>
                    <a:bodyPr/>
                    <a:lstStyle/>
                    <a:p>
                      <a:r>
                        <a:rPr lang="en-IN" dirty="0"/>
                        <a:t>Int</a:t>
                      </a:r>
                      <a:endParaRPr lang="en-IN" dirty="0"/>
                    </a:p>
                  </a:txBody>
                  <a:tcPr/>
                </a:tc>
                <a:tc>
                  <a:txBody>
                    <a:bodyPr/>
                    <a:lstStyle/>
                    <a:p>
                      <a:r>
                        <a:rPr lang="en-IN" dirty="0"/>
                        <a:t>10</a:t>
                      </a:r>
                      <a:endParaRPr lang="en-IN" dirty="0"/>
                    </a:p>
                  </a:txBody>
                  <a:tcPr/>
                </a:tc>
                <a:tc>
                  <a:txBody>
                    <a:bodyPr/>
                    <a:lstStyle/>
                    <a:p>
                      <a:r>
                        <a:rPr lang="en-IN" dirty="0"/>
                        <a:t>Primary key</a:t>
                      </a:r>
                      <a:endParaRPr lang="en-IN" dirty="0"/>
                    </a:p>
                  </a:txBody>
                  <a:tcPr/>
                </a:tc>
              </a:tr>
              <a:tr h="421321">
                <a:tc>
                  <a:txBody>
                    <a:bodyPr/>
                    <a:lstStyle/>
                    <a:p>
                      <a:r>
                        <a:rPr lang="en-IN" dirty="0"/>
                        <a:t>First name</a:t>
                      </a:r>
                      <a:endParaRPr lang="en-IN" dirty="0"/>
                    </a:p>
                  </a:txBody>
                  <a:tcPr/>
                </a:tc>
                <a:tc>
                  <a:txBody>
                    <a:bodyPr/>
                    <a:lstStyle/>
                    <a:p>
                      <a:r>
                        <a:rPr lang="en-IN" dirty="0"/>
                        <a:t>Varchar</a:t>
                      </a:r>
                      <a:endParaRPr lang="en-IN" dirty="0"/>
                    </a:p>
                  </a:txBody>
                  <a:tcPr/>
                </a:tc>
                <a:tc>
                  <a:txBody>
                    <a:bodyPr/>
                    <a:lstStyle/>
                    <a:p>
                      <a:r>
                        <a:rPr lang="en-IN" dirty="0"/>
                        <a:t>20</a:t>
                      </a:r>
                      <a:endParaRPr lang="en-IN" dirty="0"/>
                    </a:p>
                  </a:txBody>
                  <a:tcPr/>
                </a:tc>
                <a:tc>
                  <a:txBody>
                    <a:bodyPr/>
                    <a:lstStyle/>
                    <a:p>
                      <a:r>
                        <a:rPr lang="en-IN" dirty="0"/>
                        <a:t>Not null</a:t>
                      </a:r>
                      <a:endParaRPr lang="en-IN" dirty="0"/>
                    </a:p>
                  </a:txBody>
                  <a:tcPr/>
                </a:tc>
              </a:tr>
              <a:tr h="421321">
                <a:tc>
                  <a:txBody>
                    <a:bodyPr/>
                    <a:lstStyle/>
                    <a:p>
                      <a:r>
                        <a:rPr lang="en-IN" dirty="0"/>
                        <a:t>Last name</a:t>
                      </a:r>
                      <a:endParaRPr lang="en-IN" dirty="0"/>
                    </a:p>
                  </a:txBody>
                  <a:tcPr/>
                </a:tc>
                <a:tc>
                  <a:txBody>
                    <a:bodyPr/>
                    <a:lstStyle/>
                    <a:p>
                      <a:r>
                        <a:rPr lang="en-IN" dirty="0"/>
                        <a:t>Varchar</a:t>
                      </a:r>
                      <a:endParaRPr lang="en-IN" dirty="0"/>
                    </a:p>
                  </a:txBody>
                  <a:tcPr/>
                </a:tc>
                <a:tc>
                  <a:txBody>
                    <a:bodyPr/>
                    <a:lstStyle/>
                    <a:p>
                      <a:r>
                        <a:rPr lang="en-IN" dirty="0"/>
                        <a:t>20</a:t>
                      </a:r>
                      <a:endParaRPr lang="en-IN" dirty="0"/>
                    </a:p>
                  </a:txBody>
                  <a:tcPr/>
                </a:tc>
                <a:tc>
                  <a:txBody>
                    <a:bodyPr/>
                    <a:lstStyle/>
                    <a:p>
                      <a:r>
                        <a:rPr lang="en-IN" dirty="0"/>
                        <a:t>Not null</a:t>
                      </a:r>
                      <a:endParaRPr lang="en-IN" dirty="0"/>
                    </a:p>
                  </a:txBody>
                  <a:tcPr/>
                </a:tc>
              </a:tr>
              <a:tr h="421321">
                <a:tc>
                  <a:txBody>
                    <a:bodyPr/>
                    <a:lstStyle/>
                    <a:p>
                      <a:r>
                        <a:rPr lang="en-IN" dirty="0"/>
                        <a:t>Mobile</a:t>
                      </a:r>
                      <a:endParaRPr lang="en-IN" dirty="0"/>
                    </a:p>
                  </a:txBody>
                  <a:tcPr/>
                </a:tc>
                <a:tc>
                  <a:txBody>
                    <a:bodyPr/>
                    <a:lstStyle/>
                    <a:p>
                      <a:r>
                        <a:rPr lang="en-IN" dirty="0"/>
                        <a:t>Int</a:t>
                      </a:r>
                      <a:endParaRPr lang="en-IN" dirty="0"/>
                    </a:p>
                  </a:txBody>
                  <a:tcPr/>
                </a:tc>
                <a:tc>
                  <a:txBody>
                    <a:bodyPr/>
                    <a:lstStyle/>
                    <a:p>
                      <a:r>
                        <a:rPr lang="en-IN" dirty="0"/>
                        <a:t>10</a:t>
                      </a:r>
                      <a:endParaRPr lang="en-IN" dirty="0"/>
                    </a:p>
                  </a:txBody>
                  <a:tcPr/>
                </a:tc>
                <a:tc>
                  <a:txBody>
                    <a:bodyPr/>
                    <a:lstStyle/>
                    <a:p>
                      <a:r>
                        <a:rPr lang="en-IN" dirty="0"/>
                        <a:t>Not null</a:t>
                      </a:r>
                      <a:endParaRPr lang="en-IN" dirty="0"/>
                    </a:p>
                  </a:txBody>
                  <a:tcPr/>
                </a:tc>
              </a:tr>
              <a:tr h="421321">
                <a:tc>
                  <a:txBody>
                    <a:bodyPr/>
                    <a:lstStyle/>
                    <a:p>
                      <a:r>
                        <a:rPr lang="en-IN" dirty="0"/>
                        <a:t>Full address</a:t>
                      </a:r>
                      <a:endParaRPr lang="en-IN" dirty="0"/>
                    </a:p>
                  </a:txBody>
                  <a:tcPr/>
                </a:tc>
                <a:tc>
                  <a:txBody>
                    <a:bodyPr/>
                    <a:lstStyle/>
                    <a:p>
                      <a:r>
                        <a:rPr lang="en-IN" dirty="0"/>
                        <a:t>Varchar</a:t>
                      </a:r>
                      <a:endParaRPr lang="en-IN" dirty="0"/>
                    </a:p>
                  </a:txBody>
                  <a:tcPr/>
                </a:tc>
                <a:tc>
                  <a:txBody>
                    <a:bodyPr/>
                    <a:lstStyle/>
                    <a:p>
                      <a:r>
                        <a:rPr lang="en-IN" dirty="0"/>
                        <a:t>50</a:t>
                      </a:r>
                      <a:endParaRPr lang="en-IN" dirty="0"/>
                    </a:p>
                  </a:txBody>
                  <a:tcPr/>
                </a:tc>
                <a:tc>
                  <a:txBody>
                    <a:bodyPr/>
                    <a:lstStyle/>
                    <a:p>
                      <a:r>
                        <a:rPr lang="en-IN" dirty="0"/>
                        <a:t>Not null</a:t>
                      </a:r>
                      <a:endParaRPr lang="en-IN" dirty="0"/>
                    </a:p>
                  </a:txBody>
                  <a:tcPr/>
                </a:tc>
              </a:tr>
              <a:tr h="421321">
                <a:tc>
                  <a:txBody>
                    <a:bodyPr/>
                    <a:lstStyle/>
                    <a:p>
                      <a:r>
                        <a:rPr lang="en-IN" dirty="0"/>
                        <a:t>City</a:t>
                      </a:r>
                      <a:endParaRPr lang="en-IN" dirty="0"/>
                    </a:p>
                  </a:txBody>
                  <a:tcPr/>
                </a:tc>
                <a:tc>
                  <a:txBody>
                    <a:bodyPr/>
                    <a:lstStyle/>
                    <a:p>
                      <a:r>
                        <a:rPr lang="en-IN" dirty="0"/>
                        <a:t>Varchar</a:t>
                      </a:r>
                      <a:endParaRPr lang="en-IN" dirty="0"/>
                    </a:p>
                  </a:txBody>
                  <a:tcPr/>
                </a:tc>
                <a:tc>
                  <a:txBody>
                    <a:bodyPr/>
                    <a:lstStyle/>
                    <a:p>
                      <a:r>
                        <a:rPr lang="en-IN" dirty="0"/>
                        <a:t>20</a:t>
                      </a:r>
                      <a:endParaRPr lang="en-IN" dirty="0"/>
                    </a:p>
                  </a:txBody>
                  <a:tcPr/>
                </a:tc>
                <a:tc>
                  <a:txBody>
                    <a:bodyPr/>
                    <a:lstStyle/>
                    <a:p>
                      <a:r>
                        <a:rPr lang="en-IN" dirty="0"/>
                        <a:t>Not null</a:t>
                      </a:r>
                      <a:endParaRPr lang="en-IN" dirty="0"/>
                    </a:p>
                  </a:txBody>
                  <a:tcPr/>
                </a:tc>
              </a:tr>
              <a:tr h="421321">
                <a:tc>
                  <a:txBody>
                    <a:bodyPr/>
                    <a:lstStyle/>
                    <a:p>
                      <a:r>
                        <a:rPr lang="en-IN" dirty="0"/>
                        <a:t>State</a:t>
                      </a:r>
                      <a:endParaRPr lang="en-IN" dirty="0"/>
                    </a:p>
                  </a:txBody>
                  <a:tcPr/>
                </a:tc>
                <a:tc>
                  <a:txBody>
                    <a:bodyPr/>
                    <a:lstStyle/>
                    <a:p>
                      <a:r>
                        <a:rPr lang="en-IN" dirty="0"/>
                        <a:t>Varchar</a:t>
                      </a:r>
                      <a:endParaRPr lang="en-IN" dirty="0"/>
                    </a:p>
                  </a:txBody>
                  <a:tcPr/>
                </a:tc>
                <a:tc>
                  <a:txBody>
                    <a:bodyPr/>
                    <a:lstStyle/>
                    <a:p>
                      <a:r>
                        <a:rPr lang="en-IN" dirty="0"/>
                        <a:t>20</a:t>
                      </a:r>
                      <a:endParaRPr lang="en-IN" dirty="0"/>
                    </a:p>
                  </a:txBody>
                  <a:tcPr/>
                </a:tc>
                <a:tc>
                  <a:txBody>
                    <a:bodyPr/>
                    <a:lstStyle/>
                    <a:p>
                      <a:r>
                        <a:rPr lang="en-IN" dirty="0"/>
                        <a:t>Not null</a:t>
                      </a:r>
                      <a:endParaRPr lang="en-IN" dirty="0"/>
                    </a:p>
                  </a:txBody>
                  <a:tcPr/>
                </a:tc>
              </a:tr>
              <a:tr h="421321">
                <a:tc>
                  <a:txBody>
                    <a:bodyPr/>
                    <a:lstStyle/>
                    <a:p>
                      <a:r>
                        <a:rPr lang="en-IN" dirty="0"/>
                        <a:t>Pin code</a:t>
                      </a:r>
                      <a:endParaRPr lang="en-IN" dirty="0"/>
                    </a:p>
                  </a:txBody>
                  <a:tcPr/>
                </a:tc>
                <a:tc>
                  <a:txBody>
                    <a:bodyPr/>
                    <a:lstStyle/>
                    <a:p>
                      <a:r>
                        <a:rPr lang="en-IN" dirty="0"/>
                        <a:t>int</a:t>
                      </a:r>
                      <a:endParaRPr lang="en-IN" dirty="0"/>
                    </a:p>
                  </a:txBody>
                  <a:tcPr/>
                </a:tc>
                <a:tc>
                  <a:txBody>
                    <a:bodyPr/>
                    <a:lstStyle/>
                    <a:p>
                      <a:r>
                        <a:rPr lang="en-IN" dirty="0"/>
                        <a:t>6</a:t>
                      </a:r>
                      <a:endParaRPr lang="en-IN" dirty="0"/>
                    </a:p>
                  </a:txBody>
                  <a:tcPr/>
                </a:tc>
                <a:tc>
                  <a:txBody>
                    <a:bodyPr/>
                    <a:lstStyle/>
                    <a:p>
                      <a:r>
                        <a:rPr lang="en-IN" dirty="0"/>
                        <a:t>Not null</a:t>
                      </a:r>
                      <a:endParaRPr lang="en-IN"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TABLE NAME:COMPLAINT</a:t>
            </a:r>
            <a:endParaRPr lang="en-IN" sz="2800" dirty="0"/>
          </a:p>
        </p:txBody>
      </p:sp>
      <p:graphicFrame>
        <p:nvGraphicFramePr>
          <p:cNvPr id="4" name="Table 4"/>
          <p:cNvGraphicFramePr>
            <a:graphicFrameLocks noGrp="1"/>
          </p:cNvGraphicFramePr>
          <p:nvPr>
            <p:ph idx="1"/>
          </p:nvPr>
        </p:nvGraphicFramePr>
        <p:xfrm>
          <a:off x="1069975" y="1696065"/>
          <a:ext cx="10058400" cy="3391552"/>
        </p:xfrm>
        <a:graphic>
          <a:graphicData uri="http://schemas.openxmlformats.org/drawingml/2006/table">
            <a:tbl>
              <a:tblPr firstRow="1" bandRow="1">
                <a:tableStyleId>{073A0DAA-6AF3-43AB-8588-CEC1D06C72B9}</a:tableStyleId>
              </a:tblPr>
              <a:tblGrid>
                <a:gridCol w="2514600"/>
                <a:gridCol w="2514600"/>
                <a:gridCol w="2514600"/>
                <a:gridCol w="2514600"/>
              </a:tblGrid>
              <a:tr h="423944">
                <a:tc>
                  <a:txBody>
                    <a:bodyPr/>
                    <a:lstStyle/>
                    <a:p>
                      <a:r>
                        <a:rPr lang="en-IN" dirty="0"/>
                        <a:t>FIELD</a:t>
                      </a:r>
                      <a:endParaRPr lang="en-IN" dirty="0"/>
                    </a:p>
                  </a:txBody>
                  <a:tcPr/>
                </a:tc>
                <a:tc>
                  <a:txBody>
                    <a:bodyPr/>
                    <a:lstStyle/>
                    <a:p>
                      <a:r>
                        <a:rPr lang="en-IN" dirty="0"/>
                        <a:t>DATA TYPE</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423944">
                <a:tc>
                  <a:txBody>
                    <a:bodyPr/>
                    <a:lstStyle/>
                    <a:p>
                      <a:r>
                        <a:rPr lang="en-IN" dirty="0"/>
                        <a:t>Complaint id</a:t>
                      </a:r>
                      <a:endParaRPr lang="en-IN" dirty="0"/>
                    </a:p>
                  </a:txBody>
                  <a:tcPr/>
                </a:tc>
                <a:tc>
                  <a:txBody>
                    <a:bodyPr/>
                    <a:lstStyle/>
                    <a:p>
                      <a:r>
                        <a:rPr lang="en-IN" dirty="0"/>
                        <a:t>Int </a:t>
                      </a:r>
                      <a:endParaRPr lang="en-IN" dirty="0"/>
                    </a:p>
                  </a:txBody>
                  <a:tcPr/>
                </a:tc>
                <a:tc>
                  <a:txBody>
                    <a:bodyPr/>
                    <a:lstStyle/>
                    <a:p>
                      <a:r>
                        <a:rPr lang="en-IN" dirty="0"/>
                        <a:t>10</a:t>
                      </a:r>
                      <a:endParaRPr lang="en-IN" dirty="0"/>
                    </a:p>
                  </a:txBody>
                  <a:tcPr/>
                </a:tc>
                <a:tc>
                  <a:txBody>
                    <a:bodyPr/>
                    <a:lstStyle/>
                    <a:p>
                      <a:r>
                        <a:rPr lang="en-IN" dirty="0"/>
                        <a:t>Primary key</a:t>
                      </a:r>
                      <a:endParaRPr lang="en-IN" dirty="0"/>
                    </a:p>
                  </a:txBody>
                  <a:tcPr/>
                </a:tc>
              </a:tr>
              <a:tr h="423944">
                <a:tc>
                  <a:txBody>
                    <a:bodyPr/>
                    <a:lstStyle/>
                    <a:p>
                      <a:r>
                        <a:rPr lang="en-IN" dirty="0"/>
                        <a:t>Citizen id</a:t>
                      </a:r>
                      <a:endParaRPr lang="en-IN" dirty="0"/>
                    </a:p>
                  </a:txBody>
                  <a:tcPr/>
                </a:tc>
                <a:tc>
                  <a:txBody>
                    <a:bodyPr/>
                    <a:lstStyle/>
                    <a:p>
                      <a:r>
                        <a:rPr lang="en-IN" dirty="0"/>
                        <a:t>Int</a:t>
                      </a:r>
                      <a:endParaRPr lang="en-IN" dirty="0"/>
                    </a:p>
                  </a:txBody>
                  <a:tcPr/>
                </a:tc>
                <a:tc>
                  <a:txBody>
                    <a:bodyPr/>
                    <a:lstStyle/>
                    <a:p>
                      <a:r>
                        <a:rPr lang="en-IN" dirty="0"/>
                        <a:t>10</a:t>
                      </a:r>
                      <a:endParaRPr lang="en-IN" dirty="0"/>
                    </a:p>
                  </a:txBody>
                  <a:tcPr/>
                </a:tc>
                <a:tc>
                  <a:txBody>
                    <a:bodyPr/>
                    <a:lstStyle/>
                    <a:p>
                      <a:r>
                        <a:rPr lang="en-IN" dirty="0"/>
                        <a:t>Foreign key</a:t>
                      </a:r>
                      <a:endParaRPr lang="en-IN" dirty="0"/>
                    </a:p>
                  </a:txBody>
                  <a:tcPr/>
                </a:tc>
              </a:tr>
              <a:tr h="423944">
                <a:tc>
                  <a:txBody>
                    <a:bodyPr/>
                    <a:lstStyle/>
                    <a:p>
                      <a:r>
                        <a:rPr lang="en-IN" dirty="0"/>
                        <a:t>Mobile</a:t>
                      </a:r>
                      <a:endParaRPr lang="en-IN" dirty="0"/>
                    </a:p>
                  </a:txBody>
                  <a:tcPr/>
                </a:tc>
                <a:tc>
                  <a:txBody>
                    <a:bodyPr/>
                    <a:lstStyle/>
                    <a:p>
                      <a:r>
                        <a:rPr lang="en-IN" dirty="0"/>
                        <a:t>Int</a:t>
                      </a:r>
                      <a:endParaRPr lang="en-IN" dirty="0"/>
                    </a:p>
                  </a:txBody>
                  <a:tcPr/>
                </a:tc>
                <a:tc>
                  <a:txBody>
                    <a:bodyPr/>
                    <a:lstStyle/>
                    <a:p>
                      <a:r>
                        <a:rPr lang="en-IN" dirty="0"/>
                        <a:t>10</a:t>
                      </a:r>
                      <a:endParaRPr lang="en-IN" dirty="0"/>
                    </a:p>
                  </a:txBody>
                  <a:tcPr/>
                </a:tc>
                <a:tc>
                  <a:txBody>
                    <a:bodyPr/>
                    <a:lstStyle/>
                    <a:p>
                      <a:r>
                        <a:rPr lang="en-IN" dirty="0"/>
                        <a:t>Not null</a:t>
                      </a:r>
                      <a:endParaRPr lang="en-IN" dirty="0"/>
                    </a:p>
                  </a:txBody>
                  <a:tcPr/>
                </a:tc>
              </a:tr>
              <a:tr h="423944">
                <a:tc>
                  <a:txBody>
                    <a:bodyPr/>
                    <a:lstStyle/>
                    <a:p>
                      <a:r>
                        <a:rPr lang="en-IN" dirty="0"/>
                        <a:t>Complaint</a:t>
                      </a:r>
                      <a:endParaRPr lang="en-IN" dirty="0"/>
                    </a:p>
                  </a:txBody>
                  <a:tcPr/>
                </a:tc>
                <a:tc>
                  <a:txBody>
                    <a:bodyPr/>
                    <a:lstStyle/>
                    <a:p>
                      <a:r>
                        <a:rPr lang="en-IN" dirty="0"/>
                        <a:t>Varchar</a:t>
                      </a:r>
                      <a:endParaRPr lang="en-IN" dirty="0"/>
                    </a:p>
                  </a:txBody>
                  <a:tcPr/>
                </a:tc>
                <a:tc>
                  <a:txBody>
                    <a:bodyPr/>
                    <a:lstStyle/>
                    <a:p>
                      <a:r>
                        <a:rPr lang="en-IN" dirty="0"/>
                        <a:t>50</a:t>
                      </a:r>
                      <a:endParaRPr lang="en-IN" dirty="0"/>
                    </a:p>
                  </a:txBody>
                  <a:tcPr/>
                </a:tc>
                <a:tc>
                  <a:txBody>
                    <a:bodyPr/>
                    <a:lstStyle/>
                    <a:p>
                      <a:r>
                        <a:rPr lang="en-IN" dirty="0"/>
                        <a:t>Not null</a:t>
                      </a:r>
                      <a:endParaRPr lang="en-IN" dirty="0"/>
                    </a:p>
                  </a:txBody>
                  <a:tcPr/>
                </a:tc>
              </a:tr>
              <a:tr h="423944">
                <a:tc>
                  <a:txBody>
                    <a:bodyPr/>
                    <a:lstStyle/>
                    <a:p>
                      <a:r>
                        <a:rPr lang="en-IN" dirty="0"/>
                        <a:t>Full address</a:t>
                      </a:r>
                      <a:endParaRPr lang="en-IN" dirty="0"/>
                    </a:p>
                  </a:txBody>
                  <a:tcPr/>
                </a:tc>
                <a:tc>
                  <a:txBody>
                    <a:bodyPr/>
                    <a:lstStyle/>
                    <a:p>
                      <a:r>
                        <a:rPr lang="en-IN" dirty="0"/>
                        <a:t>Varchar</a:t>
                      </a:r>
                      <a:endParaRPr lang="en-IN" dirty="0"/>
                    </a:p>
                  </a:txBody>
                  <a:tcPr/>
                </a:tc>
                <a:tc>
                  <a:txBody>
                    <a:bodyPr/>
                    <a:lstStyle/>
                    <a:p>
                      <a:r>
                        <a:rPr lang="en-IN" dirty="0"/>
                        <a:t>50</a:t>
                      </a:r>
                      <a:endParaRPr lang="en-IN" dirty="0"/>
                    </a:p>
                  </a:txBody>
                  <a:tcPr/>
                </a:tc>
                <a:tc>
                  <a:txBody>
                    <a:bodyPr/>
                    <a:lstStyle/>
                    <a:p>
                      <a:r>
                        <a:rPr lang="en-IN" dirty="0"/>
                        <a:t>Not null</a:t>
                      </a:r>
                      <a:endParaRPr lang="en-IN" dirty="0"/>
                    </a:p>
                  </a:txBody>
                  <a:tcPr/>
                </a:tc>
              </a:tr>
              <a:tr h="423944">
                <a:tc>
                  <a:txBody>
                    <a:bodyPr/>
                    <a:lstStyle/>
                    <a:p>
                      <a:r>
                        <a:rPr lang="en-IN" dirty="0"/>
                        <a:t>Complaint reason</a:t>
                      </a:r>
                      <a:endParaRPr lang="en-IN" dirty="0"/>
                    </a:p>
                  </a:txBody>
                  <a:tcPr/>
                </a:tc>
                <a:tc>
                  <a:txBody>
                    <a:bodyPr/>
                    <a:lstStyle/>
                    <a:p>
                      <a:r>
                        <a:rPr lang="en-IN" dirty="0"/>
                        <a:t>Varchar</a:t>
                      </a:r>
                      <a:endParaRPr lang="en-IN" dirty="0"/>
                    </a:p>
                  </a:txBody>
                  <a:tcPr/>
                </a:tc>
                <a:tc>
                  <a:txBody>
                    <a:bodyPr/>
                    <a:lstStyle/>
                    <a:p>
                      <a:r>
                        <a:rPr lang="en-IN" dirty="0"/>
                        <a:t>20</a:t>
                      </a:r>
                      <a:endParaRPr lang="en-IN" dirty="0"/>
                    </a:p>
                  </a:txBody>
                  <a:tcPr/>
                </a:tc>
                <a:tc>
                  <a:txBody>
                    <a:bodyPr/>
                    <a:lstStyle/>
                    <a:p>
                      <a:r>
                        <a:rPr lang="en-IN" dirty="0"/>
                        <a:t>Not null</a:t>
                      </a:r>
                      <a:endParaRPr lang="en-IN" dirty="0"/>
                    </a:p>
                  </a:txBody>
                  <a:tcPr/>
                </a:tc>
              </a:tr>
              <a:tr h="423944">
                <a:tc>
                  <a:txBody>
                    <a:bodyPr/>
                    <a:lstStyle/>
                    <a:p>
                      <a:r>
                        <a:rPr lang="en-IN" dirty="0"/>
                        <a:t>Current status</a:t>
                      </a:r>
                      <a:endParaRPr lang="en-IN" dirty="0"/>
                    </a:p>
                  </a:txBody>
                  <a:tcPr/>
                </a:tc>
                <a:tc>
                  <a:txBody>
                    <a:bodyPr/>
                    <a:lstStyle/>
                    <a:p>
                      <a:r>
                        <a:rPr lang="en-IN" dirty="0"/>
                        <a:t>varchar</a:t>
                      </a:r>
                      <a:endParaRPr lang="en-IN" dirty="0"/>
                    </a:p>
                  </a:txBody>
                  <a:tcPr/>
                </a:tc>
                <a:tc>
                  <a:txBody>
                    <a:bodyPr/>
                    <a:lstStyle/>
                    <a:p>
                      <a:r>
                        <a:rPr lang="en-IN" dirty="0"/>
                        <a:t>10</a:t>
                      </a:r>
                      <a:endParaRPr lang="en-IN" dirty="0"/>
                    </a:p>
                  </a:txBody>
                  <a:tcPr/>
                </a:tc>
                <a:tc>
                  <a:txBody>
                    <a:bodyPr/>
                    <a:lstStyle/>
                    <a:p>
                      <a:r>
                        <a:rPr lang="en-IN" dirty="0"/>
                        <a:t>Not null</a:t>
                      </a:r>
                      <a:endParaRPr lang="en-IN"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25217" y="411651"/>
            <a:ext cx="8203096" cy="641768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45704" y="349444"/>
            <a:ext cx="7442662" cy="5822756"/>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63752" y="484632"/>
            <a:ext cx="10627299" cy="512527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4957" y="551025"/>
            <a:ext cx="11204347" cy="5403574"/>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17673" y="484632"/>
            <a:ext cx="10356653" cy="543007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17480" y="278296"/>
            <a:ext cx="10957040" cy="528430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fontScale="85000" lnSpcReduction="10000"/>
          </a:bodyPr>
          <a:lstStyle/>
          <a:p>
            <a:pPr marL="0" marR="0" indent="457200">
              <a:lnSpc>
                <a:spcPct val="150000"/>
              </a:lnSpc>
              <a:spcBef>
                <a:spcPts val="0"/>
              </a:spcBef>
              <a:spcAft>
                <a:spcPts val="0"/>
              </a:spcAft>
            </a:pPr>
            <a:r>
              <a:rPr lang="en-US" sz="1800" dirty="0">
                <a:solidFill>
                  <a:srgbClr val="6E6E6E"/>
                </a:solidFill>
                <a:effectLst/>
                <a:latin typeface="Times New Roman" panose="02020603050405020304" pitchFamily="18" charset="0"/>
                <a:ea typeface="Times New Roman" panose="02020603050405020304" pitchFamily="18" charset="0"/>
              </a:rPr>
              <a:t>The common people under the jurisdiction of a municipal corporation to register their grievances about day-to-day problems in their ward through a web application. It will provide a common man to deliver his complaints and problems to municipal authority as well as let the municipal authorities to address the problem in a short period of time. An interface to register one’s complained and follow it up. It provides a complaint module which helps clicking up a picture of any problem that people are facing and upload its image along with the complaint. In India we don’t have any direct communication between the government and public in an efficient way for solving the problems. I.e., for getting a problem solved in our place we have to bribe the officials and get them solved in 2 months which can be solved actually in 1 month of time. In order to make the goal of NIC come true we are going to develop a system which will be able to provide the complete information to the public at any point of time regarding the problems. They are facing currently and what is the impact of it and then how effectively the funds are utilized for the development purpose can be known by public which also includes the online discussion forums and feedback forms which will help them to communicate well with the government.</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a:bodyPr>
          <a:lstStyle/>
          <a:p>
            <a:pPr marL="0" marR="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existing system of municipal corporation for difficult to handle the peoples issue without any software. There’s a lot of complaints and issues are possible to happen in day-to-day life. The municipal corporation team can’t handle all the process without any struggle.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Sometimes we can’t handle the issue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 records can be track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Lot of issues can face everyday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0" marR="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this system will over come the existing issues, in this software can manage the citizen details, complaints everything. Citizen’s are manually can check the status of the complaint via this application. Which ma help to change all the irregular process of the government. Most of the peoples can get benefit for this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Track the status of the requested issue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can get the solution in a proper way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Can avoid the waiting time for in a long in queue, for raising complaint in a government office.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New Citizen Registration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module the citizens are manually visit the page and give the details and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register manually. We can collect the citizen some unique and important information from this application. Once the request has been submitted the admin can handle the approve.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Apply Complaint Request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the login for citizen, raise the complaint we just collect the issue as complaint and raised the issue. This notification will send to the admin portal. Can also check the status of the current process of the issue.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View Complaints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Once the admin portal has been viewing the requested information is completed, then admin changed the status of the process. We can check the admin status as a point of important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View All citizen details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Admin can check the citizen details in the portal, only admin can see the details of the other citizen, only citizen can check the profile itself.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Apply request actions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Once the admin gets take an action for the issue, has to change the status as in progress, completed. Which mean user can easily identify the status of the issue,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1"/>
          <a:stretch>
            <a:fillRect/>
          </a:stretch>
        </p:blipFill>
        <p:spPr>
          <a:xfrm>
            <a:off x="2036794" y="3173461"/>
            <a:ext cx="8118412" cy="147805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4270</Words>
  <Application>WPS Presentation</Application>
  <PresentationFormat>Widescreen</PresentationFormat>
  <Paragraphs>252</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Times New Roman</vt:lpstr>
      <vt:lpstr>Calibri</vt:lpstr>
      <vt:lpstr>Symbol</vt:lpstr>
      <vt:lpstr>Rockwell Condensed</vt:lpstr>
      <vt:lpstr>Rockwell</vt:lpstr>
      <vt:lpstr>Microsoft YaHei</vt:lpstr>
      <vt:lpstr>Arial Unicode MS</vt:lpstr>
      <vt:lpstr>Wood Type</vt:lpstr>
      <vt:lpstr>MUNICIPAL CORPORATION MANAGEMENT SYSTEM</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Table design table name:admin</vt:lpstr>
      <vt:lpstr>TABLE NAME:CITIZEN</vt:lpstr>
      <vt:lpstr>TABLE NAME:COMPLAINT</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11</cp:revision>
  <dcterms:created xsi:type="dcterms:W3CDTF">2021-01-26T14:06:00Z</dcterms:created>
  <dcterms:modified xsi:type="dcterms:W3CDTF">2023-03-06T17:45:44Z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9E9F4919EC294FB7B12CC64D1D9F862A</vt:lpwstr>
  </property>
  <property fmtid="{D5CDD505-2E9C-101B-9397-08002B2CF9AE}" pid="3" name="KSOProductBuildVer">
    <vt:lpwstr>1033-11.2.0.11417</vt:lpwstr>
  </property>
</Properties>
</file>