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7" r:id="rId13"/>
    <p:sldId id="268" r:id="rId14"/>
    <p:sldId id="269" r:id="rId15"/>
    <p:sldId id="270"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COT" initials="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3" autoAdjust="0"/>
    <p:restoredTop sz="94660"/>
  </p:normalViewPr>
  <p:slideViewPr>
    <p:cSldViewPr snapToGrid="0">
      <p:cViewPr varScale="1">
        <p:scale>
          <a:sx n="69" d="100"/>
          <a:sy n="69" d="100"/>
        </p:scale>
        <p:origin x="7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1C6E12D2-DA3A-480B-BCDF-BFB6C7EBE402}" type="datetimeFigureOut">
              <a:rPr lang="en-US" smtClean="0"/>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F1BBC3DF-4D3E-4D62-AC24-223E50BCC8DF}" type="slidenum">
              <a:rPr lang="en-US" smtClean="0"/>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1C6E12D2-DA3A-480B-BCDF-BFB6C7EBE402}" type="datetimeFigureOut">
              <a:rPr lang="en-US" smtClean="0"/>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F1BBC3DF-4D3E-4D62-AC24-223E50BCC8DF}" type="slidenum">
              <a:rPr lang="en-US" smtClean="0"/>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E12D2-DA3A-480B-BCDF-BFB6C7EBE40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765051" y="6375679"/>
            <a:ext cx="1233355" cy="348462"/>
          </a:xfrm>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F1BBC3DF-4D3E-4D62-AC24-223E50BCC8DF}" type="slidenum">
              <a:rPr lang="en-US" smtClean="0"/>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765950" y="6375679"/>
            <a:ext cx="1232456" cy="348462"/>
          </a:xfrm>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F1BBC3DF-4D3E-4D62-AC24-223E50BCC8D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1C6E12D2-DA3A-480B-BCDF-BFB6C7EBE402}" type="datetimeFigureOut">
              <a:rPr lang="en-US" smtClean="0"/>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F1BBC3DF-4D3E-4D62-AC24-223E50BCC8DF}" type="slidenum">
              <a:rPr lang="en-US" smtClean="0"/>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7" y="2255444"/>
            <a:ext cx="8015359" cy="1515533"/>
          </a:xfrm>
        </p:spPr>
        <p:txBody>
          <a:bodyPr>
            <a:normAutofit fontScale="90000"/>
          </a:bodyPr>
          <a:lstStyle/>
          <a:p>
            <a:r>
              <a:rPr lang="en-US" dirty="0"/>
              <a:t>ONLINE AUCTION SYSTEM</a:t>
            </a:r>
            <a:endParaRPr lang="en-US" dirty="0"/>
          </a:p>
        </p:txBody>
      </p:sp>
      <p:sp>
        <p:nvSpPr>
          <p:cNvPr id="3" name="Subtitle 2"/>
          <p:cNvSpPr>
            <a:spLocks noGrp="1"/>
          </p:cNvSpPr>
          <p:nvPr>
            <p:ph type="subTitle" idx="1"/>
          </p:nvPr>
        </p:nvSpPr>
        <p:spPr>
          <a:xfrm>
            <a:off x="2692398" y="3962397"/>
            <a:ext cx="6815669" cy="1320802"/>
          </a:xfrm>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Level 1:</a:t>
            </a:r>
            <a:endParaRPr lang="en-US" dirty="0"/>
          </a:p>
        </p:txBody>
      </p:sp>
      <p:pic>
        <p:nvPicPr>
          <p:cNvPr id="6" name="Content Placeholder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733152" y="933270"/>
            <a:ext cx="4034301" cy="499146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NAME:Admin	</a:t>
            </a:r>
            <a:endParaRPr lang="en-US" dirty="0"/>
          </a:p>
        </p:txBody>
      </p:sp>
      <p:graphicFrame>
        <p:nvGraphicFramePr>
          <p:cNvPr id="4" name="Table 3"/>
          <p:cNvGraphicFramePr>
            <a:graphicFrameLocks noGrp="1"/>
          </p:cNvGraphicFramePr>
          <p:nvPr/>
        </p:nvGraphicFramePr>
        <p:xfrm>
          <a:off x="1079341" y="1338138"/>
          <a:ext cx="5867400" cy="5708650"/>
        </p:xfrm>
        <a:graphic>
          <a:graphicData uri="http://schemas.openxmlformats.org/drawingml/2006/table">
            <a:tbl>
              <a:tblPr firstRow="1" firstCol="1" bandRow="1">
                <a:tableStyleId>{5C22544A-7EE6-4342-B048-85BDC9FD1C3A}</a:tableStyleId>
              </a:tblPr>
              <a:tblGrid>
                <a:gridCol w="1466533"/>
                <a:gridCol w="1466533"/>
                <a:gridCol w="1467167"/>
                <a:gridCol w="1467167"/>
              </a:tblGrid>
              <a:tr h="380365">
                <a:tc>
                  <a:txBody>
                    <a:bodyPr/>
                    <a:lstStyle/>
                    <a:p>
                      <a:pPr indent="0">
                        <a:buNone/>
                      </a:pPr>
                      <a:r>
                        <a:rPr lang="en-US" sz="1200" b="1">
                          <a:latin typeface="Times New Roman" panose="02020603050405020304" pitchFamily="18" charset="0"/>
                          <a:cs typeface="Times New Roman" panose="02020603050405020304" pitchFamily="18" charset="0"/>
                        </a:rPr>
                        <a:t>FIELD </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DATA TYPE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SIZE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CONSTRAINT</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365">
                <a:tc>
                  <a:txBody>
                    <a:bodyPr/>
                    <a:lstStyle/>
                    <a:p>
                      <a:pPr indent="0">
                        <a:buNone/>
                      </a:pPr>
                      <a:r>
                        <a:rPr lang="en-IN" altLang="en-US" sz="1200" b="0">
                          <a:latin typeface="Times New Roman" panose="02020603050405020304" pitchFamily="18" charset="0"/>
                          <a:cs typeface="Times New Roman" panose="02020603050405020304" pitchFamily="18" charset="0"/>
                        </a:rPr>
                        <a:t>Admin </a:t>
                      </a:r>
                      <a:r>
                        <a:rPr lang="en-US" sz="1200" b="0">
                          <a:latin typeface="Times New Roman" panose="02020603050405020304" pitchFamily="18" charset="0"/>
                          <a:cs typeface="Times New Roman" panose="02020603050405020304" pitchFamily="18" charset="0"/>
                        </a:rPr>
                        <a:t>id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Primary key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Username</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30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Password</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30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NAME:User</a:t>
            </a:r>
            <a:endParaRPr lang="en-US" dirty="0"/>
          </a:p>
        </p:txBody>
      </p:sp>
      <p:graphicFrame>
        <p:nvGraphicFramePr>
          <p:cNvPr id="4" name="Table 3"/>
          <p:cNvGraphicFramePr>
            <a:graphicFrameLocks noGrp="1"/>
          </p:cNvGraphicFramePr>
          <p:nvPr/>
        </p:nvGraphicFramePr>
        <p:xfrm>
          <a:off x="1251426" y="1530543"/>
          <a:ext cx="5867400" cy="5708650"/>
        </p:xfrm>
        <a:graphic>
          <a:graphicData uri="http://schemas.openxmlformats.org/drawingml/2006/table">
            <a:tbl>
              <a:tblPr firstRow="1" firstCol="1" bandRow="1">
                <a:tableStyleId>{5C22544A-7EE6-4342-B048-85BDC9FD1C3A}</a:tableStyleId>
              </a:tblPr>
              <a:tblGrid>
                <a:gridCol w="1466533"/>
                <a:gridCol w="1466533"/>
                <a:gridCol w="1467167"/>
                <a:gridCol w="1467167"/>
              </a:tblGrid>
              <a:tr h="380365">
                <a:tc>
                  <a:txBody>
                    <a:bodyPr/>
                    <a:lstStyle/>
                    <a:p>
                      <a:pPr indent="0">
                        <a:buNone/>
                      </a:pPr>
                      <a:r>
                        <a:rPr lang="en-US" sz="1200" b="1">
                          <a:latin typeface="Times New Roman" panose="02020603050405020304" pitchFamily="18" charset="0"/>
                          <a:cs typeface="Times New Roman" panose="02020603050405020304" pitchFamily="18" charset="0"/>
                        </a:rPr>
                        <a:t>FIELD </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DATA TYPE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SIZE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CONSTRAINT</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lstStyle/>
                    <a:p>
                      <a:pPr indent="0">
                        <a:buNone/>
                      </a:pPr>
                      <a:r>
                        <a:rPr lang="en-US" sz="1200" b="0">
                          <a:latin typeface="Times New Roman" panose="02020603050405020304" pitchFamily="18" charset="0"/>
                          <a:cs typeface="Times New Roman" panose="02020603050405020304" pitchFamily="18" charset="0"/>
                        </a:rPr>
                        <a:t>Customer id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Primary key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Name</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30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Username</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30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Password</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Varchar</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30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Email</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Varchar</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30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Contact </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30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Address</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Varchar</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50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NAME:Categories</a:t>
            </a:r>
            <a:endParaRPr lang="en-US" dirty="0"/>
          </a:p>
        </p:txBody>
      </p:sp>
      <p:graphicFrame>
        <p:nvGraphicFramePr>
          <p:cNvPr id="4" name="Table 3"/>
          <p:cNvGraphicFramePr>
            <a:graphicFrameLocks noGrp="1"/>
          </p:cNvGraphicFramePr>
          <p:nvPr/>
        </p:nvGraphicFramePr>
        <p:xfrm>
          <a:off x="1079341" y="1232093"/>
          <a:ext cx="5867400" cy="5708650"/>
        </p:xfrm>
        <a:graphic>
          <a:graphicData uri="http://schemas.openxmlformats.org/drawingml/2006/table">
            <a:tbl>
              <a:tblPr firstRow="1" firstCol="1" bandRow="1">
                <a:tableStyleId>{5C22544A-7EE6-4342-B048-85BDC9FD1C3A}</a:tableStyleId>
              </a:tblPr>
              <a:tblGrid>
                <a:gridCol w="1466533"/>
                <a:gridCol w="1466533"/>
                <a:gridCol w="1467167"/>
                <a:gridCol w="1467167"/>
              </a:tblGrid>
              <a:tr h="380365">
                <a:tc>
                  <a:txBody>
                    <a:bodyPr/>
                    <a:lstStyle/>
                    <a:p>
                      <a:pPr indent="0">
                        <a:buNone/>
                      </a:pPr>
                      <a:r>
                        <a:rPr lang="en-US" sz="1200" b="1">
                          <a:latin typeface="Times New Roman" panose="02020603050405020304" pitchFamily="18" charset="0"/>
                          <a:cs typeface="Times New Roman" panose="02020603050405020304" pitchFamily="18" charset="0"/>
                        </a:rPr>
                        <a:t>FIELD </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DATA TYPE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SIZE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CONSTRAINT</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365">
                <a:tc>
                  <a:txBody>
                    <a:bodyPr/>
                    <a:lstStyle/>
                    <a:p>
                      <a:pPr indent="0">
                        <a:buNone/>
                      </a:pPr>
                      <a:r>
                        <a:rPr lang="en-IN" altLang="en-US" sz="1200" b="0">
                          <a:latin typeface="Times New Roman" panose="02020603050405020304" pitchFamily="18" charset="0"/>
                          <a:cs typeface="Times New Roman" panose="02020603050405020304" pitchFamily="18" charset="0"/>
                        </a:rPr>
                        <a:t>Category</a:t>
                      </a:r>
                      <a:r>
                        <a:rPr lang="en-US" sz="1200" b="0">
                          <a:latin typeface="Times New Roman" panose="02020603050405020304" pitchFamily="18" charset="0"/>
                          <a:cs typeface="Times New Roman" panose="02020603050405020304" pitchFamily="18" charset="0"/>
                        </a:rPr>
                        <a:t>id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Primary key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Name</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20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NAME:Bidding</a:t>
            </a:r>
            <a:endParaRPr lang="en-US" dirty="0"/>
          </a:p>
        </p:txBody>
      </p:sp>
      <p:graphicFrame>
        <p:nvGraphicFramePr>
          <p:cNvPr id="4" name="Table 3"/>
          <p:cNvGraphicFramePr>
            <a:graphicFrameLocks noGrp="1"/>
          </p:cNvGraphicFramePr>
          <p:nvPr/>
        </p:nvGraphicFramePr>
        <p:xfrm>
          <a:off x="1441291" y="1775018"/>
          <a:ext cx="5867400" cy="5708650"/>
        </p:xfrm>
        <a:graphic>
          <a:graphicData uri="http://schemas.openxmlformats.org/drawingml/2006/table">
            <a:tbl>
              <a:tblPr firstRow="1" firstCol="1" bandRow="1">
                <a:tableStyleId>{5C22544A-7EE6-4342-B048-85BDC9FD1C3A}</a:tableStyleId>
              </a:tblPr>
              <a:tblGrid>
                <a:gridCol w="1466533"/>
                <a:gridCol w="1466533"/>
                <a:gridCol w="1467167"/>
                <a:gridCol w="1467167"/>
              </a:tblGrid>
              <a:tr h="380365">
                <a:tc>
                  <a:txBody>
                    <a:bodyPr/>
                    <a:lstStyle/>
                    <a:p>
                      <a:pPr indent="0">
                        <a:buNone/>
                      </a:pPr>
                      <a:r>
                        <a:rPr lang="en-US" sz="1200" b="1">
                          <a:latin typeface="Times New Roman" panose="02020603050405020304" pitchFamily="18" charset="0"/>
                          <a:cs typeface="Times New Roman" panose="02020603050405020304" pitchFamily="18" charset="0"/>
                        </a:rPr>
                        <a:t>FIELD </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DATA TYPE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SIZE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CONSTRAINT</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Bidding </a:t>
                      </a:r>
                      <a:r>
                        <a:rPr lang="en-US" sz="1200" b="0">
                          <a:latin typeface="Times New Roman" panose="02020603050405020304" pitchFamily="18" charset="0"/>
                          <a:cs typeface="Times New Roman" panose="02020603050405020304" pitchFamily="18" charset="0"/>
                        </a:rPr>
                        <a:t>id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Primary key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User Id</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Int</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10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Foreign Key</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Product Id</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Int</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10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Foreign Key</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Bid Amount</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US" dirty="0"/>
          </a:p>
        </p:txBody>
      </p:sp>
      <p:sp>
        <p:nvSpPr>
          <p:cNvPr id="3" name="Content Placeholder 2"/>
          <p:cNvSpPr>
            <a:spLocks noGrp="1"/>
          </p:cNvSpPr>
          <p:nvPr>
            <p:ph idx="1"/>
          </p:nvPr>
        </p:nvSpPr>
        <p:spPr/>
        <p:txBody>
          <a:bodyPr>
            <a:normAutofit/>
          </a:bodyPr>
          <a:lstStyle/>
          <a:p>
            <a:pPr marL="0" marR="0" indent="457200">
              <a:lnSpc>
                <a:spcPct val="150000"/>
              </a:lnSpc>
              <a:spcBef>
                <a:spcPts val="0"/>
              </a:spcBef>
              <a:spcAft>
                <a:spcPts val="1000"/>
              </a:spcAft>
            </a:pPr>
            <a:r>
              <a:rPr lang="en-US" sz="1600" b="0" i="0">
                <a:solidFill>
                  <a:srgbClr val="4C4C4C"/>
                </a:solidFill>
                <a:effectLst/>
                <a:latin typeface="Open Sans"/>
              </a:rPr>
              <a:t>Online Auction </a:t>
            </a:r>
            <a:r>
              <a:rPr lang="en-US" sz="1600" b="0" i="0" dirty="0">
                <a:solidFill>
                  <a:srgbClr val="4C4C4C"/>
                </a:solidFill>
                <a:effectLst/>
                <a:latin typeface="Open Sans"/>
              </a:rPr>
              <a:t>System project is developed using java, CSS, and JavaScript. Talking about the project, it has almost all the essential features required for a bidding system. This project contains an admin and user’s side where Admin can manage all the auction activities and product information. Whereas from the user side, users can view products and bid on it easily. Admin plays an important role in the management of the system. In this project, the user should perform major functions from the Admin side.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endParaRPr lang="en-US" dirty="0"/>
          </a:p>
        </p:txBody>
      </p:sp>
      <p:sp>
        <p:nvSpPr>
          <p:cNvPr id="3" name="Content Placeholder 2"/>
          <p:cNvSpPr>
            <a:spLocks noGrp="1"/>
          </p:cNvSpPr>
          <p:nvPr>
            <p:ph idx="1"/>
          </p:nvPr>
        </p:nvSpPr>
        <p:spPr/>
        <p:txBody>
          <a:bodyPr>
            <a:normAutofit/>
          </a:bodyPr>
          <a:lstStyle/>
          <a:p>
            <a:pPr marL="0" marR="0">
              <a:lnSpc>
                <a:spcPct val="150000"/>
              </a:lnSpc>
              <a:spcBef>
                <a:spcPts val="0"/>
              </a:spcBef>
              <a:spcAft>
                <a:spcPts val="10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Now a days when conducting the auction in real time </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need to spend more time and cost to managing the activities. Need to follow lot of procedure to conducting an auction. No one can interest to join the auction as virtually.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10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DISADVANTAGES:</a:t>
            </a:r>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1000"/>
              </a:spcAft>
            </a:pPr>
            <a:r>
              <a:rPr lang="en-IN" sz="1800" kern="100" dirty="0">
                <a:latin typeface="Times New Roman" panose="02020603050405020304" pitchFamily="18" charset="0"/>
                <a:ea typeface="Calibri" panose="020F0502020204030204" pitchFamily="34" charset="0"/>
                <a:cs typeface="Times New Roman" panose="02020603050405020304" pitchFamily="18" charset="0"/>
              </a:rPr>
              <a:t>Waste of time for conduction </a:t>
            </a:r>
            <a:endParaRPr lang="en-IN" sz="1800" kern="100"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10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Spend more money to organize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US" dirty="0"/>
          </a:p>
        </p:txBody>
      </p:sp>
      <p:sp>
        <p:nvSpPr>
          <p:cNvPr id="3" name="Content Placeholder 2"/>
          <p:cNvSpPr>
            <a:spLocks noGrp="1"/>
          </p:cNvSpPr>
          <p:nvPr>
            <p:ph idx="1"/>
          </p:nvPr>
        </p:nvSpPr>
        <p:spPr/>
        <p:txBody>
          <a:bodyPr>
            <a:normAutofit/>
          </a:bodyPr>
          <a:lstStyle/>
          <a:p>
            <a:pPr marL="0" marR="0">
              <a:lnSpc>
                <a:spcPct val="150000"/>
              </a:lnSpc>
              <a:spcBef>
                <a:spcPts val="0"/>
              </a:spcBef>
              <a:spcAft>
                <a:spcPts val="10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An online auction project that holds online auctions of various products on a website and serves sellers and bidders accordingly. The system is designed to allow users to set up their products for auctions and bidders to register and bid for various products available for bidding</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10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ADVANTAGES: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l" fontAlgn="base">
              <a:buFont typeface="Arial" panose="020B0604020202020204" pitchFamily="34" charset="0"/>
              <a:buChar char="•"/>
            </a:pPr>
            <a:r>
              <a:rPr lang="en-US" sz="1800" b="0" i="0" dirty="0">
                <a:solidFill>
                  <a:srgbClr val="767575"/>
                </a:solidFill>
                <a:effectLst/>
                <a:latin typeface="-apple-system"/>
              </a:rPr>
              <a:t>No noisy crowds like conventional system where users have to sit and bid.</a:t>
            </a:r>
            <a:endParaRPr lang="en-US" sz="1800" b="0" i="0" dirty="0">
              <a:solidFill>
                <a:srgbClr val="767575"/>
              </a:solidFill>
              <a:effectLst/>
              <a:latin typeface="-apple-system"/>
            </a:endParaRPr>
          </a:p>
          <a:p>
            <a:pPr algn="l" fontAlgn="base">
              <a:buFont typeface="Arial" panose="020B0604020202020204" pitchFamily="34" charset="0"/>
              <a:buChar char="•"/>
            </a:pPr>
            <a:r>
              <a:rPr lang="en-US" sz="1800" b="0" i="0" dirty="0">
                <a:solidFill>
                  <a:srgbClr val="767575"/>
                </a:solidFill>
                <a:effectLst/>
                <a:latin typeface="-apple-system"/>
              </a:rPr>
              <a:t>Excludes general frustration that usually happens while bidding in conventional system.</a:t>
            </a:r>
            <a:endParaRPr lang="en-US" sz="1800" b="0" i="0" dirty="0">
              <a:solidFill>
                <a:srgbClr val="767575"/>
              </a:solidFill>
              <a:effectLst/>
              <a:latin typeface="-apple-system"/>
            </a:endParaRPr>
          </a:p>
          <a:p>
            <a:pPr algn="l" fontAlgn="base">
              <a:buFont typeface="Arial" panose="020B0604020202020204" pitchFamily="34" charset="0"/>
              <a:buChar char="•"/>
            </a:pPr>
            <a:r>
              <a:rPr lang="en-US" sz="1800" b="0" i="0" dirty="0">
                <a:solidFill>
                  <a:srgbClr val="767575"/>
                </a:solidFill>
                <a:effectLst/>
                <a:latin typeface="-apple-system"/>
              </a:rPr>
              <a:t>No schedule constraint that means bidder can bid any time and from anywhere.</a:t>
            </a:r>
            <a:endParaRPr lang="en-US" sz="1800" b="0" i="0" dirty="0">
              <a:solidFill>
                <a:srgbClr val="767575"/>
              </a:solidFill>
              <a:effectLst/>
              <a:latin typeface="-apple-system"/>
            </a:endParaRPr>
          </a:p>
          <a:p>
            <a:pPr algn="l" fontAlgn="base">
              <a:buFont typeface="Arial" panose="020B0604020202020204" pitchFamily="34" charset="0"/>
              <a:buChar char="•"/>
            </a:pPr>
            <a:r>
              <a:rPr lang="en-US" sz="1800" b="0" i="0" dirty="0">
                <a:solidFill>
                  <a:srgbClr val="767575"/>
                </a:solidFill>
                <a:effectLst/>
                <a:latin typeface="-apple-system"/>
              </a:rPr>
              <a:t>The bidding process can be conducted on a global scale.</a:t>
            </a:r>
            <a:endParaRPr lang="en-US" sz="1800" b="0" i="0" dirty="0">
              <a:solidFill>
                <a:srgbClr val="767575"/>
              </a:solidFill>
              <a:effectLst/>
              <a:latin typeface="-apple-syste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endParaRPr lang="en-US" dirty="0"/>
          </a:p>
        </p:txBody>
      </p:sp>
      <p:sp>
        <p:nvSpPr>
          <p:cNvPr id="3" name="Content Placeholder 2"/>
          <p:cNvSpPr>
            <a:spLocks noGrp="1"/>
          </p:cNvSpPr>
          <p:nvPr>
            <p:ph idx="1"/>
          </p:nvPr>
        </p:nvSpPr>
        <p:spPr/>
        <p:txBody>
          <a:bodyPr>
            <a:normAutofit fontScale="85000" lnSpcReduction="10000"/>
          </a:bodyPr>
          <a:lstStyle/>
          <a:p>
            <a:pPr marL="0" indent="0" algn="l" fontAlgn="base">
              <a:buNone/>
            </a:pPr>
            <a:r>
              <a:rPr lang="en-IN" sz="1600" b="1" i="0" dirty="0">
                <a:solidFill>
                  <a:schemeClr val="tx1"/>
                </a:solidFill>
                <a:effectLst/>
                <a:latin typeface="Open Sans"/>
              </a:rPr>
              <a:t>Admin Login</a:t>
            </a:r>
            <a:endParaRPr lang="en-IN" sz="1600" b="1" i="0" dirty="0">
              <a:solidFill>
                <a:schemeClr val="tx1"/>
              </a:solidFill>
              <a:effectLst/>
              <a:latin typeface="Open Sans"/>
            </a:endParaRPr>
          </a:p>
          <a:p>
            <a:pPr marL="0" indent="0" algn="l" fontAlgn="base">
              <a:lnSpc>
                <a:spcPct val="150000"/>
              </a:lnSpc>
              <a:buNone/>
            </a:pPr>
            <a:r>
              <a:rPr lang="en-US" sz="1600" b="0" i="0" dirty="0">
                <a:solidFill>
                  <a:srgbClr val="4C4C4C"/>
                </a:solidFill>
                <a:effectLst/>
                <a:latin typeface="Open Sans"/>
              </a:rPr>
              <a:t>	</a:t>
            </a:r>
            <a:r>
              <a:rPr lang="en-US" sz="1600" b="0" i="0" dirty="0">
                <a:solidFill>
                  <a:schemeClr val="tx1"/>
                </a:solidFill>
                <a:effectLst/>
                <a:latin typeface="Open Sans"/>
              </a:rPr>
              <a:t>Admin has full control of the system, the user should perform major functions from the admin side. Here, the admin can notifications about their products on the bid. Which displays a small message of the user’s account with the placed bid on certain product item. He/she can easily check all the product’s post, end date, the number of bidders, products on bid and bidding logs easily. </a:t>
            </a:r>
            <a:endParaRPr lang="en-US" sz="1600" b="0" i="0" dirty="0">
              <a:solidFill>
                <a:schemeClr val="tx1"/>
              </a:solidFill>
              <a:effectLst/>
              <a:latin typeface="Open Sans"/>
            </a:endParaRPr>
          </a:p>
          <a:p>
            <a:pPr marL="0" indent="0" algn="l" fontAlgn="base">
              <a:lnSpc>
                <a:spcPct val="150000"/>
              </a:lnSpc>
              <a:buNone/>
            </a:pPr>
            <a:r>
              <a:rPr lang="en-US" sz="1600" b="1" dirty="0">
                <a:solidFill>
                  <a:schemeClr val="tx1"/>
                </a:solidFill>
                <a:latin typeface="Open Sans"/>
                <a:ea typeface="Calibri" panose="020F0502020204030204" pitchFamily="34" charset="0"/>
                <a:cs typeface="Times New Roman" panose="02020603050405020304" pitchFamily="18" charset="0"/>
              </a:rPr>
              <a:t>Add Product</a:t>
            </a:r>
            <a:endParaRPr lang="en-US" sz="1600" b="1" dirty="0">
              <a:solidFill>
                <a:schemeClr val="tx1"/>
              </a:solidFill>
              <a:latin typeface="Open Sans"/>
              <a:ea typeface="Calibri" panose="020F0502020204030204" pitchFamily="34" charset="0"/>
              <a:cs typeface="Times New Roman" panose="02020603050405020304" pitchFamily="18" charset="0"/>
            </a:endParaRPr>
          </a:p>
          <a:p>
            <a:pPr marL="0" indent="0" algn="l" fontAlgn="base">
              <a:lnSpc>
                <a:spcPct val="150000"/>
              </a:lnSpc>
              <a:buNone/>
            </a:pPr>
            <a:r>
              <a:rPr lang="en-US" sz="1800" b="0" i="0" dirty="0">
                <a:solidFill>
                  <a:schemeClr val="tx1"/>
                </a:solidFill>
                <a:effectLst/>
                <a:latin typeface="Open Sans"/>
              </a:rPr>
              <a:t>	Another main feature is about adding products to a bid. In order to add products, the admin has to enter the Product name, starting bid price, regular price, select category, product descriptions and upload a product image. It’s simple to add a new product category, admin just has to provide a category name and upload an image file. Without uploading an image here, the system won’t proceed further steps.</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1113906"/>
          </a:xfrm>
        </p:spPr>
        <p:txBody>
          <a:bodyPr/>
          <a:lstStyle/>
          <a:p>
            <a:endParaRPr lang="en-US" dirty="0"/>
          </a:p>
        </p:txBody>
      </p:sp>
      <p:sp>
        <p:nvSpPr>
          <p:cNvPr id="3" name="Content Placeholder 2"/>
          <p:cNvSpPr>
            <a:spLocks noGrp="1"/>
          </p:cNvSpPr>
          <p:nvPr>
            <p:ph idx="1"/>
          </p:nvPr>
        </p:nvSpPr>
        <p:spPr>
          <a:xfrm>
            <a:off x="1251678" y="1634837"/>
            <a:ext cx="10178322" cy="4244756"/>
          </a:xfrm>
        </p:spPr>
        <p:txBody>
          <a:bodyPr>
            <a:normAutofit fontScale="92500"/>
          </a:bodyPr>
          <a:lstStyle/>
          <a:p>
            <a:pPr marL="0" marR="0" lvl="0" indent="0">
              <a:lnSpc>
                <a:spcPct val="160000"/>
              </a:lnSpc>
              <a:spcBef>
                <a:spcPts val="0"/>
              </a:spcBef>
              <a:spcAft>
                <a:spcPts val="1000"/>
              </a:spcAft>
              <a:buNone/>
            </a:pPr>
            <a:r>
              <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User Login</a:t>
            </a:r>
            <a:endPar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60000"/>
              </a:lnSpc>
              <a:spcBef>
                <a:spcPts val="0"/>
              </a:spcBef>
              <a:spcAft>
                <a:spcPts val="1000"/>
              </a:spcAft>
              <a:buNone/>
            </a:pPr>
            <a:r>
              <a:rPr lang="en-US" sz="1600" b="0" i="0" dirty="0">
                <a:solidFill>
                  <a:srgbClr val="4C4C4C"/>
                </a:solidFill>
                <a:effectLst/>
                <a:latin typeface="Open Sans"/>
              </a:rPr>
              <a:t>	</a:t>
            </a:r>
            <a:r>
              <a:rPr lang="en-US" sz="1600" b="0" i="0" dirty="0">
                <a:solidFill>
                  <a:schemeClr val="tx1"/>
                </a:solidFill>
                <a:effectLst/>
                <a:latin typeface="Open Sans"/>
              </a:rPr>
              <a:t>From the user’s side, the user can view each and every product that is available. There are various product categories which divide the products. To bid on a product he/she should log in or register to the system. But after registration, the user should activate his/her account in order to bid on a product. Other bidding rules are the same. </a:t>
            </a:r>
            <a:endParaRPr lang="en-US" sz="1600" b="0" i="0" dirty="0">
              <a:solidFill>
                <a:schemeClr val="tx1"/>
              </a:solidFill>
              <a:effectLst/>
              <a:latin typeface="Open Sans"/>
            </a:endParaRPr>
          </a:p>
          <a:p>
            <a:pPr marL="0" marR="0" lvl="0" indent="0">
              <a:lnSpc>
                <a:spcPct val="160000"/>
              </a:lnSpc>
              <a:spcBef>
                <a:spcPts val="0"/>
              </a:spcBef>
              <a:spcAft>
                <a:spcPts val="1000"/>
              </a:spcAft>
              <a:buNone/>
            </a:pPr>
            <a:r>
              <a:rPr lang="en-US" sz="1600" b="1" dirty="0">
                <a:solidFill>
                  <a:schemeClr val="tx1"/>
                </a:solidFill>
                <a:latin typeface="Open Sans"/>
                <a:ea typeface="Calibri" panose="020F0502020204030204" pitchFamily="34" charset="0"/>
                <a:cs typeface="Times New Roman" panose="02020603050405020304" pitchFamily="18" charset="0"/>
              </a:rPr>
              <a:t>Bidding</a:t>
            </a:r>
            <a:endParaRPr lang="en-US" sz="1600" b="1" dirty="0">
              <a:solidFill>
                <a:schemeClr val="tx1"/>
              </a:solidFill>
              <a:latin typeface="Open Sans"/>
              <a:ea typeface="Calibri" panose="020F0502020204030204" pitchFamily="34" charset="0"/>
              <a:cs typeface="Times New Roman" panose="02020603050405020304" pitchFamily="18" charset="0"/>
            </a:endParaRPr>
          </a:p>
          <a:p>
            <a:pPr marL="0" marR="0" lvl="0" indent="0">
              <a:lnSpc>
                <a:spcPct val="160000"/>
              </a:lnSpc>
              <a:spcBef>
                <a:spcPts val="0"/>
              </a:spcBef>
              <a:spcAft>
                <a:spcPts val="1000"/>
              </a:spcAft>
              <a:buNone/>
            </a:pPr>
            <a:r>
              <a:rPr lang="en-US" sz="1800" b="0" i="0" dirty="0">
                <a:solidFill>
                  <a:schemeClr val="tx1"/>
                </a:solidFill>
                <a:effectLst/>
                <a:latin typeface="Open Sans"/>
              </a:rPr>
              <a:t>	A user should enter an amount more than the minimum bid value. If a user enters highest bid amount then the system lists his/her account name in the product’s detail as the highest bid. Before bidding the user can check for product details, image, and bidding logs easily. The system also displays time left to bid and the number of bid</a:t>
            </a:r>
            <a:r>
              <a:rPr lang="en-US" sz="1800" b="0" i="0" dirty="0">
                <a:solidFill>
                  <a:srgbClr val="4C4C4C"/>
                </a:solidFill>
                <a:effectLst/>
                <a:latin typeface="Open Sans"/>
              </a:rPr>
              <a: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a:t>
            </a:r>
            <a:endParaRPr lang="en-US" dirty="0"/>
          </a:p>
        </p:txBody>
      </p:sp>
      <p:sp>
        <p:nvSpPr>
          <p:cNvPr id="3" name="Content Placeholder 2"/>
          <p:cNvSpPr>
            <a:spLocks noGrp="1"/>
          </p:cNvSpPr>
          <p:nvPr>
            <p:ph idx="1"/>
          </p:nvPr>
        </p:nvSpPr>
        <p:spPr/>
        <p:txBody>
          <a:bodyPr/>
          <a:lstStyle/>
          <a:p>
            <a:r>
              <a:rPr lang="en-US" dirty="0"/>
              <a:t>Level 0</a:t>
            </a:r>
            <a:endParaRPr lang="en-US" dirty="0"/>
          </a:p>
          <a:p>
            <a:pPr marL="0" indent="0">
              <a:buNone/>
            </a:pPr>
            <a:endParaRPr lang="en-US" dirty="0"/>
          </a:p>
          <a:p>
            <a:pPr marL="0" indent="0">
              <a:buNone/>
            </a:pPr>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61318" y="3336730"/>
            <a:ext cx="7559042" cy="1492132"/>
          </a:xfrm>
          <a:prstGeom prst="rect">
            <a:avLst/>
          </a:prstGeom>
        </p:spPr>
      </p:pic>
    </p:spTree>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Badge</Template>
  <TotalTime>0</TotalTime>
  <Words>3793</Words>
  <Application>WPS Presentation</Application>
  <PresentationFormat>Widescreen</PresentationFormat>
  <Paragraphs>227</Paragraphs>
  <Slides>15</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15</vt:i4>
      </vt:variant>
    </vt:vector>
  </HeadingPairs>
  <TitlesOfParts>
    <vt:vector size="29" baseType="lpstr">
      <vt:lpstr>Arial</vt:lpstr>
      <vt:lpstr>SimSun</vt:lpstr>
      <vt:lpstr>Wingdings</vt:lpstr>
      <vt:lpstr>Gill Sans MT</vt:lpstr>
      <vt:lpstr>Open Sans</vt:lpstr>
      <vt:lpstr>Segoe Print</vt:lpstr>
      <vt:lpstr>Calibri</vt:lpstr>
      <vt:lpstr>Times New Roman</vt:lpstr>
      <vt:lpstr>Symbol</vt:lpstr>
      <vt:lpstr>-apple-system</vt:lpstr>
      <vt:lpstr>Impact</vt:lpstr>
      <vt:lpstr>Microsoft YaHei</vt:lpstr>
      <vt:lpstr>Arial Unicode MS</vt:lpstr>
      <vt:lpstr>Badge</vt:lpstr>
      <vt:lpstr>ONLINE AUCTION SYSTEM</vt:lpstr>
      <vt:lpstr>ABSTRACT</vt:lpstr>
      <vt:lpstr> HARDWARE SPECFICATION</vt:lpstr>
      <vt:lpstr> SOFTWARE SPECIFICATION </vt:lpstr>
      <vt:lpstr>EXISTING SYSTEM</vt:lpstr>
      <vt:lpstr>PROPOSED SYSTEM</vt:lpstr>
      <vt:lpstr>Modules</vt:lpstr>
      <vt:lpstr>PowerPoint 演示文稿</vt:lpstr>
      <vt:lpstr>Data Flow Diagram</vt:lpstr>
      <vt:lpstr>Level 1:</vt:lpstr>
      <vt:lpstr>TABLE NAME:CUSTOMER</vt:lpstr>
      <vt:lpstr>TABLE NAME:CUSTOMER</vt:lpstr>
      <vt:lpstr>TABLE NAME:CUSTOMER</vt:lpstr>
      <vt:lpstr>TABLE NAME:CUSTOMER</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cp:lastModifiedBy>
  <cp:revision>23</cp:revision>
  <dcterms:created xsi:type="dcterms:W3CDTF">2021-01-26T14:06:00Z</dcterms:created>
  <dcterms:modified xsi:type="dcterms:W3CDTF">2023-03-06T18:48:27Z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0844AE31913F4541A612FA5D17D3115F</vt:lpwstr>
  </property>
  <property fmtid="{D5CDD505-2E9C-101B-9397-08002B2CF9AE}" pid="3" name="KSOProductBuildVer">
    <vt:lpwstr>1033-11.2.0.11417</vt:lpwstr>
  </property>
</Properties>
</file>