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US" dirty="0"/>
              <a:t>ONLINE RENTAL HOUSE BUYING AND SELLING</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3990022" y="1537017"/>
            <a:ext cx="5472030" cy="46351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ADMIN</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2138516" y="2580968"/>
          <a:ext cx="7048346" cy="1644864"/>
        </p:xfrm>
        <a:graphic>
          <a:graphicData uri="http://schemas.openxmlformats.org/drawingml/2006/table">
            <a:tbl>
              <a:tblPr firstRow="1" firstCol="1" bandRow="1">
                <a:tableStyleId>{5C22544A-7EE6-4342-B048-85BDC9FD1C3A}</a:tableStyleId>
              </a:tblPr>
              <a:tblGrid>
                <a:gridCol w="1761706"/>
                <a:gridCol w="1761706"/>
                <a:gridCol w="1762467"/>
                <a:gridCol w="1762467"/>
              </a:tblGrid>
              <a:tr h="411216">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411216">
                <a:tc>
                  <a:txBody>
                    <a:bodyPr/>
                    <a:lstStyle/>
                    <a:p>
                      <a:pPr marL="0" marR="0">
                        <a:lnSpc>
                          <a:spcPct val="150000"/>
                        </a:lnSpc>
                        <a:spcBef>
                          <a:spcPts val="0"/>
                        </a:spcBef>
                        <a:spcAft>
                          <a:spcPts val="0"/>
                        </a:spcAft>
                      </a:pPr>
                      <a:r>
                        <a:rPr lang="en-US" sz="1200">
                          <a:effectLst/>
                        </a:rPr>
                        <a:t>Admin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411216">
                <a:tc>
                  <a:txBody>
                    <a:bodyPr/>
                    <a:lstStyle/>
                    <a:p>
                      <a:pPr marL="0" marR="0">
                        <a:lnSpc>
                          <a:spcPct val="150000"/>
                        </a:lnSpc>
                        <a:spcBef>
                          <a:spcPts val="0"/>
                        </a:spcBef>
                        <a:spcAft>
                          <a:spcPts val="0"/>
                        </a:spcAft>
                      </a:pPr>
                      <a:r>
                        <a:rPr lang="en-US" sz="1200">
                          <a:effectLst/>
                        </a:rPr>
                        <a:t>Username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30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411216">
                <a:tc>
                  <a:txBody>
                    <a:bodyPr/>
                    <a:lstStyle/>
                    <a:p>
                      <a:pPr marL="0" marR="0">
                        <a:lnSpc>
                          <a:spcPct val="150000"/>
                        </a:lnSpc>
                        <a:spcBef>
                          <a:spcPts val="0"/>
                        </a:spcBef>
                        <a:spcAft>
                          <a:spcPts val="0"/>
                        </a:spcAft>
                      </a:pPr>
                      <a:r>
                        <a:rPr lang="en-US" sz="1200">
                          <a:effectLst/>
                        </a:rPr>
                        <a:t>password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30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HOUSE</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3539613" y="1283110"/>
          <a:ext cx="7315200" cy="4970210"/>
        </p:xfrm>
        <a:graphic>
          <a:graphicData uri="http://schemas.openxmlformats.org/drawingml/2006/table">
            <a:tbl>
              <a:tblPr firstRow="1" firstCol="1" bandRow="1">
                <a:tableStyleId>{5C22544A-7EE6-4342-B048-85BDC9FD1C3A}</a:tableStyleId>
              </a:tblPr>
              <a:tblGrid>
                <a:gridCol w="1828405"/>
                <a:gridCol w="1828405"/>
                <a:gridCol w="1829195"/>
                <a:gridCol w="1829195"/>
              </a:tblGrid>
              <a:tr h="261590">
                <a:tc>
                  <a:txBody>
                    <a:bodyPr/>
                    <a:lstStyle/>
                    <a:p>
                      <a:pPr marL="0" marR="0">
                        <a:lnSpc>
                          <a:spcPct val="150000"/>
                        </a:lnSpc>
                        <a:spcBef>
                          <a:spcPts val="0"/>
                        </a:spcBef>
                        <a:spcAft>
                          <a:spcPts val="0"/>
                        </a:spcAft>
                      </a:pPr>
                      <a:r>
                        <a:rPr lang="en-US" sz="900">
                          <a:effectLst/>
                        </a:rPr>
                        <a:t>FIELD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DATA TYPE</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SIZE</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CONSTRAINT</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a:effectLst/>
                        </a:rPr>
                        <a:t>house id</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Int</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10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Primary key</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a:effectLst/>
                        </a:rPr>
                        <a:t>House name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20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a:effectLst/>
                        </a:rPr>
                        <a:t>Owner name</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20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a:effectLst/>
                        </a:rPr>
                        <a:t>Contact number</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Int</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10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a:effectLst/>
                        </a:rPr>
                        <a:t>Address 1</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30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a:effectLst/>
                        </a:rPr>
                        <a:t>Address 2</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30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a:effectLst/>
                        </a:rPr>
                        <a:t>Area name</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30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a:effectLst/>
                        </a:rPr>
                        <a:t>City name</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20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a:effectLst/>
                        </a:rPr>
                        <a:t>District name</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30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a:effectLst/>
                        </a:rPr>
                        <a:t>State name</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10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a:effectLst/>
                        </a:rPr>
                        <a:t>Land mark</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20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a:effectLst/>
                        </a:rPr>
                        <a:t>Pin code</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6</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a:effectLst/>
                        </a:rPr>
                        <a:t>Total square fit</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5</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dirty="0">
                          <a:effectLst/>
                        </a:rPr>
                        <a:t>Bed room</a:t>
                      </a:r>
                      <a:endParaRPr lang="en-US" sz="800" dirty="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Int</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5</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a:effectLst/>
                        </a:rPr>
                        <a:t>Hall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Int</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5</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a:effectLst/>
                        </a:rPr>
                        <a:t>Kitchen</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Int</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5</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a:effectLst/>
                        </a:rPr>
                        <a:t>Others</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Varchar </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20</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Not null</a:t>
                      </a:r>
                      <a:endParaRPr lang="en-US" sz="800">
                        <a:effectLst/>
                        <a:latin typeface="Times New Roman" panose="02020603050405020304" pitchFamily="18" charset="0"/>
                        <a:ea typeface="Times New Roman" panose="02020603050405020304" pitchFamily="18" charset="0"/>
                      </a:endParaRPr>
                    </a:p>
                  </a:txBody>
                  <a:tcPr marL="51574" marR="51574" marT="0" marB="0"/>
                </a:tc>
              </a:tr>
              <a:tr h="261590">
                <a:tc>
                  <a:txBody>
                    <a:bodyPr/>
                    <a:lstStyle/>
                    <a:p>
                      <a:pPr marL="0" marR="0">
                        <a:lnSpc>
                          <a:spcPct val="150000"/>
                        </a:lnSpc>
                        <a:spcBef>
                          <a:spcPts val="0"/>
                        </a:spcBef>
                        <a:spcAft>
                          <a:spcPts val="0"/>
                        </a:spcAft>
                      </a:pPr>
                      <a:r>
                        <a:rPr lang="en-US" sz="900">
                          <a:effectLst/>
                        </a:rPr>
                        <a:t>Price details</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Int</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a:effectLst/>
                        </a:rPr>
                        <a:t>5</a:t>
                      </a:r>
                      <a:endParaRPr lang="en-US" sz="800">
                        <a:effectLst/>
                        <a:latin typeface="Times New Roman" panose="02020603050405020304" pitchFamily="18" charset="0"/>
                        <a:ea typeface="Times New Roman" panose="02020603050405020304" pitchFamily="18" charset="0"/>
                      </a:endParaRPr>
                    </a:p>
                  </a:txBody>
                  <a:tcPr marL="51574" marR="51574" marT="0" marB="0"/>
                </a:tc>
                <a:tc>
                  <a:txBody>
                    <a:bodyPr/>
                    <a:lstStyle/>
                    <a:p>
                      <a:pPr marL="0" marR="0">
                        <a:lnSpc>
                          <a:spcPct val="150000"/>
                        </a:lnSpc>
                        <a:spcBef>
                          <a:spcPts val="0"/>
                        </a:spcBef>
                        <a:spcAft>
                          <a:spcPts val="0"/>
                        </a:spcAft>
                      </a:pPr>
                      <a:r>
                        <a:rPr lang="en-US" sz="900" dirty="0">
                          <a:effectLst/>
                        </a:rPr>
                        <a:t>Not null</a:t>
                      </a:r>
                      <a:endParaRPr lang="en-US" sz="800" dirty="0">
                        <a:effectLst/>
                        <a:latin typeface="Times New Roman" panose="02020603050405020304" pitchFamily="18" charset="0"/>
                        <a:ea typeface="Times New Roman" panose="02020603050405020304" pitchFamily="18" charset="0"/>
                      </a:endParaRPr>
                    </a:p>
                  </a:txBody>
                  <a:tcPr marL="51574" marR="51574"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IMAGES</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2537797" y="2586327"/>
          <a:ext cx="7358370" cy="1685345"/>
        </p:xfrm>
        <a:graphic>
          <a:graphicData uri="http://schemas.openxmlformats.org/drawingml/2006/table">
            <a:tbl>
              <a:tblPr firstRow="1" firstCol="1" bandRow="1">
                <a:tableStyleId>{5C22544A-7EE6-4342-B048-85BDC9FD1C3A}</a:tableStyleId>
              </a:tblPr>
              <a:tblGrid>
                <a:gridCol w="1839195"/>
                <a:gridCol w="1839195"/>
                <a:gridCol w="1839990"/>
                <a:gridCol w="1839990"/>
              </a:tblGrid>
              <a:tr h="337069">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337069">
                <a:tc>
                  <a:txBody>
                    <a:bodyPr/>
                    <a:lstStyle/>
                    <a:p>
                      <a:pPr marL="0" marR="0">
                        <a:lnSpc>
                          <a:spcPct val="150000"/>
                        </a:lnSpc>
                        <a:spcBef>
                          <a:spcPts val="0"/>
                        </a:spcBef>
                        <a:spcAft>
                          <a:spcPts val="0"/>
                        </a:spcAft>
                      </a:pPr>
                      <a:r>
                        <a:rPr lang="en-US" sz="1200">
                          <a:effectLst/>
                        </a:rPr>
                        <a:t>Image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337069">
                <a:tc>
                  <a:txBody>
                    <a:bodyPr/>
                    <a:lstStyle/>
                    <a:p>
                      <a:pPr marL="0" marR="0">
                        <a:lnSpc>
                          <a:spcPct val="150000"/>
                        </a:lnSpc>
                        <a:spcBef>
                          <a:spcPts val="0"/>
                        </a:spcBef>
                        <a:spcAft>
                          <a:spcPts val="0"/>
                        </a:spcAft>
                      </a:pPr>
                      <a:r>
                        <a:rPr lang="en-US" sz="1200">
                          <a:effectLst/>
                        </a:rPr>
                        <a:t>House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337069">
                <a:tc>
                  <a:txBody>
                    <a:bodyPr/>
                    <a:lstStyle/>
                    <a:p>
                      <a:pPr marL="0" marR="0">
                        <a:lnSpc>
                          <a:spcPct val="150000"/>
                        </a:lnSpc>
                        <a:spcBef>
                          <a:spcPts val="0"/>
                        </a:spcBef>
                        <a:spcAft>
                          <a:spcPts val="0"/>
                        </a:spcAft>
                      </a:pPr>
                      <a:r>
                        <a:rPr lang="en-US" sz="1200">
                          <a:effectLst/>
                        </a:rPr>
                        <a:t>Image path</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30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37069">
                <a:tc>
                  <a:txBody>
                    <a:bodyPr/>
                    <a:lstStyle/>
                    <a:p>
                      <a:pPr marL="0" marR="0">
                        <a:lnSpc>
                          <a:spcPct val="150000"/>
                        </a:lnSpc>
                        <a:spcBef>
                          <a:spcPts val="0"/>
                        </a:spcBef>
                        <a:spcAft>
                          <a:spcPts val="0"/>
                        </a:spcAft>
                      </a:pPr>
                      <a:r>
                        <a:rPr lang="en-US" sz="1200">
                          <a:effectLst/>
                        </a:rPr>
                        <a:t>Image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CUSTOMER</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3319462" y="2050027"/>
          <a:ext cx="6886422" cy="2539467"/>
        </p:xfrm>
        <a:graphic>
          <a:graphicData uri="http://schemas.openxmlformats.org/drawingml/2006/table">
            <a:tbl>
              <a:tblPr firstRow="1" firstCol="1" bandRow="1">
                <a:tableStyleId>{5C22544A-7EE6-4342-B048-85BDC9FD1C3A}</a:tableStyleId>
              </a:tblPr>
              <a:tblGrid>
                <a:gridCol w="1721233"/>
                <a:gridCol w="1721233"/>
                <a:gridCol w="1721978"/>
                <a:gridCol w="1721978"/>
              </a:tblGrid>
              <a:tr h="362781">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362781">
                <a:tc>
                  <a:txBody>
                    <a:bodyPr/>
                    <a:lstStyle/>
                    <a:p>
                      <a:pPr marL="0" marR="0">
                        <a:lnSpc>
                          <a:spcPct val="150000"/>
                        </a:lnSpc>
                        <a:spcBef>
                          <a:spcPts val="0"/>
                        </a:spcBef>
                        <a:spcAft>
                          <a:spcPts val="0"/>
                        </a:spcAft>
                      </a:pPr>
                      <a:r>
                        <a:rPr lang="en-US" sz="1200">
                          <a:effectLst/>
                        </a:rPr>
                        <a:t>Customer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362781">
                <a:tc>
                  <a:txBody>
                    <a:bodyPr/>
                    <a:lstStyle/>
                    <a:p>
                      <a:pPr marL="0" marR="0">
                        <a:lnSpc>
                          <a:spcPct val="150000"/>
                        </a:lnSpc>
                        <a:spcBef>
                          <a:spcPts val="0"/>
                        </a:spcBef>
                        <a:spcAft>
                          <a:spcPts val="0"/>
                        </a:spcAft>
                      </a:pPr>
                      <a:r>
                        <a:rPr lang="en-US" sz="1200">
                          <a:effectLst/>
                        </a:rPr>
                        <a:t>Customer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62781">
                <a:tc>
                  <a:txBody>
                    <a:bodyPr/>
                    <a:lstStyle/>
                    <a:p>
                      <a:pPr marL="0" marR="0">
                        <a:lnSpc>
                          <a:spcPct val="150000"/>
                        </a:lnSpc>
                        <a:spcBef>
                          <a:spcPts val="0"/>
                        </a:spcBef>
                        <a:spcAft>
                          <a:spcPts val="0"/>
                        </a:spcAft>
                      </a:pPr>
                      <a:r>
                        <a:rPr lang="en-US" sz="1200">
                          <a:effectLst/>
                        </a:rPr>
                        <a:t>Mobile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62781">
                <a:tc>
                  <a:txBody>
                    <a:bodyPr/>
                    <a:lstStyle/>
                    <a:p>
                      <a:pPr marL="0" marR="0">
                        <a:lnSpc>
                          <a:spcPct val="150000"/>
                        </a:lnSpc>
                        <a:spcBef>
                          <a:spcPts val="0"/>
                        </a:spcBef>
                        <a:spcAft>
                          <a:spcPts val="0"/>
                        </a:spcAft>
                      </a:pPr>
                      <a:r>
                        <a:rPr lang="en-US" sz="1200">
                          <a:effectLst/>
                        </a:rPr>
                        <a:t>Email</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62781">
                <a:tc>
                  <a:txBody>
                    <a:bodyPr/>
                    <a:lstStyle/>
                    <a:p>
                      <a:pPr marL="0" marR="0">
                        <a:lnSpc>
                          <a:spcPct val="150000"/>
                        </a:lnSpc>
                        <a:spcBef>
                          <a:spcPts val="0"/>
                        </a:spcBef>
                        <a:spcAft>
                          <a:spcPts val="0"/>
                        </a:spcAft>
                      </a:pPr>
                      <a:r>
                        <a:rPr lang="en-US" sz="1200">
                          <a:effectLst/>
                        </a:rPr>
                        <a:t>Username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62781">
                <a:tc>
                  <a:txBody>
                    <a:bodyPr/>
                    <a:lstStyle/>
                    <a:p>
                      <a:pPr marL="0" marR="0">
                        <a:lnSpc>
                          <a:spcPct val="150000"/>
                        </a:lnSpc>
                        <a:spcBef>
                          <a:spcPts val="0"/>
                        </a:spcBef>
                        <a:spcAft>
                          <a:spcPts val="0"/>
                        </a:spcAft>
                      </a:pPr>
                      <a:r>
                        <a:rPr lang="en-US" sz="1200">
                          <a:effectLst/>
                        </a:rPr>
                        <a:t>Password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BOOKING</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2182761" y="2197510"/>
          <a:ext cx="7004102" cy="2149540"/>
        </p:xfrm>
        <a:graphic>
          <a:graphicData uri="http://schemas.openxmlformats.org/drawingml/2006/table">
            <a:tbl>
              <a:tblPr firstRow="1" firstCol="1" bandRow="1">
                <a:tableStyleId>{5C22544A-7EE6-4342-B048-85BDC9FD1C3A}</a:tableStyleId>
              </a:tblPr>
              <a:tblGrid>
                <a:gridCol w="1750647"/>
                <a:gridCol w="1750647"/>
                <a:gridCol w="1751404"/>
                <a:gridCol w="1751404"/>
              </a:tblGrid>
              <a:tr h="429908">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429908">
                <a:tc>
                  <a:txBody>
                    <a:bodyPr/>
                    <a:lstStyle/>
                    <a:p>
                      <a:pPr marL="0" marR="0">
                        <a:lnSpc>
                          <a:spcPct val="150000"/>
                        </a:lnSpc>
                        <a:spcBef>
                          <a:spcPts val="0"/>
                        </a:spcBef>
                        <a:spcAft>
                          <a:spcPts val="0"/>
                        </a:spcAft>
                      </a:pPr>
                      <a:r>
                        <a:rPr lang="en-US" sz="1200">
                          <a:effectLst/>
                        </a:rPr>
                        <a:t>Booking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429908">
                <a:tc>
                  <a:txBody>
                    <a:bodyPr/>
                    <a:lstStyle/>
                    <a:p>
                      <a:pPr marL="0" marR="0">
                        <a:lnSpc>
                          <a:spcPct val="150000"/>
                        </a:lnSpc>
                        <a:spcBef>
                          <a:spcPts val="0"/>
                        </a:spcBef>
                        <a:spcAft>
                          <a:spcPts val="0"/>
                        </a:spcAft>
                      </a:pPr>
                      <a:r>
                        <a:rPr lang="en-US" sz="1200">
                          <a:effectLst/>
                        </a:rPr>
                        <a:t>Customer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429908">
                <a:tc>
                  <a:txBody>
                    <a:bodyPr/>
                    <a:lstStyle/>
                    <a:p>
                      <a:pPr marL="0" marR="0">
                        <a:lnSpc>
                          <a:spcPct val="150000"/>
                        </a:lnSpc>
                        <a:spcBef>
                          <a:spcPts val="0"/>
                        </a:spcBef>
                        <a:spcAft>
                          <a:spcPts val="0"/>
                        </a:spcAft>
                      </a:pPr>
                      <a:r>
                        <a:rPr lang="en-US" sz="1200">
                          <a:effectLst/>
                        </a:rPr>
                        <a:t>House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429908">
                <a:tc>
                  <a:txBody>
                    <a:bodyPr/>
                    <a:lstStyle/>
                    <a:p>
                      <a:pPr marL="0" marR="0">
                        <a:lnSpc>
                          <a:spcPct val="150000"/>
                        </a:lnSpc>
                        <a:spcBef>
                          <a:spcPts val="0"/>
                        </a:spcBef>
                        <a:spcAft>
                          <a:spcPts val="0"/>
                        </a:spcAft>
                      </a:pPr>
                      <a:r>
                        <a:rPr lang="en-US" sz="1200">
                          <a:effectLst/>
                        </a:rPr>
                        <a:t>Booking status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80864" y="306075"/>
            <a:ext cx="11030272" cy="55047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61843" y="174487"/>
            <a:ext cx="10700892" cy="58421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75188" y="125718"/>
            <a:ext cx="10913806" cy="59277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37146" y="286746"/>
            <a:ext cx="10431502" cy="55093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lnSpcReduction="10000"/>
          </a:bodyPr>
          <a:lstStyle/>
          <a:p>
            <a:pPr marL="0" marR="0" indent="0">
              <a:lnSpc>
                <a:spcPct val="150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This Web Application helps user to register individual home or apartment to assist you in finding the perfect rental home or property. Also, we can find your next rental from search view in your targeted area. This website is designed to attend to all our needs from buying property, selling property or renting/leasing of property in India. Here we found the better opportunity to invest our value of entire life. Property helps us to maintain the database of various property &amp; agents’ information. It not only helps us to maintain the agent information but here we also allow agents to access the portal updated information across the global environment. We know it is a tiring to call individual property agents, arrange appointment, finding better time for appointment and they will assist you. For such complex process we provide a one simple online form which requires your basic information and we will assist in sort time period.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96117" y="156834"/>
            <a:ext cx="10399765" cy="622821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ORACLE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a:bodyPr>
          <a:lstStyle/>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housing sector remains vigilant to face the challenges of the change of the existing system. People migrating to other cities or states either for different purposes. Finding a shelter, which fits all the requirements of the customer is hard, most of them don’t match their needs.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Very hard to find the way for houses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need to provide more commission to search house.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Everyone is not comfortable to follow this.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This system is take care for sales the house via application, the admin can be access to upload the house details, once the uploaded with photo user can getting attractive and more happy to visit the house, the purpose of this software is an user friendly.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Every user can visit the page after the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Once the process has been done admin directly reach you, you don’t need to collect the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All the process has been handling into the single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User Registration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When the user needs to search home or </a:t>
            </a:r>
            <a:r>
              <a:rPr lang="en-US" sz="1800" dirty="0">
                <a:latin typeface="Calibri" panose="020F0502020204030204" pitchFamily="34" charset="0"/>
                <a:ea typeface="Calibri" panose="020F0502020204030204" pitchFamily="34" charset="0"/>
                <a:cs typeface="Times New Roman" panose="02020603050405020304" pitchFamily="18" charset="0"/>
              </a:rPr>
              <a:t>apartment they</a:t>
            </a:r>
            <a:r>
              <a:rPr lang="en-US" sz="1800" dirty="0">
                <a:effectLst/>
                <a:latin typeface="Calibri" panose="020F0502020204030204" pitchFamily="34" charset="0"/>
                <a:ea typeface="Calibri" panose="020F0502020204030204" pitchFamily="34" charset="0"/>
                <a:cs typeface="Times New Roman" panose="02020603050405020304" pitchFamily="18" charset="0"/>
              </a:rPr>
              <a:t> should need to register and login to the application. Once the user has been registered with username and password, they can able to login. If the user enter the correct details only they can able to login and buying or selling house.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Add Houses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50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role of admin can register the house and house details, also upload house images. When the admin updating the house details in the portal it </a:t>
            </a:r>
            <a:r>
              <a:rPr lang="en-US" sz="1800" dirty="0">
                <a:latin typeface="Calibri" panose="020F0502020204030204" pitchFamily="34" charset="0"/>
                <a:ea typeface="Calibri" panose="020F0502020204030204" pitchFamily="34" charset="0"/>
                <a:cs typeface="Times New Roman" panose="02020603050405020304" pitchFamily="18" charset="0"/>
              </a:rPr>
              <a:t>will be showing in the user account.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Houses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50000"/>
              </a:lnSpc>
              <a:spcBef>
                <a:spcPts val="0"/>
              </a:spcBef>
              <a:spcAft>
                <a:spcPts val="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registered houses are showing in the home page, after login user can view the page, admin also can be modified the house details as well. Once the house has been booked, we don’t show to the other users.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Booking House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If user wants to book the house, the user can book the house via this application</a:t>
            </a:r>
            <a:r>
              <a:rPr lang="en-US" sz="1800" dirty="0">
                <a:latin typeface="Calibri" panose="020F0502020204030204" pitchFamily="34" charset="0"/>
                <a:ea typeface="Calibri" panose="020F0502020204030204" pitchFamily="34" charset="0"/>
                <a:cs typeface="Times New Roman" panose="02020603050405020304" pitchFamily="18" charset="0"/>
              </a:rPr>
              <a:t>. Once the user books the house the admin will get notify and reach the customer and discuss the details about the house.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House Images Upload &amp; download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We have good option to provide the house images and uploading in to the server, if the user needs the pics just, we gave download option also there in the user page screen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 :</a:t>
            </a:r>
            <a:endParaRPr lang="en-US" dirty="0"/>
          </a:p>
          <a:p>
            <a:pPr marL="0" indent="0">
              <a:buNone/>
            </a:pPr>
            <a:endParaRPr lang="en-US" dirty="0"/>
          </a:p>
          <a:p>
            <a:pPr marL="0" indent="0">
              <a:buNone/>
            </a:pPr>
            <a:endParaRPr lang="en-US"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3819842" y="3015614"/>
            <a:ext cx="5469932" cy="1556385"/>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4467</Words>
  <Application>WPS Presentation</Application>
  <PresentationFormat>Widescreen</PresentationFormat>
  <Paragraphs>392</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Calibri</vt:lpstr>
      <vt:lpstr>Times New Roman</vt:lpstr>
      <vt:lpstr>Symbol</vt:lpstr>
      <vt:lpstr>Rockwell Condensed</vt:lpstr>
      <vt:lpstr>Rockwell</vt:lpstr>
      <vt:lpstr>Microsoft YaHei</vt:lpstr>
      <vt:lpstr>Arial Unicode MS</vt:lpstr>
      <vt:lpstr>Wood Type</vt:lpstr>
      <vt:lpstr>ONLINE RENTAL HOUSE BUYING AND SELLING</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TABLE NAME: ADMIN </vt:lpstr>
      <vt:lpstr>TABLE NAME: HOUSE </vt:lpstr>
      <vt:lpstr>TABLE NAME: IMAGES </vt:lpstr>
      <vt:lpstr>TABLE NAME: CUSTOMER </vt:lpstr>
      <vt:lpstr>TABLE NAME: BOOKING </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12</cp:revision>
  <dcterms:created xsi:type="dcterms:W3CDTF">2021-01-26T14:06:00Z</dcterms:created>
  <dcterms:modified xsi:type="dcterms:W3CDTF">2023-03-06T18:24:04Z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D47A7A4FC87241C8826138CD64B8A527</vt:lpwstr>
  </property>
  <property fmtid="{D5CDD505-2E9C-101B-9397-08002B2CF9AE}" pid="3" name="KSOProductBuildVer">
    <vt:lpwstr>1033-11.2.0.11417</vt:lpwstr>
  </property>
</Properties>
</file>