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3"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1BBC3DF-4D3E-4D62-AC24-223E50BCC8DF}" type="slidenum">
              <a:rPr lang="en-US" smtClean="0"/>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1BBC3DF-4D3E-4D62-AC24-223E50BCC8DF}" type="slidenum">
              <a:rPr lang="en-US" smtClean="0"/>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65051" y="6375679"/>
            <a:ext cx="1233355" cy="348462"/>
          </a:xfrm>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F1BBC3DF-4D3E-4D62-AC24-223E50BCC8DF}" type="slidenum">
              <a:rPr lang="en-US" smtClean="0"/>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65950" y="6375679"/>
            <a:ext cx="1232456" cy="348462"/>
          </a:xfrm>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F1BBC3DF-4D3E-4D62-AC24-223E50BCC8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1BBC3DF-4D3E-4D62-AC24-223E50BCC8DF}" type="slidenum">
              <a:rPr lang="en-US" smtClean="0"/>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7" y="2255444"/>
            <a:ext cx="8015359" cy="1515533"/>
          </a:xfrm>
        </p:spPr>
        <p:txBody>
          <a:bodyPr>
            <a:normAutofit fontScale="90000"/>
          </a:bodyPr>
          <a:lstStyle/>
          <a:p>
            <a:r>
              <a:rPr lang="en-US" dirty="0"/>
              <a:t>PARKING MANAGEMENT SYSTEM</a:t>
            </a:r>
            <a:endParaRPr lang="en-US" dirty="0"/>
          </a:p>
        </p:txBody>
      </p:sp>
      <p:sp>
        <p:nvSpPr>
          <p:cNvPr id="3" name="Subtitle 2"/>
          <p:cNvSpPr>
            <a:spLocks noGrp="1"/>
          </p:cNvSpPr>
          <p:nvPr>
            <p:ph type="subTitle" idx="1"/>
          </p:nvPr>
        </p:nvSpPr>
        <p:spPr>
          <a:xfrm>
            <a:off x="2692398" y="3962397"/>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endParaRPr lang="en-US" dirty="0"/>
          </a:p>
        </p:txBody>
      </p:sp>
      <p:sp>
        <p:nvSpPr>
          <p:cNvPr id="4" name="Content Placeholder 3"/>
          <p:cNvSpPr>
            <a:spLocks noGrp="1"/>
          </p:cNvSpPr>
          <p:nvPr>
            <p:ph idx="1"/>
          </p:nvPr>
        </p:nvSpPr>
        <p:spPr/>
        <p:txBody>
          <a:bodyPr/>
          <a:lstStyle/>
          <a:p>
            <a:endParaRPr lang="en-US" dirty="0"/>
          </a:p>
        </p:txBody>
      </p:sp>
      <p:pic>
        <p:nvPicPr>
          <p:cNvPr id="5" name="Picture 4"/>
          <p:cNvPicPr/>
          <p:nvPr/>
        </p:nvPicPr>
        <p:blipFill>
          <a:blip r:embed="rId1">
            <a:extLst>
              <a:ext uri="{28A0092B-C50C-407E-A947-70E740481C1C}">
                <a14:useLocalDpi xmlns:a14="http://schemas.microsoft.com/office/drawing/2010/main" val="0"/>
              </a:ext>
            </a:extLst>
          </a:blip>
          <a:srcRect/>
          <a:stretch>
            <a:fillRect/>
          </a:stretch>
        </p:blipFill>
        <p:spPr bwMode="auto">
          <a:xfrm>
            <a:off x="3869635" y="715618"/>
            <a:ext cx="6944139" cy="561892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895600" y="1143000"/>
          <a:ext cx="6324600" cy="1524000"/>
        </p:xfrm>
        <a:graphic>
          <a:graphicData uri="http://schemas.openxmlformats.org/drawingml/2006/table">
            <a:tbl>
              <a:tblPr/>
              <a:tblGrid>
                <a:gridCol w="1580515"/>
                <a:gridCol w="1581150"/>
                <a:gridCol w="1581150"/>
                <a:gridCol w="1581785"/>
              </a:tblGrid>
              <a:tr h="381000">
                <a:tc>
                  <a:txBody>
                    <a:bodyPr/>
                    <a:lstStyle/>
                    <a:p>
                      <a:pPr marL="0" marR="0" algn="ctr">
                        <a:lnSpc>
                          <a:spcPct val="150000"/>
                        </a:lnSpc>
                        <a:spcBef>
                          <a:spcPts val="0"/>
                        </a:spcBef>
                        <a:spcAft>
                          <a:spcPts val="1000"/>
                        </a:spcAft>
                      </a:pPr>
                      <a:r>
                        <a:rPr lang="en-IN" sz="1200" b="1" dirty="0">
                          <a:latin typeface="Times New Roman" panose="02020603050405020304"/>
                          <a:ea typeface="SimSun" panose="02010600030101010101" pitchFamily="2" charset="-122"/>
                          <a:cs typeface="Times New Roman" panose="02020603050405020304"/>
                        </a:rPr>
                        <a:t>FIELD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DATA TYPE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SIZE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CONSTRAINT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0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admin id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Primary key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0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Username</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err="1">
                          <a:latin typeface="Times New Roman" panose="02020603050405020304"/>
                          <a:ea typeface="SimSun" panose="02010600030101010101" pitchFamily="2" charset="-122"/>
                          <a:cs typeface="Times New Roman" panose="02020603050405020304"/>
                        </a:rPr>
                        <a:t>varchar</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30</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0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Password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err="1">
                          <a:latin typeface="Times New Roman" panose="02020603050405020304"/>
                          <a:ea typeface="SimSun" panose="02010600030101010101" pitchFamily="2" charset="-122"/>
                          <a:cs typeface="Times New Roman" panose="02020603050405020304"/>
                        </a:rPr>
                        <a:t>Varchar</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30</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nvGraphicFramePr>
        <p:xfrm>
          <a:off x="2819400" y="3886200"/>
          <a:ext cx="6324600" cy="2286000"/>
        </p:xfrm>
        <a:graphic>
          <a:graphicData uri="http://schemas.openxmlformats.org/drawingml/2006/table">
            <a:tbl>
              <a:tblPr/>
              <a:tblGrid>
                <a:gridCol w="1580515"/>
                <a:gridCol w="1581150"/>
                <a:gridCol w="1581150"/>
                <a:gridCol w="1581785"/>
              </a:tblGrid>
              <a:tr h="285750">
                <a:tc>
                  <a:txBody>
                    <a:bodyPr/>
                    <a:lstStyle/>
                    <a:p>
                      <a:pPr marL="0" marR="0" algn="ctr">
                        <a:lnSpc>
                          <a:spcPct val="150000"/>
                        </a:lnSpc>
                        <a:spcBef>
                          <a:spcPts val="0"/>
                        </a:spcBef>
                        <a:spcAft>
                          <a:spcPts val="1000"/>
                        </a:spcAft>
                      </a:pPr>
                      <a:r>
                        <a:rPr lang="en-IN" sz="1200" b="1" dirty="0">
                          <a:latin typeface="Times New Roman" panose="02020603050405020304"/>
                          <a:ea typeface="SimSun" panose="02010600030101010101" pitchFamily="2" charset="-122"/>
                          <a:cs typeface="Times New Roman" panose="02020603050405020304"/>
                        </a:rPr>
                        <a:t>FIELD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DATA TYPE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SIZE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CONSTRAINT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Customer id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Primary key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Name</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Varchar </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30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Mobile number</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Password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Varchar</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20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Vehicle</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Varchar</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20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0">
                <a:tc>
                  <a:txBody>
                    <a:bodyPr/>
                    <a:lstStyle/>
                    <a:p>
                      <a:pPr marL="0" marR="0" algn="ctr">
                        <a:lnSpc>
                          <a:spcPct val="150000"/>
                        </a:lnSpc>
                        <a:spcBef>
                          <a:spcPts val="0"/>
                        </a:spcBef>
                        <a:spcAft>
                          <a:spcPts val="1000"/>
                        </a:spcAft>
                      </a:pPr>
                      <a:r>
                        <a:rPr lang="en-IN" sz="1200" dirty="0" err="1">
                          <a:latin typeface="Times New Roman" panose="02020603050405020304"/>
                          <a:ea typeface="SimSun" panose="02010600030101010101" pitchFamily="2" charset="-122"/>
                          <a:cs typeface="Times New Roman" panose="02020603050405020304"/>
                        </a:rPr>
                        <a:t>Rc</a:t>
                      </a:r>
                      <a:r>
                        <a:rPr lang="en-IN" sz="1200" dirty="0">
                          <a:latin typeface="Times New Roman" panose="02020603050405020304"/>
                          <a:ea typeface="SimSun" panose="02010600030101010101" pitchFamily="2" charset="-122"/>
                          <a:cs typeface="Times New Roman" panose="02020603050405020304"/>
                        </a:rPr>
                        <a:t> number</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Varchar</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20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Address</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err="1">
                          <a:latin typeface="Times New Roman" panose="02020603050405020304"/>
                          <a:ea typeface="SimSun" panose="02010600030101010101" pitchFamily="2" charset="-122"/>
                          <a:cs typeface="Times New Roman" panose="02020603050405020304"/>
                        </a:rPr>
                        <a:t>Varchar</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30</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3793" name="Rectangle 1"/>
          <p:cNvSpPr>
            <a:spLocks noChangeArrowheads="1"/>
          </p:cNvSpPr>
          <p:nvPr/>
        </p:nvSpPr>
        <p:spPr bwMode="auto">
          <a:xfrm>
            <a:off x="2133600" y="457716"/>
            <a:ext cx="2629535" cy="3683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a:t>
            </a: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NAME</a:t>
            </a: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ADMIN</a:t>
            </a:r>
            <a:endParaRPr kumimoji="0" 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p:nvPr/>
        </p:nvSpPr>
        <p:spPr>
          <a:xfrm>
            <a:off x="1752600" y="2743200"/>
            <a:ext cx="3202940" cy="368300"/>
          </a:xfrm>
          <a:prstGeom prst="rect">
            <a:avLst/>
          </a:prstGeom>
        </p:spPr>
        <p:txBody>
          <a:bodyPr wrap="none">
            <a:spAutoFit/>
          </a:bodyPr>
          <a:lstStyle/>
          <a:p>
            <a:pPr lvl="0"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NAME : CUSTOMER</a:t>
            </a:r>
            <a:endParaRPr kumimoji="0" 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429000" y="1295400"/>
          <a:ext cx="6248400" cy="1981200"/>
        </p:xfrm>
        <a:graphic>
          <a:graphicData uri="http://schemas.openxmlformats.org/drawingml/2006/table">
            <a:tbl>
              <a:tblPr/>
              <a:tblGrid>
                <a:gridCol w="1561465"/>
                <a:gridCol w="1562100"/>
                <a:gridCol w="1562100"/>
                <a:gridCol w="1562735"/>
              </a:tblGrid>
              <a:tr h="495300">
                <a:tc>
                  <a:txBody>
                    <a:bodyPr/>
                    <a:lstStyle/>
                    <a:p>
                      <a:pPr marL="0" marR="0" algn="ctr">
                        <a:lnSpc>
                          <a:spcPct val="150000"/>
                        </a:lnSpc>
                        <a:spcBef>
                          <a:spcPts val="0"/>
                        </a:spcBef>
                        <a:spcAft>
                          <a:spcPts val="1000"/>
                        </a:spcAft>
                      </a:pPr>
                      <a:r>
                        <a:rPr lang="en-IN" sz="1200" b="1" dirty="0">
                          <a:latin typeface="Times New Roman" panose="02020603050405020304"/>
                          <a:ea typeface="SimSun" panose="02010600030101010101" pitchFamily="2" charset="-122"/>
                          <a:cs typeface="Times New Roman" panose="02020603050405020304"/>
                        </a:rPr>
                        <a:t>FIELD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dirty="0">
                          <a:latin typeface="Times New Roman" panose="02020603050405020304"/>
                          <a:ea typeface="SimSun" panose="02010600030101010101" pitchFamily="2" charset="-122"/>
                          <a:cs typeface="Times New Roman" panose="02020603050405020304"/>
                        </a:rPr>
                        <a:t>DATA TYPE</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SIZE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CONSTRAINT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Slot id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err="1">
                          <a:latin typeface="Times New Roman" panose="02020603050405020304"/>
                          <a:ea typeface="SimSun" panose="02010600030101010101" pitchFamily="2" charset="-122"/>
                          <a:cs typeface="Times New Roman" panose="02020603050405020304"/>
                        </a:rPr>
                        <a:t>Int</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Primary key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Slot name</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Varchar </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30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total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err="1">
                          <a:latin typeface="Times New Roman" panose="02020603050405020304"/>
                          <a:ea typeface="SimSun" panose="02010600030101010101" pitchFamily="2" charset="-122"/>
                          <a:cs typeface="Times New Roman" panose="02020603050405020304"/>
                        </a:rPr>
                        <a:t>Int</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5</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nvGraphicFramePr>
        <p:xfrm>
          <a:off x="3276600" y="4038600"/>
          <a:ext cx="6400800" cy="2362200"/>
        </p:xfrm>
        <a:graphic>
          <a:graphicData uri="http://schemas.openxmlformats.org/drawingml/2006/table">
            <a:tbl>
              <a:tblPr/>
              <a:tblGrid>
                <a:gridCol w="1599565"/>
                <a:gridCol w="1600200"/>
                <a:gridCol w="1600200"/>
                <a:gridCol w="1600835"/>
              </a:tblGrid>
              <a:tr h="393700">
                <a:tc>
                  <a:txBody>
                    <a:bodyPr/>
                    <a:lstStyle/>
                    <a:p>
                      <a:pPr marL="0" marR="0" algn="ctr">
                        <a:lnSpc>
                          <a:spcPct val="150000"/>
                        </a:lnSpc>
                        <a:spcBef>
                          <a:spcPts val="0"/>
                        </a:spcBef>
                        <a:spcAft>
                          <a:spcPts val="1000"/>
                        </a:spcAft>
                      </a:pPr>
                      <a:r>
                        <a:rPr lang="en-IN" sz="1200" b="1" dirty="0">
                          <a:latin typeface="Times New Roman" panose="02020603050405020304"/>
                          <a:ea typeface="SimSun" panose="02010600030101010101" pitchFamily="2" charset="-122"/>
                          <a:cs typeface="Times New Roman" panose="02020603050405020304"/>
                        </a:rPr>
                        <a:t>FIELD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DATA TYPE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SIZE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CONSTRAINT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7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In/out id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Primary key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7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Customer id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Foreign key</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7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Slot id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Foreign key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7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In time</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Date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7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Out time</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Date</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10</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5841" name="Rectangle 1"/>
          <p:cNvSpPr>
            <a:spLocks noChangeArrowheads="1"/>
          </p:cNvSpPr>
          <p:nvPr/>
        </p:nvSpPr>
        <p:spPr bwMode="auto">
          <a:xfrm>
            <a:off x="2209800" y="533986"/>
            <a:ext cx="2496185" cy="64516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NAME : SLOT</a:t>
            </a:r>
            <a:endParaRPr kumimoji="0" 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p:nvPr/>
        </p:nvSpPr>
        <p:spPr>
          <a:xfrm>
            <a:off x="2133600" y="3276600"/>
            <a:ext cx="2642235" cy="368300"/>
          </a:xfrm>
          <a:prstGeom prst="rect">
            <a:avLst/>
          </a:prstGeom>
        </p:spPr>
        <p:txBody>
          <a:bodyPr wrap="none">
            <a:spAutoFit/>
          </a:bodyPr>
          <a:lstStyle/>
          <a:p>
            <a:pPr lvl="0"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NAME: IN/OUT</a:t>
            </a:r>
            <a:endParaRPr kumimoji="0" lang="en-US" sz="105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0" y="2286000"/>
          <a:ext cx="6629400" cy="3352800"/>
        </p:xfrm>
        <a:graphic>
          <a:graphicData uri="http://schemas.openxmlformats.org/drawingml/2006/table">
            <a:tbl>
              <a:tblPr/>
              <a:tblGrid>
                <a:gridCol w="1656715"/>
                <a:gridCol w="1657350"/>
                <a:gridCol w="1657350"/>
                <a:gridCol w="1657985"/>
              </a:tblGrid>
              <a:tr h="419100">
                <a:tc>
                  <a:txBody>
                    <a:bodyPr/>
                    <a:lstStyle/>
                    <a:p>
                      <a:pPr marL="0" marR="0" algn="ctr">
                        <a:lnSpc>
                          <a:spcPct val="150000"/>
                        </a:lnSpc>
                        <a:spcBef>
                          <a:spcPts val="0"/>
                        </a:spcBef>
                        <a:spcAft>
                          <a:spcPts val="1000"/>
                        </a:spcAft>
                      </a:pPr>
                      <a:r>
                        <a:rPr lang="en-IN" sz="1200" b="1" dirty="0">
                          <a:latin typeface="Times New Roman" panose="02020603050405020304"/>
                          <a:ea typeface="SimSun" panose="02010600030101010101" pitchFamily="2" charset="-122"/>
                          <a:cs typeface="Times New Roman" panose="02020603050405020304"/>
                        </a:rPr>
                        <a:t>FIELD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DATA TYPE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SIZE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CONSTRAINT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1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Bill id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Primary key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1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Slot id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Foreign key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1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Customer id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Int </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Foreign key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1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Token number</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5</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1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In time</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Date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1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Out time</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Date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1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amount</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err="1">
                          <a:latin typeface="Times New Roman" panose="02020603050405020304"/>
                          <a:ea typeface="SimSun" panose="02010600030101010101" pitchFamily="2" charset="-122"/>
                          <a:cs typeface="Times New Roman" panose="02020603050405020304"/>
                        </a:rPr>
                        <a:t>Int</a:t>
                      </a:r>
                      <a:r>
                        <a:rPr lang="en-IN" sz="1200" dirty="0">
                          <a:latin typeface="Times New Roman" panose="02020603050405020304"/>
                          <a:ea typeface="SimSun" panose="02010600030101010101" pitchFamily="2" charset="-122"/>
                          <a:cs typeface="Times New Roman" panose="02020603050405020304"/>
                        </a:rPr>
                        <a:t>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5</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6865" name="Rectangle 1"/>
          <p:cNvSpPr>
            <a:spLocks noChangeArrowheads="1"/>
          </p:cNvSpPr>
          <p:nvPr/>
        </p:nvSpPr>
        <p:spPr bwMode="auto">
          <a:xfrm>
            <a:off x="2133600" y="1295986"/>
            <a:ext cx="2807335" cy="64516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NAME: BILLING</a:t>
            </a:r>
            <a:endParaRPr kumimoji="0" 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000" y="987408"/>
            <a:ext cx="9144000" cy="488318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000" y="228258"/>
            <a:ext cx="9144000" cy="640148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000" y="1224040"/>
            <a:ext cx="9144000" cy="44099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000" y="1224040"/>
            <a:ext cx="9144000" cy="44099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p:txBody>
          <a:bodyPr>
            <a:normAutofit fontScale="77500" lnSpcReduction="20000"/>
          </a:bodyPr>
          <a:lstStyle/>
          <a:p>
            <a:pPr marL="0" marR="0" indent="457200">
              <a:lnSpc>
                <a:spcPct val="150000"/>
              </a:lnSpc>
              <a:spcBef>
                <a:spcPts val="0"/>
              </a:spcBef>
              <a:spcAft>
                <a:spcPts val="10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proposed project is a parking system that provides institutes user  an easy way of reserving a parking space using portal. It overcomes the problem of finding a parking space in bike stand/organization areas that unnecessary consumes time. Hence, this project offers a system application where user can view various parking spaces and select nearby or specific area of their choice to view whether space is available or not. If the booking space is available, then user can book it for specific time slot. The booked space will be marked and will not be available for anyone else for the specified time. This system provides an additional feature of cancelling the bookings. User can cancel their reserved space anytime. User can also view previous parking booking details using the web portal.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project can also help to manage paid parking facility where the amount of parking gets deducted automatically whenever the card is swiped and the available number of car parking are displayed. This project is very useful in this modern world, where space has become a very big problem and in the area of miniaturization it’s become a very crucial necessity to avoid the wastage of space in modern, big companies and apartments etc. In space where more than 200 cars need to be parked, it’s a very tough task to do and also to reduce the wastage of area, this system can be used. It saves our time and money This project provides a lot of features to manage in very well manner. This project contains a lot of advance modules which makes the back end system very powerful.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US" dirty="0"/>
          </a:p>
        </p:txBody>
      </p:sp>
      <p:sp>
        <p:nvSpPr>
          <p:cNvPr id="3" name="Content Placeholder 2"/>
          <p:cNvSpPr>
            <a:spLocks noGrp="1"/>
          </p:cNvSpPr>
          <p:nvPr>
            <p:ph idx="1"/>
          </p:nvPr>
        </p:nvSpPr>
        <p:spPr/>
        <p:txBody>
          <a:bodyPr>
            <a:normAutofit/>
          </a:bodyPr>
          <a:lstStyle/>
          <a:p>
            <a:pPr marL="0" marR="0">
              <a:lnSpc>
                <a:spcPct val="150000"/>
              </a:lnSpc>
              <a:spcBef>
                <a:spcPts val="0"/>
              </a:spcBef>
              <a:spcAft>
                <a:spcPts val="10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Now a days a carking system will be worked by manually. A customer waiting a long time then parking a car/bike. A worker has manually calculated the timings and amount. Sometimes it causes some issue for calculating the amount.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Customer waiting a long time for parking a vehicle.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Calculate</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amount manually.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Cause some issue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Hard to manage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p:txBody>
          <a:bodyPr>
            <a:normAutofit/>
          </a:bodyPr>
          <a:lstStyle/>
          <a:p>
            <a:pPr marL="0" marR="0">
              <a:lnSpc>
                <a:spcPct val="150000"/>
              </a:lnSpc>
              <a:spcBef>
                <a:spcPts val="0"/>
              </a:spcBef>
              <a:spcAft>
                <a:spcPts val="10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this system can be user parking their vehicle automatically. User book their slot and parking that place. So, the workers have won’t get confused for allocating a space or something. Which system has very useful to calculate time between the parking time.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Calculate amount automatically based on parking time.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No need to allocate search the free space.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Time consumption is very low.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Very easy to manage.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p:txBody>
          <a:bodyPr>
            <a:normAutofit/>
          </a:bodyPr>
          <a:lstStyle/>
          <a:p>
            <a:pPr marL="0" marR="0" lvl="0" indent="0">
              <a:lnSpc>
                <a:spcPct val="15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Customer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module is used to create customer by workers or manager. Every customer has registered in this module. We can see our customer details manually.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10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Generate Token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After customer parking their vehicle token number was automatically generated. Based on this token number we can calculate the amount. The amount was automatically calculate based on the total number of hours.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marR="0" lvl="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Parking Slot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228600">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module will be creating slot for parking space. Before parking customer, the administrator will create the parking slot space. This is a kind of rule based on its parking area.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IN/OUT Entry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 IN/OUT entry registration module handle the in out time details, some peoples are managing this, this is a main module because used on this to we can collect the parking and generating the bill amount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Billing Report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Billing report will be generated on every customer left. Administrator saw the income and outgoing billing report. We can saw the daily report also.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endParaRPr lang="en-US" dirty="0"/>
          </a:p>
        </p:txBody>
      </p:sp>
      <p:sp>
        <p:nvSpPr>
          <p:cNvPr id="3" name="Content Placeholder 2"/>
          <p:cNvSpPr>
            <a:spLocks noGrp="1"/>
          </p:cNvSpPr>
          <p:nvPr>
            <p:ph idx="1"/>
          </p:nvPr>
        </p:nvSpPr>
        <p:spPr/>
        <p:txBody>
          <a:bodyPr/>
          <a:lstStyle/>
          <a:p>
            <a:r>
              <a:rPr lang="en-US" dirty="0"/>
              <a:t>Level 0</a:t>
            </a:r>
            <a:endParaRPr lang="en-US" dirty="0"/>
          </a:p>
          <a:p>
            <a:pPr marL="0" indent="0">
              <a:buNone/>
            </a:pPr>
            <a:endParaRPr lang="en-US" dirty="0"/>
          </a:p>
          <a:p>
            <a:pPr marL="0" indent="0">
              <a:buNone/>
            </a:pPr>
            <a:endParaRPr lang="en-US" dirty="0"/>
          </a:p>
        </p:txBody>
      </p:sp>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3843130" y="2584174"/>
            <a:ext cx="5115340" cy="2053341"/>
          </a:xfrm>
          <a:prstGeom prst="rect">
            <a:avLst/>
          </a:prstGeom>
          <a:noFill/>
          <a:ln>
            <a:noFill/>
          </a:ln>
        </p:spPr>
      </p:pic>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0</TotalTime>
  <Words>4469</Words>
  <Application>WPS Presentation</Application>
  <PresentationFormat>Widescreen</PresentationFormat>
  <Paragraphs>316</Paragraphs>
  <Slides>18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SimSun</vt:lpstr>
      <vt:lpstr>Wingdings</vt:lpstr>
      <vt:lpstr>Gill Sans MT</vt:lpstr>
      <vt:lpstr>Times New Roman</vt:lpstr>
      <vt:lpstr>Calibri</vt:lpstr>
      <vt:lpstr>Symbol</vt:lpstr>
      <vt:lpstr>Impact</vt:lpstr>
      <vt:lpstr>Microsoft YaHei</vt:lpstr>
      <vt:lpstr>Arial Unicode MS</vt:lpstr>
      <vt:lpstr>Times New Roman</vt:lpstr>
      <vt:lpstr>Calibri</vt:lpstr>
      <vt:lpstr>Badge</vt:lpstr>
      <vt:lpstr>PARKING MANAGEMENT SYSTEM</vt:lpstr>
      <vt:lpstr>ABSTRACT</vt:lpstr>
      <vt:lpstr> HARDWARE SPECFICATION</vt:lpstr>
      <vt:lpstr> SOFTWARE SPECIFICATION </vt:lpstr>
      <vt:lpstr>EXISTING SYSTEM</vt:lpstr>
      <vt:lpstr>PROPOSED SYSTEM</vt:lpstr>
      <vt:lpstr>Modules</vt:lpstr>
      <vt:lpstr>PowerPoint 演示文稿</vt:lpstr>
      <vt:lpstr>Data Flow Diagram</vt:lpstr>
      <vt:lpstr>Level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7</cp:revision>
  <dcterms:created xsi:type="dcterms:W3CDTF">2021-01-26T14:06:00Z</dcterms:created>
  <dcterms:modified xsi:type="dcterms:W3CDTF">2023-03-06T17:48:04Z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B186D42E203147AAAE7D151922DD1180</vt:lpwstr>
  </property>
  <property fmtid="{D5CDD505-2E9C-101B-9397-08002B2CF9AE}" pid="3" name="KSOProductBuildVer">
    <vt:lpwstr>1033-11.2.0.11417</vt:lpwstr>
  </property>
</Properties>
</file>