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7" r:id="rId8"/>
    <p:sldId id="261" r:id="rId9"/>
    <p:sldId id="262" r:id="rId10"/>
    <p:sldId id="263" r:id="rId11"/>
    <p:sldId id="264" r:id="rId12"/>
    <p:sldId id="265" r:id="rId13"/>
    <p:sldId id="274" r:id="rId14"/>
    <p:sldId id="275" r:id="rId15"/>
    <p:sldId id="276" r:id="rId16"/>
    <p:sldId id="277" r:id="rId17"/>
    <p:sldId id="27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BBC3DF-4D3E-4D62-AC24-223E50BCC8D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TRACKING SYSTEM</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2272145" y="3074034"/>
            <a:ext cx="5884747" cy="17057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1:</a:t>
            </a:r>
            <a:endParaRPr lang="en-US" dirty="0"/>
          </a:p>
        </p:txBody>
      </p:sp>
      <p:sp>
        <p:nvSpPr>
          <p:cNvPr id="4" name="Content Placeholder 3"/>
          <p:cNvSpPr>
            <a:spLocks noGrp="1"/>
          </p:cNvSpPr>
          <p:nvPr>
            <p:ph idx="1"/>
          </p:nvPr>
        </p:nvSpPr>
        <p:spPr/>
        <p:txBody>
          <a:bodyPr/>
          <a:lstStyle/>
          <a:p>
            <a:endParaRPr lang="en-IN"/>
          </a:p>
        </p:txBody>
      </p:sp>
      <p:pic>
        <p:nvPicPr>
          <p:cNvPr id="7" name="Picture 6"/>
          <p:cNvPicPr/>
          <p:nvPr/>
        </p:nvPicPr>
        <p:blipFill>
          <a:blip r:embed="rId1">
            <a:extLst>
              <a:ext uri="{28A0092B-C50C-407E-A947-70E740481C1C}">
                <a14:useLocalDpi xmlns:a14="http://schemas.microsoft.com/office/drawing/2010/main" val="0"/>
              </a:ext>
            </a:extLst>
          </a:blip>
          <a:srcRect/>
          <a:stretch>
            <a:fillRect/>
          </a:stretch>
        </p:blipFill>
        <p:spPr bwMode="auto">
          <a:xfrm>
            <a:off x="3823652" y="1409065"/>
            <a:ext cx="6290166" cy="50194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 ADMIN</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6" name="Content Placeholder 5"/>
          <p:cNvGraphicFramePr>
            <a:graphicFrameLocks noGrp="1"/>
          </p:cNvGraphicFramePr>
          <p:nvPr>
            <p:ph idx="1"/>
          </p:nvPr>
        </p:nvGraphicFramePr>
        <p:xfrm>
          <a:off x="1740311" y="2197510"/>
          <a:ext cx="7115399" cy="2095885"/>
        </p:xfrm>
        <a:graphic>
          <a:graphicData uri="http://schemas.openxmlformats.org/drawingml/2006/table">
            <a:tbl>
              <a:tblPr firstRow="1" firstCol="1" lastRow="1" lastCol="1" bandRow="1" bandCol="1">
                <a:tableStyleId>{5C22544A-7EE6-4342-B048-85BDC9FD1C3A}</a:tableStyleId>
              </a:tblPr>
              <a:tblGrid>
                <a:gridCol w="2313351"/>
                <a:gridCol w="1871514"/>
                <a:gridCol w="1184019"/>
                <a:gridCol w="1746515"/>
              </a:tblGrid>
              <a:tr h="525176">
                <a:tc>
                  <a:txBody>
                    <a:bodyPr/>
                    <a:lstStyle/>
                    <a:p>
                      <a:pPr marL="69850" marR="0">
                        <a:spcBef>
                          <a:spcPts val="5"/>
                        </a:spcBef>
                        <a:spcAft>
                          <a:spcPts val="0"/>
                        </a:spcAft>
                      </a:pPr>
                      <a:r>
                        <a:rPr lang="en-US" sz="1200">
                          <a:effectLst/>
                        </a:rPr>
                        <a:t>FIELD NAME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FIELD TYPE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spcBef>
                          <a:spcPts val="5"/>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520357">
                <a:tc>
                  <a:txBody>
                    <a:bodyPr/>
                    <a:lstStyle/>
                    <a:p>
                      <a:pPr marL="69850" marR="0">
                        <a:spcBef>
                          <a:spcPts val="5"/>
                        </a:spcBef>
                        <a:spcAft>
                          <a:spcPts val="0"/>
                        </a:spcAft>
                      </a:pPr>
                      <a:r>
                        <a:rPr lang="en-US" sz="1200">
                          <a:effectLst/>
                        </a:rPr>
                        <a:t>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spcBef>
                          <a:spcPts val="5"/>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525176">
                <a:tc>
                  <a:txBody>
                    <a:bodyPr/>
                    <a:lstStyle/>
                    <a:p>
                      <a:pPr marL="69850" marR="0">
                        <a:spcBef>
                          <a:spcPts val="5"/>
                        </a:spcBef>
                        <a:spcAft>
                          <a:spcPts val="0"/>
                        </a:spcAft>
                      </a:pPr>
                      <a:r>
                        <a:rPr lang="en-US" sz="1200">
                          <a:effectLst/>
                        </a:rPr>
                        <a:t>Username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spcBef>
                          <a:spcPts val="5"/>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525176">
                <a:tc>
                  <a:txBody>
                    <a:bodyPr/>
                    <a:lstStyle/>
                    <a:p>
                      <a:pPr marL="69850" marR="0">
                        <a:spcBef>
                          <a:spcPts val="5"/>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spcBef>
                          <a:spcPts val="5"/>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 STUDENT</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6" name="Content Placeholder 5"/>
          <p:cNvGraphicFramePr>
            <a:graphicFrameLocks noGrp="1"/>
          </p:cNvGraphicFramePr>
          <p:nvPr>
            <p:ph idx="1"/>
          </p:nvPr>
        </p:nvGraphicFramePr>
        <p:xfrm>
          <a:off x="1725561" y="1853754"/>
          <a:ext cx="7062395" cy="3612010"/>
        </p:xfrm>
        <a:graphic>
          <a:graphicData uri="http://schemas.openxmlformats.org/drawingml/2006/table">
            <a:tbl>
              <a:tblPr firstRow="1" firstCol="1" lastRow="1" lastCol="1" bandRow="1" bandCol="1">
                <a:tableStyleId>{5C22544A-7EE6-4342-B048-85BDC9FD1C3A}</a:tableStyleId>
              </a:tblPr>
              <a:tblGrid>
                <a:gridCol w="2134368"/>
                <a:gridCol w="1710658"/>
                <a:gridCol w="1666539"/>
                <a:gridCol w="1550830"/>
              </a:tblGrid>
              <a:tr h="315339">
                <a:tc>
                  <a:txBody>
                    <a:bodyPr/>
                    <a:lstStyle/>
                    <a:p>
                      <a:pPr marL="69850" marR="0">
                        <a:spcBef>
                          <a:spcPts val="465"/>
                        </a:spcBef>
                        <a:spcAft>
                          <a:spcPts val="0"/>
                        </a:spcAft>
                      </a:pPr>
                      <a:r>
                        <a:rPr lang="en-US" sz="1100">
                          <a:effectLst/>
                        </a:rPr>
                        <a:t>FIELD NAME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5"/>
                        </a:spcBef>
                        <a:spcAft>
                          <a:spcPts val="0"/>
                        </a:spcAft>
                      </a:pPr>
                      <a:r>
                        <a:rPr lang="en-US" sz="1100">
                          <a:effectLst/>
                        </a:rPr>
                        <a:t>FIELD TYPE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5"/>
                        </a:spcBef>
                        <a:spcAft>
                          <a:spcPts val="0"/>
                        </a:spcAft>
                      </a:pPr>
                      <a:r>
                        <a:rPr lang="en-US" sz="1100">
                          <a:effectLst/>
                        </a:rPr>
                        <a:t>SIZE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5"/>
                        </a:spcBef>
                        <a:spcAft>
                          <a:spcPts val="0"/>
                        </a:spcAft>
                      </a:pPr>
                      <a:r>
                        <a:rPr lang="en-US" sz="1100">
                          <a:effectLst/>
                        </a:rPr>
                        <a:t>CONSTRAINT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14713">
                <a:tc>
                  <a:txBody>
                    <a:bodyPr/>
                    <a:lstStyle/>
                    <a:p>
                      <a:pPr marL="69850" marR="0">
                        <a:spcBef>
                          <a:spcPts val="460"/>
                        </a:spcBef>
                        <a:spcAft>
                          <a:spcPts val="0"/>
                        </a:spcAft>
                      </a:pPr>
                      <a:r>
                        <a:rPr lang="en-US" sz="1100">
                          <a:effectLst/>
                        </a:rPr>
                        <a:t>Id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10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Primary key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14713">
                <a:tc>
                  <a:txBody>
                    <a:bodyPr/>
                    <a:lstStyle/>
                    <a:p>
                      <a:pPr marL="69850" marR="0">
                        <a:spcBef>
                          <a:spcPts val="460"/>
                        </a:spcBef>
                        <a:spcAft>
                          <a:spcPts val="0"/>
                        </a:spcAft>
                      </a:pPr>
                      <a:r>
                        <a:rPr lang="en-US" sz="1100">
                          <a:effectLst/>
                        </a:rPr>
                        <a:t>Name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Varchar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Not null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81035">
                <a:tc>
                  <a:txBody>
                    <a:bodyPr/>
                    <a:lstStyle/>
                    <a:p>
                      <a:pPr marL="69850" marR="0">
                        <a:spcBef>
                          <a:spcPts val="465"/>
                        </a:spcBef>
                        <a:spcAft>
                          <a:spcPts val="0"/>
                        </a:spcAft>
                      </a:pPr>
                      <a:r>
                        <a:rPr lang="en-US" sz="1100">
                          <a:effectLst/>
                        </a:rPr>
                        <a:t>Rollno</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5"/>
                        </a:spcBef>
                        <a:spcAft>
                          <a:spcPts val="0"/>
                        </a:spcAft>
                      </a:pPr>
                      <a:r>
                        <a:rPr lang="en-US" sz="1100">
                          <a:effectLst/>
                        </a:rPr>
                        <a:t>Varchar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5"/>
                        </a:spcBef>
                        <a:spcAft>
                          <a:spcPts val="0"/>
                        </a:spcAft>
                      </a:pPr>
                      <a:r>
                        <a:rPr lang="en-US" sz="1100">
                          <a:effectLst/>
                        </a:rPr>
                        <a:t>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5"/>
                        </a:spcBef>
                        <a:spcAft>
                          <a:spcPts val="0"/>
                        </a:spcAft>
                      </a:pPr>
                      <a:r>
                        <a:rPr lang="en-US" sz="1100">
                          <a:effectLst/>
                        </a:rPr>
                        <a:t>Not null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81035">
                <a:tc>
                  <a:txBody>
                    <a:bodyPr/>
                    <a:lstStyle/>
                    <a:p>
                      <a:pPr marL="69850" marR="0">
                        <a:spcBef>
                          <a:spcPts val="460"/>
                        </a:spcBef>
                        <a:spcAft>
                          <a:spcPts val="0"/>
                        </a:spcAft>
                      </a:pPr>
                      <a:r>
                        <a:rPr lang="en-US" sz="1100">
                          <a:effectLst/>
                        </a:rPr>
                        <a:t>Department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Varchar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Not null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81035">
                <a:tc>
                  <a:txBody>
                    <a:bodyPr/>
                    <a:lstStyle/>
                    <a:p>
                      <a:pPr marL="69850" marR="0">
                        <a:spcBef>
                          <a:spcPts val="460"/>
                        </a:spcBef>
                        <a:spcAft>
                          <a:spcPts val="0"/>
                        </a:spcAft>
                      </a:pPr>
                      <a:r>
                        <a:rPr lang="en-US" sz="1100">
                          <a:effectLst/>
                        </a:rPr>
                        <a:t>Classname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Varchar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Not null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81035">
                <a:tc>
                  <a:txBody>
                    <a:bodyPr/>
                    <a:lstStyle/>
                    <a:p>
                      <a:pPr marL="69850" marR="0">
                        <a:spcBef>
                          <a:spcPts val="460"/>
                        </a:spcBef>
                        <a:spcAft>
                          <a:spcPts val="0"/>
                        </a:spcAft>
                      </a:pPr>
                      <a:r>
                        <a:rPr lang="en-US" sz="1100">
                          <a:effectLst/>
                        </a:rPr>
                        <a:t>Username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Varchar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Not null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81035">
                <a:tc>
                  <a:txBody>
                    <a:bodyPr/>
                    <a:lstStyle/>
                    <a:p>
                      <a:pPr marL="69850" marR="0">
                        <a:spcBef>
                          <a:spcPts val="460"/>
                        </a:spcBef>
                        <a:spcAft>
                          <a:spcPts val="0"/>
                        </a:spcAft>
                      </a:pPr>
                      <a:r>
                        <a:rPr lang="en-US" sz="1100">
                          <a:effectLst/>
                        </a:rPr>
                        <a:t>Password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Varchar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Not null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81035">
                <a:tc>
                  <a:txBody>
                    <a:bodyPr/>
                    <a:lstStyle/>
                    <a:p>
                      <a:pPr marL="69850" marR="0">
                        <a:spcBef>
                          <a:spcPts val="460"/>
                        </a:spcBef>
                        <a:spcAft>
                          <a:spcPts val="0"/>
                        </a:spcAft>
                      </a:pPr>
                      <a:r>
                        <a:rPr lang="en-US" sz="1100">
                          <a:effectLst/>
                        </a:rPr>
                        <a:t>Guide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Varchae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Not null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81035">
                <a:tc>
                  <a:txBody>
                    <a:bodyPr/>
                    <a:lstStyle/>
                    <a:p>
                      <a:pPr marL="69850" marR="0">
                        <a:spcBef>
                          <a:spcPts val="460"/>
                        </a:spcBef>
                        <a:spcAft>
                          <a:spcPts val="0"/>
                        </a:spcAft>
                      </a:pPr>
                      <a:r>
                        <a:rPr lang="en-US" sz="1100">
                          <a:effectLst/>
                        </a:rPr>
                        <a:t>Mobile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Varchar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a:effectLst/>
                        </a:rPr>
                        <a:t>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460"/>
                        </a:spcBef>
                        <a:spcAft>
                          <a:spcPts val="0"/>
                        </a:spcAft>
                      </a:pPr>
                      <a:r>
                        <a:rPr lang="en-US" sz="1100" dirty="0">
                          <a:effectLst/>
                        </a:rPr>
                        <a:t>Not null</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 PROJECT</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6" name="Content Placeholder 5"/>
          <p:cNvGraphicFramePr>
            <a:graphicFrameLocks noGrp="1"/>
          </p:cNvGraphicFramePr>
          <p:nvPr>
            <p:ph idx="1"/>
          </p:nvPr>
        </p:nvGraphicFramePr>
        <p:xfrm>
          <a:off x="2477729" y="2269966"/>
          <a:ext cx="6238598" cy="2941955"/>
        </p:xfrm>
        <a:graphic>
          <a:graphicData uri="http://schemas.openxmlformats.org/drawingml/2006/table">
            <a:tbl>
              <a:tblPr firstRow="1" firstCol="1" lastRow="1" lastCol="1" bandRow="1" bandCol="1">
                <a:tableStyleId>{5C22544A-7EE6-4342-B048-85BDC9FD1C3A}</a:tableStyleId>
              </a:tblPr>
              <a:tblGrid>
                <a:gridCol w="1996705"/>
                <a:gridCol w="1610713"/>
                <a:gridCol w="1016446"/>
                <a:gridCol w="1614734"/>
              </a:tblGrid>
              <a:tr h="669925">
                <a:tc>
                  <a:txBody>
                    <a:bodyPr/>
                    <a:lstStyle/>
                    <a:p>
                      <a:pPr marL="0" marR="0">
                        <a:spcBef>
                          <a:spcPts val="0"/>
                        </a:spcBef>
                        <a:spcAft>
                          <a:spcPts val="0"/>
                        </a:spcAft>
                      </a:pPr>
                      <a:r>
                        <a:rPr lang="en-US" sz="1800">
                          <a:effectLst/>
                        </a:rPr>
                        <a:t> </a:t>
                      </a:r>
                      <a:endParaRPr lang="en-US" sz="1100">
                        <a:effectLst/>
                      </a:endParaRPr>
                    </a:p>
                    <a:p>
                      <a:pPr marL="182880" marR="0">
                        <a:spcBef>
                          <a:spcPts val="0"/>
                        </a:spcBef>
                        <a:spcAft>
                          <a:spcPts val="0"/>
                        </a:spcAft>
                      </a:pPr>
                      <a:r>
                        <a:rPr lang="en-US" sz="1200">
                          <a:effectLst/>
                        </a:rPr>
                        <a:t>FIELD NAME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800">
                          <a:effectLst/>
                        </a:rPr>
                        <a:t> </a:t>
                      </a:r>
                      <a:endParaRPr lang="en-US" sz="1100">
                        <a:effectLst/>
                      </a:endParaRPr>
                    </a:p>
                    <a:p>
                      <a:pPr marL="69215" marR="0">
                        <a:spcBef>
                          <a:spcPts val="0"/>
                        </a:spcBef>
                        <a:spcAft>
                          <a:spcPts val="0"/>
                        </a:spcAft>
                      </a:pPr>
                      <a:r>
                        <a:rPr lang="en-US" sz="1200">
                          <a:effectLst/>
                        </a:rPr>
                        <a:t>FIELD TYPE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800">
                          <a:effectLst/>
                        </a:rPr>
                        <a:t> </a:t>
                      </a:r>
                      <a:endParaRPr lang="en-US" sz="1100">
                        <a:effectLst/>
                      </a:endParaRPr>
                    </a:p>
                    <a:p>
                      <a:pPr marL="69215" marR="0">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800">
                          <a:effectLst/>
                        </a:rPr>
                        <a:t> </a:t>
                      </a:r>
                      <a:endParaRPr lang="en-US" sz="1100">
                        <a:effectLst/>
                      </a:endParaRPr>
                    </a:p>
                    <a:p>
                      <a:pPr marL="68580" marR="0">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62915">
                <a:tc>
                  <a:txBody>
                    <a:bodyPr/>
                    <a:lstStyle/>
                    <a:p>
                      <a:pPr marL="69850" marR="0">
                        <a:spcBef>
                          <a:spcPts val="5"/>
                        </a:spcBef>
                        <a:spcAft>
                          <a:spcPts val="0"/>
                        </a:spcAft>
                      </a:pPr>
                      <a:r>
                        <a:rPr lang="en-US" sz="1200">
                          <a:effectLst/>
                        </a:rPr>
                        <a:t>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spcBef>
                          <a:spcPts val="5"/>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spcBef>
                          <a:spcPts val="5"/>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spcBef>
                          <a:spcPts val="5"/>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44500">
                <a:tc>
                  <a:txBody>
                    <a:bodyPr/>
                    <a:lstStyle/>
                    <a:p>
                      <a:pPr marL="73025" marR="0">
                        <a:spcBef>
                          <a:spcPts val="30"/>
                        </a:spcBef>
                        <a:spcAft>
                          <a:spcPts val="0"/>
                        </a:spcAft>
                      </a:pPr>
                      <a:r>
                        <a:rPr lang="en-US" sz="1200">
                          <a:effectLst/>
                        </a:rPr>
                        <a:t>Title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spcBef>
                          <a:spcPts val="5"/>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spcBef>
                          <a:spcPts val="30"/>
                        </a:spcBef>
                        <a:spcAft>
                          <a:spcPts val="0"/>
                        </a:spcAft>
                      </a:pPr>
                      <a:r>
                        <a:rPr lang="en-US" sz="1200">
                          <a:effectLst/>
                        </a:rPr>
                        <a:t>30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spcBef>
                          <a:spcPts val="3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54025">
                <a:tc>
                  <a:txBody>
                    <a:bodyPr/>
                    <a:lstStyle/>
                    <a:p>
                      <a:pPr marL="73025" marR="0">
                        <a:spcBef>
                          <a:spcPts val="30"/>
                        </a:spcBef>
                        <a:spcAft>
                          <a:spcPts val="0"/>
                        </a:spcAft>
                      </a:pPr>
                      <a:r>
                        <a:rPr lang="en-US" sz="1200">
                          <a:effectLst/>
                        </a:rPr>
                        <a:t>Description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spcBef>
                          <a:spcPts val="5"/>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spcBef>
                          <a:spcPts val="30"/>
                        </a:spcBef>
                        <a:spcAft>
                          <a:spcPts val="0"/>
                        </a:spcAft>
                      </a:pPr>
                      <a:r>
                        <a:rPr lang="en-US" sz="1200">
                          <a:effectLst/>
                        </a:rPr>
                        <a:t>30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spcBef>
                          <a:spcPts val="3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47675">
                <a:tc>
                  <a:txBody>
                    <a:bodyPr/>
                    <a:lstStyle/>
                    <a:p>
                      <a:pPr marL="73025" marR="0">
                        <a:spcBef>
                          <a:spcPts val="5"/>
                        </a:spcBef>
                        <a:spcAft>
                          <a:spcPts val="0"/>
                        </a:spcAft>
                      </a:pPr>
                      <a:r>
                        <a:rPr lang="en-US" sz="1200">
                          <a:effectLst/>
                        </a:rPr>
                        <a:t>Modules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spcBef>
                          <a:spcPts val="5"/>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spcBef>
                          <a:spcPts val="5"/>
                        </a:spcBef>
                        <a:spcAft>
                          <a:spcPts val="0"/>
                        </a:spcAft>
                      </a:pPr>
                      <a:r>
                        <a:rPr lang="en-US" sz="1200">
                          <a:effectLst/>
                        </a:rPr>
                        <a:t>100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spcBef>
                          <a:spcPts val="5"/>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62915">
                <a:tc>
                  <a:txBody>
                    <a:bodyPr/>
                    <a:lstStyle/>
                    <a:p>
                      <a:pPr marL="73025" marR="0">
                        <a:spcBef>
                          <a:spcPts val="5"/>
                        </a:spcBef>
                        <a:spcAft>
                          <a:spcPts val="0"/>
                        </a:spcAft>
                      </a:pPr>
                      <a:r>
                        <a:rPr lang="en-US" sz="1200">
                          <a:effectLst/>
                        </a:rPr>
                        <a:t>Technology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spcBef>
                          <a:spcPts val="5"/>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spcBef>
                          <a:spcPts val="5"/>
                        </a:spcBef>
                        <a:spcAft>
                          <a:spcPts val="0"/>
                        </a:spcAft>
                      </a:pPr>
                      <a:r>
                        <a:rPr lang="en-US" sz="1200">
                          <a:effectLst/>
                        </a:rPr>
                        <a:t>100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spcBef>
                          <a:spcPts val="5"/>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ALLOCATE</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6" name="Content Placeholder 5"/>
          <p:cNvGraphicFramePr>
            <a:graphicFrameLocks noGrp="1"/>
          </p:cNvGraphicFramePr>
          <p:nvPr>
            <p:ph idx="1"/>
          </p:nvPr>
        </p:nvGraphicFramePr>
        <p:xfrm>
          <a:off x="2344994" y="2477729"/>
          <a:ext cx="8096862" cy="2526519"/>
        </p:xfrm>
        <a:graphic>
          <a:graphicData uri="http://schemas.openxmlformats.org/drawingml/2006/table">
            <a:tbl>
              <a:tblPr firstRow="1" firstCol="1" lastRow="1" lastCol="1" bandRow="1" bandCol="1">
                <a:tableStyleId>{5C22544A-7EE6-4342-B048-85BDC9FD1C3A}</a:tableStyleId>
              </a:tblPr>
              <a:tblGrid>
                <a:gridCol w="2979893"/>
                <a:gridCol w="1647599"/>
                <a:gridCol w="1302265"/>
                <a:gridCol w="2167105"/>
              </a:tblGrid>
              <a:tr h="508334">
                <a:tc>
                  <a:txBody>
                    <a:bodyPr/>
                    <a:lstStyle/>
                    <a:p>
                      <a:pPr marL="545465" marR="0">
                        <a:spcBef>
                          <a:spcPts val="5"/>
                        </a:spcBef>
                        <a:spcAft>
                          <a:spcPts val="0"/>
                        </a:spcAft>
                      </a:pPr>
                      <a:r>
                        <a:rPr lang="en-US" sz="1200" dirty="0">
                          <a:effectLst/>
                        </a:rPr>
                        <a:t>FIELD NAME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FIELD TYPE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5"/>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spcBef>
                          <a:spcPts val="5"/>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92342">
                <a:tc>
                  <a:txBody>
                    <a:bodyPr/>
                    <a:lstStyle/>
                    <a:p>
                      <a:pPr marL="73025" marR="0">
                        <a:spcBef>
                          <a:spcPts val="5"/>
                        </a:spcBef>
                        <a:spcAft>
                          <a:spcPts val="0"/>
                        </a:spcAft>
                      </a:pPr>
                      <a:r>
                        <a:rPr lang="en-US" sz="1200" dirty="0">
                          <a:effectLst/>
                        </a:rPr>
                        <a:t>Id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5"/>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spcBef>
                          <a:spcPts val="5"/>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508334">
                <a:tc>
                  <a:txBody>
                    <a:bodyPr/>
                    <a:lstStyle/>
                    <a:p>
                      <a:pPr marL="69850" marR="0">
                        <a:spcBef>
                          <a:spcPts val="5"/>
                        </a:spcBef>
                        <a:spcAft>
                          <a:spcPts val="0"/>
                        </a:spcAft>
                      </a:pPr>
                      <a:r>
                        <a:rPr lang="en-US" sz="1200">
                          <a:effectLst/>
                        </a:rPr>
                        <a:t>Student_id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5"/>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spcBef>
                          <a:spcPts val="5"/>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509175">
                <a:tc>
                  <a:txBody>
                    <a:bodyPr/>
                    <a:lstStyle/>
                    <a:p>
                      <a:pPr marL="73025" marR="0">
                        <a:spcBef>
                          <a:spcPts val="5"/>
                        </a:spcBef>
                        <a:spcAft>
                          <a:spcPts val="0"/>
                        </a:spcAft>
                      </a:pPr>
                      <a:r>
                        <a:rPr lang="en-US" sz="1200">
                          <a:effectLst/>
                        </a:rPr>
                        <a:t>project_id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Int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5"/>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spcBef>
                          <a:spcPts val="5"/>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508334">
                <a:tc>
                  <a:txBody>
                    <a:bodyPr/>
                    <a:lstStyle/>
                    <a:p>
                      <a:pPr marL="73025" marR="0">
                        <a:spcBef>
                          <a:spcPts val="5"/>
                        </a:spcBef>
                        <a:spcAft>
                          <a:spcPts val="0"/>
                        </a:spcAft>
                      </a:pPr>
                      <a:r>
                        <a:rPr lang="en-US" sz="1200">
                          <a:effectLst/>
                        </a:rPr>
                        <a:t>status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spcBef>
                          <a:spcPts val="5"/>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5"/>
                        </a:spcBef>
                        <a:spcAft>
                          <a:spcPts val="0"/>
                        </a:spcAft>
                      </a:pPr>
                      <a:r>
                        <a:rPr lang="en-US" sz="1200">
                          <a:effectLst/>
                        </a:rPr>
                        <a:t>30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spcBef>
                          <a:spcPts val="5"/>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1"/>
          <a:stretch>
            <a:fillRect/>
          </a:stretch>
        </p:blipFill>
        <p:spPr>
          <a:xfrm>
            <a:off x="575186" y="325150"/>
            <a:ext cx="10854813" cy="61026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a:xfrm>
            <a:off x="680321" y="2336872"/>
            <a:ext cx="11234588" cy="4424145"/>
          </a:xfrm>
        </p:spPr>
        <p:txBody>
          <a:bodyPr>
            <a:normAutofit fontScale="92500"/>
          </a:bodyPr>
          <a:lstStyle/>
          <a:p>
            <a:pPr indent="457200" algn="just">
              <a:lnSpc>
                <a:spcPct val="120000"/>
              </a:lnSpc>
              <a:spcAft>
                <a:spcPts val="0"/>
              </a:spcAft>
            </a:pPr>
            <a:r>
              <a:rPr lang="en-US" sz="1800" dirty="0">
                <a:effectLst/>
                <a:latin typeface="Times New Roman" panose="02020603050405020304" pitchFamily="18" charset="0"/>
                <a:ea typeface="Times New Roman" panose="02020603050405020304" pitchFamily="18" charset="0"/>
              </a:rPr>
              <a:t>As the college in offline accessibility software, </a:t>
            </a:r>
            <a:r>
              <a:rPr lang="en-US" sz="1800" b="1" dirty="0">
                <a:effectLst/>
                <a:latin typeface="Times New Roman" panose="02020603050405020304" pitchFamily="18" charset="0"/>
                <a:ea typeface="Times New Roman" panose="02020603050405020304" pitchFamily="18" charset="0"/>
              </a:rPr>
              <a:t>“PROJECT TRACKING SYSTEM”</a:t>
            </a:r>
            <a:r>
              <a:rPr lang="en-US" sz="1800" dirty="0">
                <a:effectLst/>
                <a:latin typeface="Times New Roman" panose="02020603050405020304" pitchFamily="18" charset="0"/>
                <a:ea typeface="Times New Roman" panose="02020603050405020304" pitchFamily="18" charset="0"/>
              </a:rPr>
              <a:t> has helped staff to track and view student accessibility policies and practices, and leverage the best in accessibility in marks by this web-based application. In today’s college days with tight deadlines and overloaded work of staff, college organizations often need more than just a web product. The staff can easily find out the project status of each student with the help of our system. </a:t>
            </a:r>
            <a:endParaRPr lang="en-IN" sz="1800" dirty="0">
              <a:effectLst/>
              <a:latin typeface="Times New Roman" panose="02020603050405020304" pitchFamily="18" charset="0"/>
              <a:ea typeface="Times New Roman" panose="02020603050405020304" pitchFamily="18" charset="0"/>
            </a:endParaRPr>
          </a:p>
          <a:p>
            <a:pPr indent="457200" algn="just">
              <a:lnSpc>
                <a:spcPct val="120000"/>
              </a:lnSpc>
              <a:spcAft>
                <a:spcPts val="0"/>
              </a:spcAft>
            </a:pPr>
            <a:r>
              <a:rPr lang="en-US" sz="1800" dirty="0">
                <a:effectLst/>
                <a:latin typeface="Times New Roman" panose="02020603050405020304" pitchFamily="18" charset="0"/>
                <a:ea typeface="Times New Roman" panose="02020603050405020304" pitchFamily="18" charset="0"/>
              </a:rPr>
              <a:t>With that in mind, staffs are now pleased to enter the Students project details through the offline software in one hand to enter and track their details. In same way it leads to very easy empowerment of software accessing one by the single staff to track the details very clearly, for this problem we need to track the students efficiently in such a way we have designed the Web based application to track it. The information about student project and their details can be generated as a report through the report option. To know the overall details the maintained information are extracted as report for any use. </a:t>
            </a:r>
            <a:endParaRPr lang="en-IN" sz="1800" dirty="0">
              <a:effectLst/>
              <a:latin typeface="Times New Roman" panose="02020603050405020304" pitchFamily="18" charset="0"/>
              <a:ea typeface="Times New Roman" panose="02020603050405020304" pitchFamily="18" charset="0"/>
            </a:endParaRPr>
          </a:p>
          <a:p>
            <a:pPr>
              <a:lnSpc>
                <a:spcPct val="120000"/>
              </a:lnSpc>
            </a:pPr>
            <a:r>
              <a:rPr lang="en-US" sz="1800" dirty="0">
                <a:effectLst/>
                <a:latin typeface="Times New Roman" panose="02020603050405020304" pitchFamily="18" charset="0"/>
                <a:ea typeface="Times New Roman" panose="02020603050405020304" pitchFamily="18" charset="0"/>
              </a:rPr>
              <a:t>The system has introduced for keeping the students project details in tracking manner, now the project has modules such as student’s entry, staff allocation to students as guide, project status tracking of students, at currently student has got how many marks, how many days absent to the review, title submission, guides reports are all view by online and allocation of project also done by online, with corrections, modifications </a:t>
            </a:r>
            <a:r>
              <a:rPr lang="en-US" sz="1800" dirty="0" err="1">
                <a:effectLst/>
                <a:latin typeface="Times New Roman" panose="02020603050405020304" pitchFamily="18" charset="0"/>
                <a:ea typeface="Times New Roman" panose="02020603050405020304" pitchFamily="18" charset="0"/>
              </a:rPr>
              <a:t>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 Pentium IV 2.4 GHz.</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Hard Disk          	 : 180 GB.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Floppy Drive		: 1.44 Mb.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Ram			: 8 GB.</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Operating system 		: Android.</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Front End			: JAVA</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Back End			: MYSQL</a:t>
            </a:r>
            <a:endParaRPr lang="en-US" sz="1800" dirty="0">
              <a:effectLst/>
              <a:latin typeface="Times New Roman" panose="02020603050405020304" pitchFamily="18" charset="0"/>
              <a:ea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a:xfrm>
            <a:off x="-180109" y="2336873"/>
            <a:ext cx="10474291" cy="3599316"/>
          </a:xfrm>
        </p:spPr>
        <p:txBody>
          <a:bodyPr>
            <a:normAutofit/>
          </a:bodyPr>
          <a:lstStyle/>
          <a:p>
            <a:pPr marL="708025" indent="0">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	Existing system of system of project management is manual. Project coordinator or guide gives task for student manually. Student complete the work which is given by coordinator or guide and submits manually, in this system all work is done by manually so it can take more time to complete project related work. Project coordinator or guide requires remembering in mind when student completed the work so it is difficult for Project coordinator or guide which student completed the task and when. In the existing system does not help users to get right information at right time and user cannot manage project development easily to achieve the main goal. Limitations of existing system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endParaRPr lang="en-IN" dirty="0"/>
          </a:p>
        </p:txBody>
      </p:sp>
      <p:sp>
        <p:nvSpPr>
          <p:cNvPr id="3" name="Content Placeholder 2"/>
          <p:cNvSpPr>
            <a:spLocks noGrp="1"/>
          </p:cNvSpPr>
          <p:nvPr>
            <p:ph idx="1"/>
          </p:nvPr>
        </p:nvSpPr>
        <p:spPr/>
        <p:txBody>
          <a:bodyPr/>
          <a:lstStyle/>
          <a:p>
            <a:pPr marL="342900" lvl="0" indent="-342900">
              <a:lnSpc>
                <a:spcPct val="150000"/>
              </a:lnSpc>
              <a:spcBef>
                <a:spcPts val="35"/>
              </a:spcBef>
              <a:spcAft>
                <a:spcPts val="0"/>
              </a:spcAft>
              <a:buFont typeface="Symbol" panose="05050102010706020507" pitchFamily="18" charset="2"/>
              <a:buChar char=""/>
              <a:tabLst>
                <a:tab pos="1808480" algn="l"/>
                <a:tab pos="1809115" algn="l"/>
              </a:tabLst>
            </a:pPr>
            <a:r>
              <a:rPr lang="en-US" sz="1800" dirty="0">
                <a:effectLst/>
                <a:latin typeface="Times New Roman" panose="02020603050405020304" pitchFamily="18" charset="0"/>
                <a:ea typeface="Times New Roman" panose="02020603050405020304" pitchFamily="18" charset="0"/>
              </a:rPr>
              <a:t>It is time consuming</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5"/>
              </a:spcBef>
              <a:spcAft>
                <a:spcPts val="0"/>
              </a:spcAft>
              <a:buFont typeface="Symbol" panose="05050102010706020507" pitchFamily="18" charset="2"/>
              <a:buChar char=""/>
              <a:tabLst>
                <a:tab pos="1808480" algn="l"/>
                <a:tab pos="1809115" algn="l"/>
              </a:tabLst>
            </a:pPr>
            <a:r>
              <a:rPr lang="en-US" sz="1800" dirty="0">
                <a:effectLst/>
                <a:latin typeface="Times New Roman" panose="02020603050405020304" pitchFamily="18" charset="0"/>
                <a:ea typeface="Times New Roman" panose="02020603050405020304" pitchFamily="18" charset="0"/>
              </a:rPr>
              <a:t>Right information is not retrieved at right time.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0"/>
              </a:spcBef>
              <a:spcAft>
                <a:spcPts val="0"/>
              </a:spcAft>
              <a:buFont typeface="Symbol" panose="05050102010706020507" pitchFamily="18" charset="2"/>
              <a:buChar char=""/>
              <a:tabLst>
                <a:tab pos="1808480" algn="l"/>
                <a:tab pos="1809115" algn="l"/>
              </a:tabLst>
            </a:pPr>
            <a:r>
              <a:rPr lang="en-US" sz="1800" dirty="0">
                <a:effectLst/>
                <a:latin typeface="Times New Roman" panose="02020603050405020304" pitchFamily="18" charset="0"/>
                <a:ea typeface="Times New Roman" panose="02020603050405020304" pitchFamily="18" charset="0"/>
              </a:rPr>
              <a:t>Any updates to the data by team members or the Project coordinator or guide cannot see immediately by the rest of the team.</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Symbol" panose="05050102010706020507" pitchFamily="18" charset="2"/>
              <a:buChar char=""/>
              <a:tabLst>
                <a:tab pos="1808480" algn="l"/>
                <a:tab pos="1809115" algn="l"/>
              </a:tabLst>
            </a:pPr>
            <a:r>
              <a:rPr lang="en-US" sz="1800" dirty="0">
                <a:effectLst/>
                <a:latin typeface="Times New Roman" panose="02020603050405020304" pitchFamily="18" charset="0"/>
                <a:ea typeface="Times New Roman" panose="02020603050405020304" pitchFamily="18" charset="0"/>
              </a:rPr>
              <a:t>All work is done manually.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436880" marR="527685" indent="39878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In this proposed system we can implement a system which can manage project cognate all work consummated by utilized and Project coordinator or guide. Coordinator updates project cognate information, view work done by a student at which time and view progress chart of work done by student, progress chart is developed utilizing Student retrieved the given work information updates and consummates this work at given time and submits into the project management system</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a:xfrm>
            <a:off x="680321" y="2336873"/>
            <a:ext cx="10070806" cy="4147054"/>
          </a:xfrm>
        </p:spPr>
        <p:txBody>
          <a:bodyPr>
            <a:normAutofit/>
          </a:bodyPr>
          <a:lstStyle/>
          <a:p>
            <a:pPr indent="0">
              <a:lnSpc>
                <a:spcPct val="150000"/>
              </a:lnSpc>
              <a:spcAft>
                <a:spcPts val="1000"/>
              </a:spcAft>
              <a:buNone/>
            </a:pPr>
            <a:r>
              <a:rPr lang="en-US" sz="1800" b="1" dirty="0">
                <a:effectLst/>
                <a:latin typeface="Times New Roman" panose="02020603050405020304" pitchFamily="18" charset="0"/>
                <a:ea typeface="Times New Roman" panose="02020603050405020304" pitchFamily="18" charset="0"/>
              </a:rPr>
              <a:t>Admin Login</a:t>
            </a:r>
            <a:endParaRPr lang="en-IN" sz="1800" b="1"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rPr>
              <a:t>	This module admin can able login into the application and perform an action to managing the student project tracking.  Admin can have all the access to do the bellowed modules activities.</a:t>
            </a:r>
            <a:endParaRPr lang="en-IN" sz="1800"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800" b="1" dirty="0">
                <a:effectLst/>
                <a:latin typeface="Times New Roman" panose="02020603050405020304" pitchFamily="18" charset="0"/>
                <a:ea typeface="Times New Roman" panose="02020603050405020304" pitchFamily="18" charset="0"/>
              </a:rPr>
              <a:t>Student Registration Form</a:t>
            </a:r>
            <a:endParaRPr lang="en-IN" sz="1800" b="1"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IN"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module admin collects the all the information from the student and stored into the student table. Student table have all the requested field to map the application. Once the student has a mapped before should create the registration form.</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1995054"/>
            <a:ext cx="9613861" cy="4281055"/>
          </a:xfrm>
        </p:spPr>
        <p:txBody>
          <a:bodyPr>
            <a:normAutofit/>
          </a:bodyPr>
          <a:lstStyle/>
          <a:p>
            <a:pPr indent="0">
              <a:lnSpc>
                <a:spcPct val="150000"/>
              </a:lnSpc>
              <a:spcAft>
                <a:spcPts val="1000"/>
              </a:spcAft>
              <a:buNone/>
            </a:pPr>
            <a:r>
              <a:rPr lang="en-US" sz="1400" b="1" dirty="0">
                <a:effectLst/>
              </a:rPr>
              <a:t>Project Allocation</a:t>
            </a:r>
            <a:endParaRPr lang="en-US" sz="1400" b="1" dirty="0">
              <a:effectLst/>
            </a:endParaRPr>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Admin compare the technology wise student to allocate the student to the particular project. Once all the students are allocating into the particular project their list will be showing into the project status window. </a:t>
            </a:r>
            <a:endParaRPr lang="en-US" sz="1400" dirty="0">
              <a:effectLst/>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400" b="1" dirty="0">
                <a:effectLst/>
              </a:rPr>
              <a:t>Student Details</a:t>
            </a:r>
            <a:endParaRPr lang="en-US" sz="1400" b="1" dirty="0">
              <a:effectLst/>
            </a:endParaRPr>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Here we can able view the all the student details and allocating project details as well. A cumulative report can we collect here for the user. We can check the student count and student project details.</a:t>
            </a:r>
            <a:endParaRPr lang="en-IN" sz="1400" dirty="0">
              <a:latin typeface="Times New Roman" panose="02020603050405020304" pitchFamily="18" charset="0"/>
              <a:ea typeface="Times New Roman" panose="02020603050405020304" pitchFamily="18" charset="0"/>
            </a:endParaRPr>
          </a:p>
          <a:p>
            <a:pPr indent="0">
              <a:lnSpc>
                <a:spcPct val="150000"/>
              </a:lnSpc>
              <a:spcAft>
                <a:spcPts val="1000"/>
              </a:spcAft>
              <a:buNone/>
            </a:pPr>
            <a:r>
              <a:rPr lang="en-US" sz="1400" b="1" dirty="0">
                <a:effectLst/>
              </a:rPr>
              <a:t>Pending &amp; completed project status</a:t>
            </a:r>
            <a:endParaRPr lang="en-IN" sz="1400" b="1" dirty="0"/>
          </a:p>
          <a:p>
            <a:pPr indent="0">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rPr>
              <a:t>	This module will show the user for displaying the pending and completed project details. Admin can easily check the current status of the all the project in a single window.</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5066</Words>
  <Application>WPS Presentation</Application>
  <PresentationFormat>Widescreen</PresentationFormat>
  <Paragraphs>277</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Times New Roman</vt:lpstr>
      <vt:lpstr>Calibri</vt:lpstr>
      <vt:lpstr>Symbol</vt:lpstr>
      <vt:lpstr>Trebuchet MS</vt:lpstr>
      <vt:lpstr>Microsoft YaHei</vt:lpstr>
      <vt:lpstr>Arial Unicode MS</vt:lpstr>
      <vt:lpstr>Berlin</vt:lpstr>
      <vt:lpstr>PROJECT TRACKING SYSTEM</vt:lpstr>
      <vt:lpstr>ABSTRACT</vt:lpstr>
      <vt:lpstr> HARDWARE SPECFICATION</vt:lpstr>
      <vt:lpstr> SOFTWARE SPECIFICATION </vt:lpstr>
      <vt:lpstr>EXISTING SYSTEM</vt:lpstr>
      <vt:lpstr>DISADVANTAGES</vt:lpstr>
      <vt:lpstr>PROPOSED SYSTEM</vt:lpstr>
      <vt:lpstr>Modules</vt:lpstr>
      <vt:lpstr>PowerPoint 演示文稿</vt:lpstr>
      <vt:lpstr>Data Flow Diagram</vt:lpstr>
      <vt:lpstr>Level 1:</vt:lpstr>
      <vt:lpstr>TABLE NAME : ADMIN </vt:lpstr>
      <vt:lpstr>TABLE NAME : STUDENT </vt:lpstr>
      <vt:lpstr>TABLE NAME : PROJECT </vt:lpstr>
      <vt:lpstr>TABLE NAME: ALLOCATE </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9</cp:revision>
  <dcterms:created xsi:type="dcterms:W3CDTF">2021-01-26T14:06:00Z</dcterms:created>
  <dcterms:modified xsi:type="dcterms:W3CDTF">2023-03-06T19:41:45Z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8E7DA018756644ABB5AA45E4B2BF2003</vt:lpwstr>
  </property>
  <property fmtid="{D5CDD505-2E9C-101B-9397-08002B2CF9AE}" pid="3" name="KSOProductBuildVer">
    <vt:lpwstr>1033-11.2.0.11417</vt:lpwstr>
  </property>
</Properties>
</file>