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8" r:id="rId12"/>
    <p:sldId id="266" r:id="rId13"/>
    <p:sldId id="267" r:id="rId14"/>
    <p:sldId id="273" r:id="rId15"/>
    <p:sldId id="275" r:id="rId16"/>
    <p:sldId id="276"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273F5D-2DEC-4CD9-90AF-469F49178D9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B273F5D-2DEC-4CD9-90AF-469F49178D9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B273F5D-2DEC-4CD9-90AF-469F49178D9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endParaRPr lang="en-US"/>
          </a:p>
        </p:txBody>
      </p:sp>
      <p:sp>
        <p:nvSpPr>
          <p:cNvPr id="2" name="Date Placeholder 1"/>
          <p:cNvSpPr>
            <a:spLocks noGrp="1"/>
          </p:cNvSpPr>
          <p:nvPr>
            <p:ph type="dt" sz="half" idx="10"/>
          </p:nvPr>
        </p:nvSpPr>
        <p:spPr/>
        <p:txBody>
          <a:bodyPr/>
          <a:lstStyle/>
          <a:p>
            <a:fld id="{9B273F5D-2DEC-4CD9-90AF-469F49178D9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B273F5D-2DEC-4CD9-90AF-469F49178D9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B273F5D-2DEC-4CD9-90AF-469F49178D9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B273F5D-2DEC-4CD9-90AF-469F49178D9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B273F5D-2DEC-4CD9-90AF-469F49178D9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B273F5D-2DEC-4CD9-90AF-469F49178D9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B273F5D-2DEC-4CD9-90AF-469F49178D9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273F5D-2DEC-4CD9-90AF-469F49178D9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73F5D-2DEC-4CD9-90AF-469F49178D9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B273F5D-2DEC-4CD9-90AF-469F49178D9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65D4B-3AD0-4A1C-ADD5-7B9E1D7542C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wrap="square" numCol="1" anchor="t" anchorCtr="0" compatLnSpc="1">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3885810" y="6041362"/>
            <a:ext cx="976879" cy="365125"/>
          </a:xfrm>
        </p:spPr>
        <p:txBody>
          <a:bodyPr/>
          <a:lstStyle/>
          <a:p>
            <a:fld id="{9B273F5D-2DEC-4CD9-90AF-469F49178D92}" type="datetimeFigureOut">
              <a:rPr lang="en-US" smtClean="0"/>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C7E65D4B-3AD0-4A1C-ADD5-7B9E1D7542C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B273F5D-2DEC-4CD9-90AF-469F49178D92}" type="datetimeFigureOut">
              <a:rPr lang="en-US" smtClean="0"/>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7E65D4B-3AD0-4A1C-ADD5-7B9E1D7542C2}"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5725" y="345594"/>
            <a:ext cx="8689976" cy="2509213"/>
          </a:xfrm>
        </p:spPr>
        <p:txBody>
          <a:bodyPr/>
          <a:lstStyle/>
          <a:p>
            <a:r>
              <a:rPr lang="en-IN" dirty="0"/>
              <a:t>RESUME BUILDER WEB APPLICATION</a:t>
            </a:r>
            <a:endParaRPr lang="en-US" dirty="0"/>
          </a:p>
        </p:txBody>
      </p:sp>
      <p:sp>
        <p:nvSpPr>
          <p:cNvPr id="3" name="Subtitle 2"/>
          <p:cNvSpPr>
            <a:spLocks noGrp="1"/>
          </p:cNvSpPr>
          <p:nvPr>
            <p:ph type="subTitle" idx="1"/>
          </p:nvPr>
        </p:nvSpPr>
        <p:spPr>
          <a:xfrm>
            <a:off x="810001" y="5280847"/>
            <a:ext cx="10572000" cy="1080196"/>
          </a:xfrm>
        </p:spPr>
        <p:txBody>
          <a:bodyPr>
            <a:norm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342900" lvl="0" indent="-342900">
              <a:lnSpc>
                <a:spcPct val="115000"/>
              </a:lnSpc>
              <a:spcAft>
                <a:spcPts val="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Resume builder: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spcAft>
                <a:spcPts val="0"/>
              </a:spcAft>
              <a:buNone/>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On submitting the form the system stores the data and within a short period of time generates resume in selected format.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Download Resume: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spcAft>
                <a:spcPts val="1000"/>
              </a:spcAft>
              <a:buNone/>
            </a:pPr>
            <a:r>
              <a:rPr lang="en-IN" b="1"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Download the created as resume as per expected design format. Can download the resume as any format to this application.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DFD</a:t>
            </a:r>
            <a:br>
              <a:rPr lang="en-IN" dirty="0"/>
            </a:br>
            <a:r>
              <a:rPr lang="en-IN" dirty="0"/>
              <a:t>Level 0:</a:t>
            </a:r>
            <a:endParaRPr lang="en-IN" dirty="0"/>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590801" y="2960327"/>
            <a:ext cx="4710112" cy="145212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Level 1:</a:t>
            </a:r>
            <a:endParaRPr lang="en-IN"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234103" y="249384"/>
            <a:ext cx="4688224" cy="595502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7165" y="516835"/>
            <a:ext cx="9318246" cy="1722782"/>
          </a:xfrm>
        </p:spPr>
        <p:txBody>
          <a:bodyPr/>
          <a:lstStyle/>
          <a:p>
            <a:r>
              <a:rPr lang="en-IN" dirty="0"/>
              <a:t>TABLE DESIGN</a:t>
            </a:r>
            <a:br>
              <a:rPr lang="en-IN" dirty="0"/>
            </a:br>
            <a:r>
              <a:rPr lang="en-IN" dirty="0"/>
              <a:t>TABLE NAME:User</a:t>
            </a:r>
            <a:endParaRPr lang="en-US" dirty="0"/>
          </a:p>
        </p:txBody>
      </p:sp>
      <p:graphicFrame>
        <p:nvGraphicFramePr>
          <p:cNvPr id="6" name="Table 5"/>
          <p:cNvGraphicFramePr>
            <a:graphicFrameLocks noGrp="1"/>
          </p:cNvGraphicFramePr>
          <p:nvPr/>
        </p:nvGraphicFramePr>
        <p:xfrm>
          <a:off x="2732246" y="2785938"/>
          <a:ext cx="5867400" cy="3942715"/>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563218">
                <a:tc>
                  <a:txBody>
                    <a:bodyPr/>
                    <a:lstStyle/>
                    <a:p>
                      <a:pPr>
                        <a:lnSpc>
                          <a:spcPct val="150000"/>
                        </a:lnSpc>
                        <a:spcAft>
                          <a:spcPts val="100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IN" altLang="en-US" sz="1200">
                          <a:effectLst/>
                        </a:rPr>
                        <a:t>User </a:t>
                      </a:r>
                      <a:r>
                        <a:rPr lang="en-US" sz="1200">
                          <a:effectLst/>
                        </a:rPr>
                        <a:t>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US" sz="1200">
                          <a:effectLst/>
                        </a:rPr>
                        <a:t>Username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US" sz="1200" dirty="0">
                          <a:effectLst/>
                        </a:rPr>
                        <a:t>password</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p>
                      <a:pPr>
                        <a:lnSpc>
                          <a:spcPct val="150000"/>
                        </a:lnSpc>
                        <a:spcAft>
                          <a:spcPts val="1000"/>
                        </a:spcAft>
                        <a:buNone/>
                      </a:pPr>
                      <a:r>
                        <a:rPr lang="en-IN" altLang="en-US" sz="1100" dirty="0">
                          <a:effectLst/>
                          <a:latin typeface="Calibri" panose="020F0502020204030204" pitchFamily="34" charset="0"/>
                          <a:ea typeface="Calibri" panose="020F0502020204030204" pitchFamily="34" charset="0"/>
                          <a:cs typeface="Latha" panose="020B0604020202020204" pitchFamily="34" charset="0"/>
                        </a:rPr>
                        <a:t>First Name</a:t>
                      </a:r>
                      <a:endParaRPr lang="en-IN" alt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a:effectLst/>
                          <a:latin typeface="Calibri" panose="020F0502020204030204" pitchFamily="34" charset="0"/>
                          <a:ea typeface="Calibri" panose="020F0502020204030204" pitchFamily="34" charset="0"/>
                          <a:cs typeface="Latha" panose="020B0604020202020204" pitchFamily="34" charset="0"/>
                        </a:rPr>
                        <a:t>Varchar</a:t>
                      </a:r>
                      <a:endParaRPr lang="en-IN" alt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a:effectLst/>
                          <a:latin typeface="Calibri" panose="020F0502020204030204" pitchFamily="34" charset="0"/>
                          <a:ea typeface="Calibri" panose="020F0502020204030204" pitchFamily="34" charset="0"/>
                          <a:cs typeface="Latha" panose="020B0604020202020204" pitchFamily="34" charset="0"/>
                        </a:rPr>
                        <a:t>30</a:t>
                      </a:r>
                      <a:endParaRPr lang="en-IN" alt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dirty="0">
                          <a:effectLst/>
                          <a:latin typeface="Calibri" panose="020F0502020204030204" pitchFamily="34" charset="0"/>
                          <a:ea typeface="Calibri" panose="020F0502020204030204" pitchFamily="34" charset="0"/>
                          <a:cs typeface="Latha" panose="020B0604020202020204" pitchFamily="34" charset="0"/>
                        </a:rPr>
                        <a:t>Not null</a:t>
                      </a:r>
                      <a:endParaRPr lang="en-IN" alt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p>
                      <a:pPr>
                        <a:lnSpc>
                          <a:spcPct val="150000"/>
                        </a:lnSpc>
                        <a:spcAft>
                          <a:spcPts val="1000"/>
                        </a:spcAft>
                        <a:buNone/>
                      </a:pPr>
                      <a:r>
                        <a:rPr lang="en-IN" altLang="en-US" sz="1100" dirty="0">
                          <a:effectLst/>
                          <a:latin typeface="Calibri" panose="020F0502020204030204" pitchFamily="34" charset="0"/>
                          <a:ea typeface="Calibri" panose="020F0502020204030204" pitchFamily="34" charset="0"/>
                          <a:cs typeface="Latha" panose="020B0604020202020204" pitchFamily="34" charset="0"/>
                        </a:rPr>
                        <a:t>Last Name</a:t>
                      </a:r>
                      <a:endParaRPr lang="en-IN" alt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a:effectLst/>
                          <a:latin typeface="Calibri" panose="020F0502020204030204" pitchFamily="34" charset="0"/>
                          <a:ea typeface="Calibri" panose="020F0502020204030204" pitchFamily="34" charset="0"/>
                          <a:cs typeface="Latha" panose="020B0604020202020204" pitchFamily="34" charset="0"/>
                        </a:rPr>
                        <a:t>Varchar</a:t>
                      </a:r>
                      <a:endParaRPr lang="en-IN" alt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a:effectLst/>
                          <a:latin typeface="Calibri" panose="020F0502020204030204" pitchFamily="34" charset="0"/>
                          <a:ea typeface="Calibri" panose="020F0502020204030204" pitchFamily="34" charset="0"/>
                          <a:cs typeface="Latha" panose="020B0604020202020204" pitchFamily="34" charset="0"/>
                        </a:rPr>
                        <a:t>30</a:t>
                      </a:r>
                      <a:endParaRPr lang="en-IN" alt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dirty="0">
                          <a:effectLst/>
                          <a:latin typeface="Calibri" panose="020F0502020204030204" pitchFamily="34" charset="0"/>
                          <a:ea typeface="Calibri" panose="020F0502020204030204" pitchFamily="34" charset="0"/>
                          <a:cs typeface="Latha" panose="020B0604020202020204" pitchFamily="34" charset="0"/>
                        </a:rPr>
                        <a:t>Not null</a:t>
                      </a:r>
                      <a:endParaRPr lang="en-IN" alt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p>
                      <a:pPr>
                        <a:lnSpc>
                          <a:spcPct val="150000"/>
                        </a:lnSpc>
                        <a:spcAft>
                          <a:spcPts val="1000"/>
                        </a:spcAft>
                        <a:buNone/>
                      </a:pPr>
                      <a:r>
                        <a:rPr lang="en-IN" altLang="en-US" sz="1100" dirty="0">
                          <a:effectLst/>
                          <a:latin typeface="Calibri" panose="020F0502020204030204" pitchFamily="34" charset="0"/>
                          <a:ea typeface="Calibri" panose="020F0502020204030204" pitchFamily="34" charset="0"/>
                          <a:cs typeface="Latha" panose="020B0604020202020204" pitchFamily="34" charset="0"/>
                        </a:rPr>
                        <a:t>Mobile</a:t>
                      </a:r>
                      <a:endParaRPr lang="en-IN" alt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a:effectLst/>
                          <a:latin typeface="Calibri" panose="020F0502020204030204" pitchFamily="34" charset="0"/>
                          <a:ea typeface="Calibri" panose="020F0502020204030204" pitchFamily="34" charset="0"/>
                          <a:cs typeface="Latha" panose="020B0604020202020204" pitchFamily="34" charset="0"/>
                        </a:rPr>
                        <a:t>Varchar</a:t>
                      </a:r>
                      <a:endParaRPr lang="en-IN" alt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a:effectLst/>
                          <a:latin typeface="Calibri" panose="020F0502020204030204" pitchFamily="34" charset="0"/>
                          <a:ea typeface="Calibri" panose="020F0502020204030204" pitchFamily="34" charset="0"/>
                          <a:cs typeface="Latha" panose="020B0604020202020204" pitchFamily="34" charset="0"/>
                        </a:rPr>
                        <a:t>10</a:t>
                      </a:r>
                      <a:endParaRPr lang="en-IN" alt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dirty="0">
                          <a:effectLst/>
                          <a:latin typeface="Calibri" panose="020F0502020204030204" pitchFamily="34" charset="0"/>
                          <a:ea typeface="Calibri" panose="020F0502020204030204" pitchFamily="34" charset="0"/>
                          <a:cs typeface="Latha" panose="020B0604020202020204" pitchFamily="34" charset="0"/>
                        </a:rPr>
                        <a:t>Not null</a:t>
                      </a:r>
                      <a:endParaRPr lang="en-IN" alt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7165" y="516835"/>
            <a:ext cx="9318246" cy="1722782"/>
          </a:xfrm>
        </p:spPr>
        <p:txBody>
          <a:bodyPr/>
          <a:lstStyle/>
          <a:p>
            <a:r>
              <a:rPr lang="en-IN" dirty="0"/>
              <a:t>TABLE NAME:Form</a:t>
            </a:r>
            <a:endParaRPr lang="en-US" dirty="0"/>
          </a:p>
        </p:txBody>
      </p:sp>
      <p:graphicFrame>
        <p:nvGraphicFramePr>
          <p:cNvPr id="6" name="Table 5"/>
          <p:cNvGraphicFramePr>
            <a:graphicFrameLocks noGrp="1"/>
          </p:cNvGraphicFramePr>
          <p:nvPr/>
        </p:nvGraphicFramePr>
        <p:xfrm>
          <a:off x="2732246" y="2785938"/>
          <a:ext cx="5867400" cy="3942715"/>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563218">
                <a:tc>
                  <a:txBody>
                    <a:bodyPr/>
                    <a:lstStyle/>
                    <a:p>
                      <a:pPr>
                        <a:lnSpc>
                          <a:spcPct val="150000"/>
                        </a:lnSpc>
                        <a:spcAft>
                          <a:spcPts val="100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IN" altLang="en-US" sz="1200">
                          <a:effectLst/>
                        </a:rPr>
                        <a:t>Form </a:t>
                      </a:r>
                      <a:r>
                        <a:rPr lang="en-US" sz="1200">
                          <a:effectLst/>
                        </a:rPr>
                        <a:t>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IN" altLang="en-US" sz="1200">
                          <a:effectLst/>
                          <a:latin typeface="Calibri" panose="020F0502020204030204" pitchFamily="34" charset="0"/>
                          <a:ea typeface="Calibri" panose="020F0502020204030204" pitchFamily="34" charset="0"/>
                          <a:cs typeface="Latha" panose="020B0604020202020204" pitchFamily="34" charset="0"/>
                        </a:rPr>
                        <a:t>Builder Name</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IN" altLang="en-US" sz="1200" dirty="0">
                          <a:effectLst/>
                        </a:rPr>
                        <a:t>Qualification Details</a:t>
                      </a:r>
                      <a:endParaRPr lang="en-IN" alt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p>
                      <a:pPr>
                        <a:lnSpc>
                          <a:spcPct val="150000"/>
                        </a:lnSpc>
                        <a:spcAft>
                          <a:spcPts val="1000"/>
                        </a:spcAft>
                        <a:buNone/>
                      </a:pPr>
                      <a:r>
                        <a:rPr lang="en-IN" altLang="en-US" sz="1100" dirty="0">
                          <a:effectLst/>
                          <a:latin typeface="Calibri" panose="020F0502020204030204" pitchFamily="34" charset="0"/>
                          <a:ea typeface="Calibri" panose="020F0502020204030204" pitchFamily="34" charset="0"/>
                          <a:cs typeface="Latha" panose="020B0604020202020204" pitchFamily="34" charset="0"/>
                        </a:rPr>
                        <a:t>Expierence </a:t>
                      </a:r>
                      <a:endParaRPr lang="en-IN" alt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a:effectLst/>
                          <a:latin typeface="Calibri" panose="020F0502020204030204" pitchFamily="34" charset="0"/>
                          <a:ea typeface="Calibri" panose="020F0502020204030204" pitchFamily="34" charset="0"/>
                          <a:cs typeface="Latha" panose="020B0604020202020204" pitchFamily="34" charset="0"/>
                        </a:rPr>
                        <a:t>Varchar</a:t>
                      </a:r>
                      <a:endParaRPr lang="en-IN" alt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a:effectLst/>
                          <a:latin typeface="Calibri" panose="020F0502020204030204" pitchFamily="34" charset="0"/>
                          <a:ea typeface="Calibri" panose="020F0502020204030204" pitchFamily="34" charset="0"/>
                          <a:cs typeface="Latha" panose="020B0604020202020204" pitchFamily="34" charset="0"/>
                        </a:rPr>
                        <a:t>30</a:t>
                      </a:r>
                      <a:endParaRPr lang="en-IN" alt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dirty="0">
                          <a:effectLst/>
                          <a:latin typeface="Calibri" panose="020F0502020204030204" pitchFamily="34" charset="0"/>
                          <a:ea typeface="Calibri" panose="020F0502020204030204" pitchFamily="34" charset="0"/>
                          <a:cs typeface="Latha" panose="020B0604020202020204" pitchFamily="34" charset="0"/>
                        </a:rPr>
                        <a:t>Not null</a:t>
                      </a:r>
                      <a:endParaRPr lang="en-IN" alt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p>
                      <a:pPr>
                        <a:lnSpc>
                          <a:spcPct val="150000"/>
                        </a:lnSpc>
                        <a:spcAft>
                          <a:spcPts val="1000"/>
                        </a:spcAft>
                        <a:buNone/>
                      </a:pPr>
                      <a:r>
                        <a:rPr lang="en-IN" altLang="en-US" sz="1100" dirty="0">
                          <a:effectLst/>
                          <a:latin typeface="Calibri" panose="020F0502020204030204" pitchFamily="34" charset="0"/>
                          <a:ea typeface="Calibri" panose="020F0502020204030204" pitchFamily="34" charset="0"/>
                          <a:cs typeface="Latha" panose="020B0604020202020204" pitchFamily="34" charset="0"/>
                        </a:rPr>
                        <a:t>Education Details</a:t>
                      </a:r>
                      <a:endParaRPr lang="en-IN" alt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a:effectLst/>
                          <a:latin typeface="Calibri" panose="020F0502020204030204" pitchFamily="34" charset="0"/>
                          <a:ea typeface="Calibri" panose="020F0502020204030204" pitchFamily="34" charset="0"/>
                          <a:cs typeface="Latha" panose="020B0604020202020204" pitchFamily="34" charset="0"/>
                        </a:rPr>
                        <a:t>Varchar</a:t>
                      </a:r>
                      <a:endParaRPr lang="en-IN" alt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a:effectLst/>
                          <a:latin typeface="Calibri" panose="020F0502020204030204" pitchFamily="34" charset="0"/>
                          <a:ea typeface="Calibri" panose="020F0502020204030204" pitchFamily="34" charset="0"/>
                          <a:cs typeface="Latha" panose="020B0604020202020204" pitchFamily="34" charset="0"/>
                        </a:rPr>
                        <a:t>30</a:t>
                      </a:r>
                      <a:endParaRPr lang="en-IN" alt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dirty="0">
                          <a:effectLst/>
                          <a:latin typeface="Calibri" panose="020F0502020204030204" pitchFamily="34" charset="0"/>
                          <a:ea typeface="Calibri" panose="020F0502020204030204" pitchFamily="34" charset="0"/>
                          <a:cs typeface="Latha" panose="020B0604020202020204" pitchFamily="34" charset="0"/>
                        </a:rPr>
                        <a:t>Not null</a:t>
                      </a:r>
                      <a:endParaRPr lang="en-IN" alt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p>
                      <a:pPr>
                        <a:lnSpc>
                          <a:spcPct val="150000"/>
                        </a:lnSpc>
                        <a:spcAft>
                          <a:spcPts val="1000"/>
                        </a:spcAft>
                        <a:buNone/>
                      </a:pPr>
                      <a:r>
                        <a:rPr lang="en-IN" altLang="en-US" sz="1100" dirty="0">
                          <a:effectLst/>
                          <a:latin typeface="Calibri" panose="020F0502020204030204" pitchFamily="34" charset="0"/>
                          <a:ea typeface="Calibri" panose="020F0502020204030204" pitchFamily="34" charset="0"/>
                          <a:cs typeface="Latha" panose="020B0604020202020204" pitchFamily="34" charset="0"/>
                        </a:rPr>
                        <a:t>Sklls</a:t>
                      </a:r>
                      <a:endParaRPr lang="en-IN" alt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a:effectLst/>
                          <a:latin typeface="Calibri" panose="020F0502020204030204" pitchFamily="34" charset="0"/>
                          <a:ea typeface="Calibri" panose="020F0502020204030204" pitchFamily="34" charset="0"/>
                          <a:cs typeface="Latha" panose="020B0604020202020204" pitchFamily="34" charset="0"/>
                        </a:rPr>
                        <a:t>Varchar</a:t>
                      </a:r>
                      <a:endParaRPr lang="en-IN" alt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a:effectLst/>
                          <a:latin typeface="Calibri" panose="020F0502020204030204" pitchFamily="34" charset="0"/>
                          <a:ea typeface="Calibri" panose="020F0502020204030204" pitchFamily="34" charset="0"/>
                          <a:cs typeface="Latha" panose="020B0604020202020204" pitchFamily="34" charset="0"/>
                        </a:rPr>
                        <a:t>100</a:t>
                      </a:r>
                      <a:endParaRPr lang="en-IN" alt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dirty="0">
                          <a:effectLst/>
                          <a:latin typeface="Calibri" panose="020F0502020204030204" pitchFamily="34" charset="0"/>
                          <a:ea typeface="Calibri" panose="020F0502020204030204" pitchFamily="34" charset="0"/>
                          <a:cs typeface="Latha" panose="020B0604020202020204" pitchFamily="34" charset="0"/>
                        </a:rPr>
                        <a:t>Not null</a:t>
                      </a:r>
                      <a:endParaRPr lang="en-IN" alt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7165" y="516835"/>
            <a:ext cx="9318246" cy="1722782"/>
          </a:xfrm>
        </p:spPr>
        <p:txBody>
          <a:bodyPr/>
          <a:lstStyle/>
          <a:p>
            <a:br>
              <a:rPr lang="en-IN" dirty="0"/>
            </a:br>
            <a:r>
              <a:rPr lang="en-IN" dirty="0"/>
              <a:t>TABLE NAME:Resume</a:t>
            </a:r>
            <a:endParaRPr lang="en-US" dirty="0"/>
          </a:p>
        </p:txBody>
      </p:sp>
      <p:graphicFrame>
        <p:nvGraphicFramePr>
          <p:cNvPr id="6" name="Table 5"/>
          <p:cNvGraphicFramePr>
            <a:graphicFrameLocks noGrp="1"/>
          </p:cNvGraphicFramePr>
          <p:nvPr/>
        </p:nvGraphicFramePr>
        <p:xfrm>
          <a:off x="2732246" y="2785938"/>
          <a:ext cx="5867400" cy="3942715"/>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563218">
                <a:tc>
                  <a:txBody>
                    <a:bodyPr/>
                    <a:lstStyle/>
                    <a:p>
                      <a:pPr>
                        <a:lnSpc>
                          <a:spcPct val="150000"/>
                        </a:lnSpc>
                        <a:spcAft>
                          <a:spcPts val="100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IN" altLang="en-US" sz="1200">
                          <a:effectLst/>
                        </a:rPr>
                        <a:t>Resume </a:t>
                      </a:r>
                      <a:r>
                        <a:rPr lang="en-US" sz="1200">
                          <a:effectLst/>
                        </a:rPr>
                        <a:t>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IN" altLang="en-US" sz="1200">
                          <a:effectLst/>
                        </a:rPr>
                        <a:t>Download Url</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IN" altLang="en-US" sz="1200" dirty="0">
                          <a:effectLst/>
                        </a:rPr>
                        <a:t>Resume size</a:t>
                      </a:r>
                      <a:endParaRPr lang="en-IN" altLang="en-US" sz="12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IN" altLang="en-US" sz="1200">
                          <a:effectLst/>
                        </a:rPr>
                        <a:t>10</a:t>
                      </a:r>
                      <a:endParaRPr lang="en-IN" altLang="en-US" sz="12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p>
                      <a:pPr>
                        <a:lnSpc>
                          <a:spcPct val="150000"/>
                        </a:lnSpc>
                        <a:spcAft>
                          <a:spcPts val="1000"/>
                        </a:spcAft>
                        <a:buNone/>
                      </a:pPr>
                      <a:r>
                        <a:rPr lang="en-IN" altLang="en-US" sz="1100" dirty="0">
                          <a:effectLst/>
                          <a:latin typeface="Calibri" panose="020F0502020204030204" pitchFamily="34" charset="0"/>
                          <a:ea typeface="Calibri" panose="020F0502020204030204" pitchFamily="34" charset="0"/>
                          <a:cs typeface="Latha" panose="020B0604020202020204" pitchFamily="34" charset="0"/>
                        </a:rPr>
                        <a:t>Resume Name</a:t>
                      </a:r>
                      <a:endParaRPr lang="en-IN" alt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a:effectLst/>
                          <a:latin typeface="Calibri" panose="020F0502020204030204" pitchFamily="34" charset="0"/>
                          <a:ea typeface="Calibri" panose="020F0502020204030204" pitchFamily="34" charset="0"/>
                          <a:cs typeface="Latha" panose="020B0604020202020204" pitchFamily="34" charset="0"/>
                        </a:rPr>
                        <a:t>Varchar</a:t>
                      </a:r>
                      <a:endParaRPr lang="en-IN" alt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a:effectLst/>
                          <a:latin typeface="Calibri" panose="020F0502020204030204" pitchFamily="34" charset="0"/>
                          <a:ea typeface="Calibri" panose="020F0502020204030204" pitchFamily="34" charset="0"/>
                          <a:cs typeface="Latha" panose="020B0604020202020204" pitchFamily="34" charset="0"/>
                        </a:rPr>
                        <a:t>30</a:t>
                      </a:r>
                      <a:endParaRPr lang="en-IN" alt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p>
                      <a:pPr>
                        <a:lnSpc>
                          <a:spcPct val="150000"/>
                        </a:lnSpc>
                        <a:spcAft>
                          <a:spcPts val="1000"/>
                        </a:spcAft>
                        <a:buNone/>
                      </a:pPr>
                      <a:r>
                        <a:rPr lang="en-IN" altLang="en-US" sz="1100" dirty="0">
                          <a:effectLst/>
                          <a:latin typeface="Calibri" panose="020F0502020204030204" pitchFamily="34" charset="0"/>
                          <a:ea typeface="Calibri" panose="020F0502020204030204" pitchFamily="34" charset="0"/>
                          <a:cs typeface="Latha" panose="020B0604020202020204" pitchFamily="34" charset="0"/>
                        </a:rPr>
                        <a:t>Not null</a:t>
                      </a:r>
                      <a:endParaRPr lang="en-IN" alt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821" y="2584174"/>
            <a:ext cx="8596668" cy="1320800"/>
          </a:xfrm>
        </p:spPr>
        <p:txBody>
          <a:bodyPr/>
          <a:lstStyle/>
          <a:p>
            <a:pPr algn="ctr"/>
            <a:r>
              <a:rPr lang="en-US" b="1" dirty="0">
                <a:solidFill>
                  <a:schemeClr val="tx2"/>
                </a:solidFill>
              </a:rPr>
              <a:t>THANK YOU</a:t>
            </a:r>
            <a:r>
              <a:rPr lang="en-US" dirty="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a:xfrm>
            <a:off x="429491" y="1925782"/>
            <a:ext cx="10943795" cy="4765963"/>
          </a:xfrm>
        </p:spPr>
        <p:txBody>
          <a:bodyPr>
            <a:normAutofit/>
          </a:bodyPr>
          <a:lstStyle/>
          <a:p>
            <a:pPr indent="457200">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An online resume builder is a software developed to simplify the task of creating a resume for individuals. The application provides an effective means of designing desired resume in fact a professional looking resume. The system is flexible to be used and reduces the need of thinking and designing an appropriate resume according to qualifications. Usually individuals get confused while creating a resume especially for a novice person such as graduate students. They don’t get a clear idea of what things and information must be included in a resume. Hence the system is developed to provide them an easy way for creating a professional looking resume.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This project is user-friendly and requires minimum human intervention. Individuals just have to fill up a form that specifies questions from all required fields such as personal questions, educational, qualities, interest, skills and so on. The answers provided by the users are stored and the system automatically generates a well-structured resume. Users have option to create resume in any format and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SPECIFICATION</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b="1" dirty="0"/>
              <a:t>HARDWARE SPECIFICATION:</a:t>
            </a:r>
            <a:endParaRPr lang="en-US" dirty="0"/>
          </a:p>
          <a:p>
            <a:pPr lvl="1"/>
            <a:r>
              <a:rPr lang="en-US" dirty="0"/>
              <a:t>Processor			:  P 4 700 GHz.</a:t>
            </a:r>
            <a:endParaRPr lang="en-US" dirty="0"/>
          </a:p>
          <a:p>
            <a:pPr lvl="1"/>
            <a:r>
              <a:rPr lang="en-US" dirty="0"/>
              <a:t>RAM				:  4 GB RAM</a:t>
            </a:r>
            <a:endParaRPr lang="en-US" dirty="0"/>
          </a:p>
          <a:p>
            <a:pPr lvl="1"/>
            <a:r>
              <a:rPr lang="en-US" dirty="0"/>
              <a:t>Hard Disk Drive		:  180 GB </a:t>
            </a:r>
            <a:endParaRPr lang="en-US" dirty="0"/>
          </a:p>
          <a:p>
            <a:pPr marL="457200" lvl="1" indent="0">
              <a:buNone/>
            </a:pPr>
            <a:endParaRPr lang="en-US" sz="2000" dirty="0"/>
          </a:p>
          <a:p>
            <a:pPr marL="0" indent="0">
              <a:buNone/>
            </a:pPr>
            <a:r>
              <a:rPr lang="en-US" b="1" dirty="0"/>
              <a:t>SOFTWARE SPECIFICATION:</a:t>
            </a:r>
            <a:endParaRPr lang="en-US" dirty="0"/>
          </a:p>
          <a:p>
            <a:pPr lvl="1"/>
            <a:r>
              <a:rPr lang="en-US" dirty="0"/>
              <a:t>Operating System 		:  Windows 7/8/10</a:t>
            </a:r>
            <a:endParaRPr lang="en-US" dirty="0"/>
          </a:p>
          <a:p>
            <a:pPr lvl="1"/>
            <a:r>
              <a:rPr lang="en-US" dirty="0"/>
              <a:t>Front End				:  JAVA		</a:t>
            </a:r>
            <a:endParaRPr lang="en-US" dirty="0"/>
          </a:p>
          <a:p>
            <a:pPr lvl="1"/>
            <a:r>
              <a:rPr lang="en-US" dirty="0"/>
              <a:t>Back End				:  MYSQL</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EXISTING SYSTEM</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existing system of the resume builder is prepared in the MS-Word Application software.</a:t>
            </a:r>
            <a:endParaRPr lang="en-US" dirty="0"/>
          </a:p>
          <a:p>
            <a:pPr marL="0" indent="0">
              <a:buNone/>
            </a:pPr>
            <a:r>
              <a:rPr lang="en-US" dirty="0"/>
              <a:t>The Format which is designed is manual. But creating different resume formats is not easy. To</a:t>
            </a:r>
            <a:endParaRPr lang="en-US" dirty="0"/>
          </a:p>
          <a:p>
            <a:pPr marL="0" indent="0">
              <a:buNone/>
            </a:pPr>
            <a:r>
              <a:rPr lang="en-US" dirty="0"/>
              <a:t>reduce the burden we have developed this software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b="1" dirty="0"/>
              <a:t>DISADVANTAGES</a:t>
            </a:r>
            <a:br>
              <a:rPr lang="en-US" dirty="0"/>
            </a:br>
            <a:endParaRPr lang="en-US" dirty="0"/>
          </a:p>
        </p:txBody>
      </p:sp>
      <p:sp>
        <p:nvSpPr>
          <p:cNvPr id="3" name="Content Placeholder 2"/>
          <p:cNvSpPr>
            <a:spLocks noGrp="1"/>
          </p:cNvSpPr>
          <p:nvPr>
            <p:ph idx="1"/>
          </p:nvPr>
        </p:nvSpPr>
        <p:spPr/>
        <p:txBody>
          <a:bodyPr/>
          <a:lstStyle/>
          <a:p>
            <a:pPr lvl="0"/>
            <a:r>
              <a:rPr lang="en-US" dirty="0"/>
              <a:t>There is no database to store and retrieve the details from MS-Word </a:t>
            </a:r>
            <a:endParaRPr lang="en-US" dirty="0"/>
          </a:p>
          <a:p>
            <a:pPr lvl="0"/>
            <a:r>
              <a:rPr lang="en-US" dirty="0"/>
              <a:t>Time delay is more because we have to prepare the resume manually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PROPOSED SYSTEM</a:t>
            </a:r>
            <a:br>
              <a:rPr lang="en-US" dirty="0"/>
            </a:b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	The proposed system tries to solve the problems mentioned above. The main objective of the proposed system is to provide information instantly as and when it is required. The main objective is to make the DEVELOPMENT OF A FUTURE RICH RESUME BUILDER APPLICATION details more efficient. This system should maintain different data files and resume formats, so that the data can be retrieved easily and in an efficient manner. The system is very interactive. It should ensure process integration to the desired extent, various reports should be generated as the need be. This system should also ensure that there is no redundancy in the recorded data.</a:t>
            </a:r>
            <a:endParaRPr lang="en-US" dirty="0"/>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a:t>
            </a:r>
            <a:br>
              <a:rPr lang="en-US" dirty="0"/>
            </a:br>
            <a:endParaRPr lang="en-US" dirty="0"/>
          </a:p>
        </p:txBody>
      </p:sp>
      <p:sp>
        <p:nvSpPr>
          <p:cNvPr id="3" name="Content Placeholder 2"/>
          <p:cNvSpPr>
            <a:spLocks noGrp="1"/>
          </p:cNvSpPr>
          <p:nvPr>
            <p:ph idx="1"/>
          </p:nvPr>
        </p:nvSpPr>
        <p:spPr/>
        <p:txBody>
          <a:bodyPr/>
          <a:lstStyle/>
          <a:p>
            <a:pPr lvl="0"/>
            <a:r>
              <a:rPr lang="en-US" dirty="0"/>
              <a:t>To store all details of the persons personal, educational and skill details, so that it provide better services to users.</a:t>
            </a:r>
            <a:endParaRPr lang="en-US" dirty="0"/>
          </a:p>
          <a:p>
            <a:pPr lvl="0"/>
            <a:r>
              <a:rPr lang="en-US" dirty="0"/>
              <a:t>The proposed system provides efficient management resumes.</a:t>
            </a:r>
            <a:endParaRPr lang="en-US" dirty="0"/>
          </a:p>
          <a:p>
            <a:pPr lvl="0"/>
            <a:r>
              <a:rPr lang="en-US" dirty="0"/>
              <a:t>Because of computerization manual work is eliminated and manual errors can be overcome easily.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a:bodyPr>
          <a:lstStyle/>
          <a:p>
            <a:pPr>
              <a:buAutoNum type="arabicPeriod"/>
            </a:pPr>
            <a:r>
              <a:rPr lang="en-IN" dirty="0"/>
              <a:t>User Login</a:t>
            </a:r>
            <a:endParaRPr lang="en-IN" dirty="0"/>
          </a:p>
          <a:p>
            <a:pPr>
              <a:buAutoNum type="arabicPeriod"/>
            </a:pPr>
            <a:r>
              <a:rPr lang="en-IN" dirty="0"/>
              <a:t>Resume Template</a:t>
            </a:r>
            <a:endParaRPr lang="en-IN" dirty="0"/>
          </a:p>
          <a:p>
            <a:pPr>
              <a:buAutoNum type="arabicPeriod"/>
            </a:pPr>
            <a:r>
              <a:rPr lang="en-IN" dirty="0"/>
              <a:t>Resume Form</a:t>
            </a:r>
            <a:endParaRPr lang="en-IN" dirty="0"/>
          </a:p>
          <a:p>
            <a:pPr>
              <a:buAutoNum type="arabicPeriod"/>
            </a:pPr>
            <a:r>
              <a:rPr lang="en-IN" dirty="0"/>
              <a:t>Resume Builder</a:t>
            </a:r>
            <a:endParaRPr lang="en-IN" dirty="0"/>
          </a:p>
          <a:p>
            <a:pPr>
              <a:buAutoNum type="arabicPeriod"/>
            </a:pPr>
            <a:r>
              <a:rPr lang="en-IN" dirty="0"/>
              <a:t>Download Resume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122" y="1582185"/>
            <a:ext cx="10515600" cy="5275815"/>
          </a:xfrm>
        </p:spPr>
        <p:txBody>
          <a:bodyPr>
            <a:normAutofit/>
          </a:bodyPr>
          <a:lstStyle/>
          <a:p>
            <a:pPr marL="342900" lvl="0" indent="-342900">
              <a:lnSpc>
                <a:spcPct val="115000"/>
              </a:lnSpc>
              <a:spcAft>
                <a:spcPts val="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User login: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spcAft>
                <a:spcPts val="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Users have to create an account into the system by registering themselves. Then they may login into the system and can utilize services.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spcAft>
                <a:spcPts val="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Resume templates: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spcAft>
                <a:spcPts val="0"/>
              </a:spcAft>
              <a:buNone/>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 system contains various kinds of resume templates for all kind of qualification i.e. for both fresher and experienced. And also, according to the kind of degree one has.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spcAft>
                <a:spcPts val="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Resume form:</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spcAft>
                <a:spcPts val="1000"/>
              </a:spcAft>
              <a:buNone/>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Users on selecting the format will be given an online form to be filled. The form includes questions like academics, personal, interests, hobbies, skills, courses, experience and so 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0</TotalTime>
  <Words>4171</Words>
  <Application>WPS Presentation</Application>
  <PresentationFormat>Widescreen</PresentationFormat>
  <Paragraphs>230</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Wingdings 2</vt:lpstr>
      <vt:lpstr>Calibri</vt:lpstr>
      <vt:lpstr>Times New Roman</vt:lpstr>
      <vt:lpstr>Symbol</vt:lpstr>
      <vt:lpstr>Century Gothic</vt:lpstr>
      <vt:lpstr>Microsoft YaHei</vt:lpstr>
      <vt:lpstr>Arial Unicode MS</vt:lpstr>
      <vt:lpstr>Latha</vt:lpstr>
      <vt:lpstr>Segoe Print</vt:lpstr>
      <vt:lpstr>Quotable</vt:lpstr>
      <vt:lpstr>RESUME BUILDER WEB APPLICATION</vt:lpstr>
      <vt:lpstr>ABSTRACT</vt:lpstr>
      <vt:lpstr>SYSTEM SPECIFICATION </vt:lpstr>
      <vt:lpstr>EXISTING SYSTEM </vt:lpstr>
      <vt:lpstr> DISADVANTAGES </vt:lpstr>
      <vt:lpstr>PROPOSED SYSTEM </vt:lpstr>
      <vt:lpstr>ADVANTAGES </vt:lpstr>
      <vt:lpstr>MODULES</vt:lpstr>
      <vt:lpstr>PowerPoint 演示文稿</vt:lpstr>
      <vt:lpstr>PowerPoint 演示文稿</vt:lpstr>
      <vt:lpstr>DFD Level 0:</vt:lpstr>
      <vt:lpstr>Level 1:</vt:lpstr>
      <vt:lpstr>TABLE DESIGN TABLE NAME:ADMIN</vt:lpstr>
      <vt:lpstr>TABLE DESIGN TABLE NAME:User</vt:lpstr>
      <vt:lpstr>TABLE DESIGN TABLE NAME:User</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MANAGEMENT SYSTEM </dc:title>
  <dc:creator>Gokul Balasubramaniyam</dc:creator>
  <cp:lastModifiedBy>gokul</cp:lastModifiedBy>
  <cp:revision>20</cp:revision>
  <dcterms:created xsi:type="dcterms:W3CDTF">2020-01-05T13:58:00Z</dcterms:created>
  <dcterms:modified xsi:type="dcterms:W3CDTF">2023-03-06T19:17:08Z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962964EB111C44309FC7A8A41F27A925</vt:lpwstr>
  </property>
  <property fmtid="{D5CDD505-2E9C-101B-9397-08002B2CF9AE}" pid="3" name="KSOProductBuildVer">
    <vt:lpwstr>1033-11.2.0.11417</vt:lpwstr>
  </property>
</Properties>
</file>