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79D843A9-3C7A-4134-A01A-FDBE24FA9F0E}" type="datetimeFigureOut">
              <a:rPr lang="en-US" smtClean="0"/>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A3729982-FFDC-4771-BC60-CD1468B6D3CE}"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fld>
            <a:endParaRPr lang="en-IN"/>
          </a:p>
        </p:txBody>
      </p:sp>
      <p:sp>
        <p:nvSpPr>
          <p:cNvPr id="7" name="Title 6"/>
          <p:cNvSpPr>
            <a:spLocks noGrp="1"/>
          </p:cNvSpPr>
          <p:nvPr>
            <p:ph type="title"/>
          </p:nvPr>
        </p:nvSpPr>
        <p:spPr/>
        <p:txBody>
          <a:bodyPr rtlCol="0"/>
          <a:lstStyle/>
          <a:p>
            <a:r>
              <a:rPr kumimoji="0" lang="en-US"/>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9D843A9-3C7A-4134-A01A-FDBE24FA9F0E}"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729982-FFDC-4771-BC60-CD1468B6D3CE}" type="slidenum">
              <a:rPr lang="en-IN" smtClean="0"/>
            </a:fld>
            <a:endParaRPr lang="en-IN"/>
          </a:p>
        </p:txBody>
      </p:sp>
      <p:sp>
        <p:nvSpPr>
          <p:cNvPr id="8" name="Title 7"/>
          <p:cNvSpPr>
            <a:spLocks noGrp="1"/>
          </p:cNvSpPr>
          <p:nvPr>
            <p:ph type="title"/>
          </p:nvPr>
        </p:nvSpPr>
        <p:spPr/>
        <p:txBody>
          <a:bodyPr rtlCol="0"/>
          <a:lstStyle/>
          <a:p>
            <a:r>
              <a:rPr kumimoji="0" lang="en-US"/>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9D843A9-3C7A-4134-A01A-FDBE24FA9F0E}" type="datetimeFigureOut">
              <a:rPr lang="en-US"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729982-FFDC-4771-BC60-CD1468B6D3C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9D843A9-3C7A-4134-A01A-FDBE24FA9F0E}" type="datetimeFigureOut">
              <a:rPr lang="en-US"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729982-FFDC-4771-BC60-CD1468B6D3CE}" type="slidenum">
              <a:rPr lang="en-IN" smtClean="0"/>
            </a:fld>
            <a:endParaRPr lang="en-IN"/>
          </a:p>
        </p:txBody>
      </p:sp>
      <p:sp>
        <p:nvSpPr>
          <p:cNvPr id="6" name="Title 5"/>
          <p:cNvSpPr>
            <a:spLocks noGrp="1"/>
          </p:cNvSpPr>
          <p:nvPr>
            <p:ph type="title"/>
          </p:nvPr>
        </p:nvSpPr>
        <p:spPr/>
        <p:txBody>
          <a:bodyPr rtlCol="0"/>
          <a:lstStyle/>
          <a:p>
            <a:r>
              <a:rPr kumimoji="0" lang="en-US"/>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D843A9-3C7A-4134-A01A-FDBE24FA9F0E}" type="datetimeFigureOut">
              <a:rPr lang="en-US"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729982-FFDC-4771-BC60-CD1468B6D3CE}"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9D843A9-3C7A-4134-A01A-FDBE24FA9F0E}"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729982-FFDC-4771-BC60-CD1468B6D3C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79D843A9-3C7A-4134-A01A-FDBE24FA9F0E}" type="datetimeFigureOut">
              <a:rPr lang="en-US" smtClean="0"/>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3729982-FFDC-4771-BC60-CD1468B6D3CE}" type="slidenum">
              <a:rPr lang="en-IN" smtClean="0"/>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endParaRPr kumimoji="0" lang="en-US"/>
          </a:p>
        </p:txBody>
      </p:sp>
      <p:sp>
        <p:nvSpPr>
          <p:cNvPr id="8"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79D843A9-3C7A-4134-A01A-FDBE24FA9F0E}" type="datetimeFigureOut">
              <a:rPr lang="en-US" smtClean="0"/>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A3729982-FFDC-4771-BC60-CD1468B6D3CE}"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81846"/>
            <a:ext cx="7772400" cy="1829761"/>
          </a:xfrm>
        </p:spPr>
        <p:txBody>
          <a:bodyPr>
            <a:normAutofit/>
          </a:bodyPr>
          <a:lstStyle/>
          <a:p>
            <a:r>
              <a:rPr lang="en-IN" dirty="0"/>
              <a:t>TEXTILE SHOP</a:t>
            </a:r>
            <a:br>
              <a:rPr lang="en-IN" dirty="0"/>
            </a:b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150059"/>
          </a:xfrm>
        </p:spPr>
        <p:txBody>
          <a:bodyPr>
            <a:normAutofit fontScale="92500" lnSpcReduction="10000"/>
          </a:bodyPr>
          <a:lstStyle/>
          <a:p>
            <a:pPr marL="109855" indent="0">
              <a:lnSpc>
                <a:spcPct val="150000"/>
              </a:lnSpc>
              <a:spcAft>
                <a:spcPts val="1000"/>
              </a:spcAft>
              <a:buNone/>
            </a:pPr>
            <a:r>
              <a:rPr lang="en-US" sz="1800" b="1" i="0" dirty="0">
                <a:effectLst/>
                <a:latin typeface="Times New Roman" panose="02020603050405020304" pitchFamily="18" charset="0"/>
                <a:ea typeface="Calibri" panose="020F0502020204030204" pitchFamily="34" charset="0"/>
                <a:cs typeface="Times New Roman" panose="02020603050405020304" pitchFamily="18" charset="0"/>
              </a:rPr>
              <a:t>Purchase:</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US" sz="1800" i="0" dirty="0">
                <a:effectLst/>
                <a:latin typeface="Times New Roman" panose="02020603050405020304" pitchFamily="18" charset="0"/>
                <a:ea typeface="Calibri" panose="020F0502020204030204" pitchFamily="34" charset="0"/>
                <a:cs typeface="Times New Roman" panose="02020603050405020304" pitchFamily="18" charset="0"/>
              </a:rPr>
              <a:t>	This modules contains are user purchase the item details maintained. It includes are item name, purchasing date, no of quantity, rate details and so on.</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marL="109855" indent="0" algn="just">
              <a:lnSpc>
                <a:spcPct val="150000"/>
              </a:lnSpc>
              <a:spcAft>
                <a:spcPts val="1000"/>
              </a:spcAft>
              <a:buNone/>
            </a:pPr>
            <a:r>
              <a:rPr lang="en-US" sz="1800" b="1" i="0" dirty="0">
                <a:effectLst/>
                <a:latin typeface="Times New Roman" panose="02020603050405020304" pitchFamily="18" charset="0"/>
                <a:ea typeface="Calibri" panose="020F0502020204030204" pitchFamily="34" charset="0"/>
                <a:cs typeface="Times New Roman" panose="02020603050405020304" pitchFamily="18" charset="0"/>
              </a:rPr>
              <a:t>Sales:</a:t>
            </a:r>
            <a:endParaRPr lang="en-US" sz="1800" b="1" i="0" dirty="0">
              <a:effectLst/>
              <a:latin typeface="Times New Roman" panose="02020603050405020304" pitchFamily="18" charset="0"/>
              <a:ea typeface="Calibri" panose="020F0502020204030204" pitchFamily="34" charset="0"/>
              <a:cs typeface="Times New Roman" panose="02020603050405020304" pitchFamily="18" charset="0"/>
            </a:endParaRPr>
          </a:p>
          <a:p>
            <a:pPr marL="109855" indent="0" algn="just">
              <a:lnSpc>
                <a:spcPct val="150000"/>
              </a:lnSpc>
              <a:spcAft>
                <a:spcPts val="1000"/>
              </a:spcAft>
              <a:buNone/>
            </a:pPr>
            <a:r>
              <a:rPr lang="en-US" sz="1800" b="1"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This module has been used when the manager submit the billing after collecting the money. This modules helps to calculate the stock and billing details. This module has contain dress and customer details.</a:t>
            </a:r>
            <a:endParaRPr lang="en-US" sz="1800" b="1" i="0" dirty="0">
              <a:effectLst/>
              <a:latin typeface="Times New Roman" panose="02020603050405020304" pitchFamily="18" charset="0"/>
              <a:ea typeface="Calibri" panose="020F0502020204030204" pitchFamily="34" charset="0"/>
              <a:cs typeface="Times New Roman" panose="02020603050405020304" pitchFamily="18" charset="0"/>
            </a:endParaRPr>
          </a:p>
          <a:p>
            <a:pPr marL="109855" indent="0" algn="just">
              <a:lnSpc>
                <a:spcPct val="150000"/>
              </a:lnSpc>
              <a:spcAft>
                <a:spcPts val="1000"/>
              </a:spcAft>
              <a:buNone/>
            </a:pPr>
            <a:r>
              <a:rPr lang="en-US" sz="1800" b="1" i="0" dirty="0">
                <a:effectLst/>
                <a:latin typeface="Times New Roman" panose="02020603050405020304" pitchFamily="18" charset="0"/>
                <a:ea typeface="Calibri" panose="020F0502020204030204" pitchFamily="34" charset="0"/>
                <a:cs typeface="Times New Roman" panose="02020603050405020304" pitchFamily="18" charset="0"/>
              </a:rPr>
              <a:t>Billing:</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b="1" i="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dirty="0">
                <a:effectLst/>
                <a:latin typeface="Times New Roman" panose="02020603050405020304" pitchFamily="18" charset="0"/>
                <a:ea typeface="Calibri" panose="020F0502020204030204" pitchFamily="34" charset="0"/>
                <a:cs typeface="Times New Roman" panose="02020603050405020304" pitchFamily="18" charset="0"/>
              </a:rPr>
              <a:t>Billing module is an output of our application also its an main module. This will generate the date wise bill details. Also it will shown the customer details who is purchasing and how much they </a:t>
            </a:r>
            <a:r>
              <a:rPr lang="en-US" sz="1800" i="0">
                <a:effectLst/>
                <a:latin typeface="Times New Roman" panose="02020603050405020304" pitchFamily="18" charset="0"/>
                <a:ea typeface="Calibri" panose="020F0502020204030204" pitchFamily="34" charset="0"/>
                <a:cs typeface="Times New Roman" panose="02020603050405020304" pitchFamily="18" charset="0"/>
              </a:rPr>
              <a:t>were purchasing.</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a:xfrm>
            <a:off x="457200" y="274638"/>
            <a:ext cx="8229600" cy="368280"/>
          </a:xfrm>
        </p:spPr>
        <p:txBody>
          <a:bodyPr>
            <a:normAutofit fontScale="90000"/>
          </a:bodyPr>
          <a:lstStyle/>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Level 0</a:t>
            </a:r>
            <a:endParaRPr lang="en-IN" dirty="0"/>
          </a:p>
        </p:txBody>
      </p:sp>
      <p:sp>
        <p:nvSpPr>
          <p:cNvPr id="3" name="Title 2"/>
          <p:cNvSpPr>
            <a:spLocks noGrp="1"/>
          </p:cNvSpPr>
          <p:nvPr>
            <p:ph type="title"/>
          </p:nvPr>
        </p:nvSpPr>
        <p:spPr/>
        <p:txBody>
          <a:bodyPr>
            <a:normAutofit fontScale="90000"/>
          </a:bodyPr>
          <a:lstStyle/>
          <a:p>
            <a:r>
              <a:rPr lang="en-IN" dirty="0"/>
              <a:t>Data  Flow Diagram</a:t>
            </a:r>
            <a:br>
              <a:rPr lang="en-IN" dirty="0"/>
            </a:br>
            <a:endParaRPr lang="en-IN" dirty="0"/>
          </a:p>
        </p:txBody>
      </p:sp>
      <p:pic>
        <p:nvPicPr>
          <p:cNvPr id="5" name="Picture 4"/>
          <p:cNvPicPr>
            <a:picLocks noChangeAspect="1"/>
          </p:cNvPicPr>
          <p:nvPr/>
        </p:nvPicPr>
        <p:blipFill>
          <a:blip r:embed="rId1"/>
          <a:stretch>
            <a:fillRect/>
          </a:stretch>
        </p:blipFill>
        <p:spPr>
          <a:xfrm>
            <a:off x="755576" y="3116983"/>
            <a:ext cx="7416824" cy="24722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LEVEL 1:</a:t>
            </a:r>
            <a:endParaRPr lang="en-IN" dirty="0"/>
          </a:p>
          <a:p>
            <a:endParaRPr lang="en-IN" dirty="0"/>
          </a:p>
        </p:txBody>
      </p:sp>
      <p:sp>
        <p:nvSpPr>
          <p:cNvPr id="3" name="Title 2"/>
          <p:cNvSpPr>
            <a:spLocks noGrp="1"/>
          </p:cNvSpPr>
          <p:nvPr>
            <p:ph type="title"/>
          </p:nvPr>
        </p:nvSpPr>
        <p:spPr/>
        <p:txBody>
          <a:bodyPr/>
          <a:lstStyle/>
          <a:p>
            <a:endParaRPr lang="en-IN" dirty="0"/>
          </a:p>
        </p:txBody>
      </p:sp>
      <p:pic>
        <p:nvPicPr>
          <p:cNvPr id="6" name="Picture 5"/>
          <p:cNvPicPr/>
          <p:nvPr/>
        </p:nvPicPr>
        <p:blipFill>
          <a:blip r:embed="rId1"/>
          <a:srcRect/>
          <a:stretch>
            <a:fillRect/>
          </a:stretch>
        </p:blipFill>
        <p:spPr bwMode="auto">
          <a:xfrm>
            <a:off x="3419872" y="651692"/>
            <a:ext cx="5050904" cy="5904656"/>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altLang="en-US"/>
              <a:t>Table : Admin</a:t>
            </a:r>
            <a:endParaRPr lang="en-IN" altLang="en-US"/>
          </a:p>
        </p:txBody>
      </p:sp>
      <p:graphicFrame>
        <p:nvGraphicFramePr>
          <p:cNvPr id="4" name="Content Placeholder 3"/>
          <p:cNvGraphicFramePr/>
          <p:nvPr>
            <p:ph idx="1"/>
          </p:nvPr>
        </p:nvGraphicFramePr>
        <p:xfrm>
          <a:off x="457200" y="3213100"/>
          <a:ext cx="8229600" cy="1971040"/>
        </p:xfrm>
        <a:graphic>
          <a:graphicData uri="http://schemas.openxmlformats.org/drawingml/2006/table">
            <a:tbl>
              <a:tblPr firstRow="1" bandRow="1">
                <a:tableStyleId>{5940675A-B579-460E-94D1-54222C63F5DA}</a:tableStyleId>
              </a:tblPr>
              <a:tblGrid>
                <a:gridCol w="2056765"/>
                <a:gridCol w="2056765"/>
                <a:gridCol w="2056765"/>
                <a:gridCol w="2059305"/>
              </a:tblGrid>
              <a:tr h="492760">
                <a:tc>
                  <a:txBody>
                    <a:bodyPr/>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92760">
                <a:tc>
                  <a:txBody>
                    <a:bodyPr/>
                    <a:p>
                      <a:pPr indent="0">
                        <a:buNone/>
                      </a:pP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 </a:t>
                      </a: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92760">
                <a:tc>
                  <a:txBody>
                    <a:bodyPr/>
                    <a:p>
                      <a:pPr indent="0">
                        <a:buNone/>
                      </a:pPr>
                      <a:r>
                        <a:rPr lang="en-US" sz="1200" b="0">
                          <a:latin typeface="Times New Roman" panose="02020603050405020304" pitchFamily="18" charset="0"/>
                          <a:cs typeface="Times New Roman" panose="02020603050405020304" pitchFamily="18" charset="0"/>
                        </a:rPr>
                        <a:t>Username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30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92760">
                <a:tc>
                  <a:txBody>
                    <a:bodyPr/>
                    <a:p>
                      <a:pPr indent="0">
                        <a:buNone/>
                      </a:pPr>
                      <a:r>
                        <a:rPr lang="en-US" sz="1200" b="0">
                          <a:latin typeface="Times New Roman" panose="02020603050405020304" pitchFamily="18" charset="0"/>
                          <a:cs typeface="Times New Roman" panose="02020603050405020304" pitchFamily="18" charset="0"/>
                        </a:rPr>
                        <a:t>password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30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altLang="en-US"/>
              <a:t>Table : Customer</a:t>
            </a:r>
            <a:endParaRPr lang="en-IN" altLang="en-US"/>
          </a:p>
        </p:txBody>
      </p:sp>
      <p:graphicFrame>
        <p:nvGraphicFramePr>
          <p:cNvPr id="4" name="Content Placeholder 3"/>
          <p:cNvGraphicFramePr/>
          <p:nvPr>
            <p:ph idx="1"/>
          </p:nvPr>
        </p:nvGraphicFramePr>
        <p:xfrm>
          <a:off x="457200" y="2277110"/>
          <a:ext cx="8229600" cy="2138045"/>
        </p:xfrm>
        <a:graphic>
          <a:graphicData uri="http://schemas.openxmlformats.org/drawingml/2006/table">
            <a:tbl>
              <a:tblPr firstRow="1" bandRow="1">
                <a:tableStyleId>{5940675A-B579-460E-94D1-54222C63F5DA}</a:tableStyleId>
              </a:tblPr>
              <a:tblGrid>
                <a:gridCol w="2056765"/>
                <a:gridCol w="2056765"/>
                <a:gridCol w="2056765"/>
                <a:gridCol w="2059305"/>
              </a:tblGrid>
              <a:tr h="305435">
                <a:tc>
                  <a:txBody>
                    <a:bodyPr/>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5435">
                <a:tc>
                  <a:txBody>
                    <a:bodyPr/>
                    <a:p>
                      <a:pPr indent="0">
                        <a:buNone/>
                      </a:pPr>
                      <a:r>
                        <a:rPr lang="en-US" sz="1200" b="0">
                          <a:latin typeface="Times New Roman" panose="02020603050405020304" pitchFamily="18" charset="0"/>
                          <a:cs typeface="Times New Roman" panose="02020603050405020304" pitchFamily="18" charset="0"/>
                        </a:rPr>
                        <a:t>C</a:t>
                      </a:r>
                      <a:r>
                        <a:rPr lang="en-IN" altLang="en-US" sz="1200" b="0">
                          <a:latin typeface="Times New Roman" panose="02020603050405020304" pitchFamily="18" charset="0"/>
                          <a:cs typeface="Times New Roman" panose="02020603050405020304" pitchFamily="18" charset="0"/>
                        </a:rPr>
                        <a:t>ustomer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5435">
                <a:tc>
                  <a:txBody>
                    <a:bodyPr/>
                    <a:p>
                      <a:pPr indent="0">
                        <a:buNone/>
                      </a:pPr>
                      <a:r>
                        <a:rPr lang="en-US" sz="1200" b="0">
                          <a:latin typeface="Times New Roman" panose="02020603050405020304" pitchFamily="18" charset="0"/>
                          <a:cs typeface="Times New Roman" panose="02020603050405020304" pitchFamily="18" charset="0"/>
                        </a:rPr>
                        <a:t>Name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30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IN" altLang="en-US" sz="1200">
                          <a:effectLst/>
                          <a:sym typeface="+mn-ea"/>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5435">
                <a:tc>
                  <a:txBody>
                    <a:bodyPr/>
                    <a:p>
                      <a:pPr indent="0">
                        <a:buNone/>
                      </a:pPr>
                      <a:r>
                        <a:rPr lang="en-US" sz="1200" b="0">
                          <a:latin typeface="Times New Roman" panose="02020603050405020304" pitchFamily="18" charset="0"/>
                          <a:cs typeface="Times New Roman" panose="02020603050405020304" pitchFamily="18" charset="0"/>
                        </a:rPr>
                        <a:t>Address</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30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IN" altLang="en-US" sz="1200">
                          <a:effectLst/>
                          <a:sym typeface="+mn-ea"/>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5435">
                <a:tc>
                  <a:txBody>
                    <a:bodyPr/>
                    <a:p>
                      <a:pPr indent="0">
                        <a:buNone/>
                      </a:pPr>
                      <a:r>
                        <a:rPr lang="en-US" sz="1200" b="0">
                          <a:latin typeface="Times New Roman" panose="02020603050405020304" pitchFamily="18" charset="0"/>
                          <a:cs typeface="Times New Roman" panose="02020603050405020304" pitchFamily="18" charset="0"/>
                        </a:rPr>
                        <a:t>Contactno</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IN" altLang="en-US" sz="1200">
                          <a:effectLst/>
                        </a:rPr>
                        <a:t>Not Null</a:t>
                      </a:r>
                      <a:endParaRPr lang="en-IN" altLang="en-US" sz="120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5435">
                <a:tc>
                  <a:txBody>
                    <a:bodyPr/>
                    <a:p>
                      <a:pPr indent="0">
                        <a:buNone/>
                      </a:pPr>
                      <a:r>
                        <a:rPr lang="en-US" sz="1200" b="0">
                          <a:latin typeface="Times New Roman" panose="02020603050405020304" pitchFamily="18" charset="0"/>
                          <a:cs typeface="Times New Roman" panose="02020603050405020304" pitchFamily="18" charset="0"/>
                        </a:rPr>
                        <a:t>Gender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5435">
                <a:tc>
                  <a:txBody>
                    <a:bodyPr/>
                    <a:p>
                      <a:pPr indent="0">
                        <a:buNone/>
                      </a:pPr>
                      <a:r>
                        <a:rPr lang="en-US" sz="1200" b="0">
                          <a:latin typeface="Times New Roman" panose="02020603050405020304" pitchFamily="18" charset="0"/>
                          <a:cs typeface="Times New Roman" panose="02020603050405020304" pitchFamily="18" charset="0"/>
                        </a:rPr>
                        <a:t>Email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10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IN" altLang="en-US"/>
              <a:t>Table : Product</a:t>
            </a:r>
            <a:endParaRPr lang="en-IN" altLang="en-US"/>
          </a:p>
        </p:txBody>
      </p:sp>
      <p:graphicFrame>
        <p:nvGraphicFramePr>
          <p:cNvPr id="4" name="Content Placeholder 3"/>
          <p:cNvGraphicFramePr/>
          <p:nvPr>
            <p:ph idx="1"/>
          </p:nvPr>
        </p:nvGraphicFramePr>
        <p:xfrm>
          <a:off x="457200" y="1481455"/>
          <a:ext cx="8229600" cy="2428875"/>
        </p:xfrm>
        <a:graphic>
          <a:graphicData uri="http://schemas.openxmlformats.org/drawingml/2006/table">
            <a:tbl>
              <a:tblPr firstRow="1" bandRow="1">
                <a:tableStyleId>{5940675A-B579-460E-94D1-54222C63F5DA}</a:tableStyleId>
              </a:tblPr>
              <a:tblGrid>
                <a:gridCol w="2056765"/>
                <a:gridCol w="2056765"/>
                <a:gridCol w="2056765"/>
                <a:gridCol w="2059305"/>
              </a:tblGrid>
              <a:tr h="485775">
                <a:tc>
                  <a:txBody>
                    <a:bodyPr/>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5775">
                <a:tc>
                  <a:txBody>
                    <a:bodyPr/>
                    <a:p>
                      <a:pPr indent="0">
                        <a:buNone/>
                      </a:pPr>
                      <a:r>
                        <a:rPr lang="en-US" sz="1200" b="0">
                          <a:latin typeface="Times New Roman" panose="02020603050405020304" pitchFamily="18" charset="0"/>
                          <a:cs typeface="Times New Roman" panose="02020603050405020304" pitchFamily="18" charset="0"/>
                        </a:rPr>
                        <a:t>Product_id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5775">
                <a:tc>
                  <a:txBody>
                    <a:bodyPr/>
                    <a:p>
                      <a:pPr indent="0">
                        <a:buNone/>
                      </a:pPr>
                      <a:r>
                        <a:rPr lang="en-US" sz="1200" b="0">
                          <a:latin typeface="Times New Roman" panose="02020603050405020304" pitchFamily="18" charset="0"/>
                          <a:cs typeface="Times New Roman" panose="02020603050405020304" pitchFamily="18" charset="0"/>
                        </a:rPr>
                        <a:t>Company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IN" altLang="en-US" sz="1200">
                          <a:effectLst/>
                          <a:sym typeface="+mn-ea"/>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5775">
                <a:tc>
                  <a:txBody>
                    <a:bodyPr/>
                    <a:p>
                      <a:pPr indent="0">
                        <a:buNone/>
                      </a:pPr>
                      <a:r>
                        <a:rPr lang="en-US" sz="1200" b="0">
                          <a:latin typeface="Times New Roman" panose="02020603050405020304" pitchFamily="18" charset="0"/>
                          <a:cs typeface="Times New Roman" panose="02020603050405020304" pitchFamily="18" charset="0"/>
                        </a:rPr>
                        <a:t>Model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30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IN" altLang="en-US" sz="1200">
                          <a:effectLst/>
                          <a:sym typeface="+mn-ea"/>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5775">
                <a:tc>
                  <a:txBody>
                    <a:bodyPr/>
                    <a:p>
                      <a:pPr indent="0">
                        <a:buNone/>
                      </a:pPr>
                      <a:r>
                        <a:rPr lang="en-US" sz="1200" b="0">
                          <a:latin typeface="Times New Roman" panose="02020603050405020304" pitchFamily="18" charset="0"/>
                          <a:cs typeface="Times New Roman" panose="02020603050405020304" pitchFamily="18" charset="0"/>
                        </a:rPr>
                        <a:t>Price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IN" altLang="en-US" sz="1200">
                          <a:effectLst/>
                        </a:rPr>
                        <a:t>Not Null</a:t>
                      </a:r>
                      <a:endParaRPr lang="en-IN" altLang="en-US" sz="120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IN" altLang="en-US"/>
              <a:t>Table : Purchase </a:t>
            </a:r>
            <a:endParaRPr lang="en-IN" altLang="en-US"/>
          </a:p>
        </p:txBody>
      </p:sp>
      <p:graphicFrame>
        <p:nvGraphicFramePr>
          <p:cNvPr id="4" name="Content Placeholder 3"/>
          <p:cNvGraphicFramePr/>
          <p:nvPr>
            <p:ph idx="1"/>
          </p:nvPr>
        </p:nvGraphicFramePr>
        <p:xfrm>
          <a:off x="457200" y="1481455"/>
          <a:ext cx="8229600" cy="2514600"/>
        </p:xfrm>
        <a:graphic>
          <a:graphicData uri="http://schemas.openxmlformats.org/drawingml/2006/table">
            <a:tbl>
              <a:tblPr firstRow="1" bandRow="1">
                <a:tableStyleId>{5940675A-B579-460E-94D1-54222C63F5DA}</a:tableStyleId>
              </a:tblPr>
              <a:tblGrid>
                <a:gridCol w="2056765"/>
                <a:gridCol w="2056765"/>
                <a:gridCol w="2056765"/>
                <a:gridCol w="2059305"/>
              </a:tblGrid>
              <a:tr h="419100">
                <a:tc>
                  <a:txBody>
                    <a:bodyPr/>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19100">
                <a:tc>
                  <a:txBody>
                    <a:bodyPr/>
                    <a:p>
                      <a:pPr indent="0">
                        <a:buNone/>
                      </a:pPr>
                      <a:r>
                        <a:rPr lang="en-US" sz="1200" b="0">
                          <a:latin typeface="Times New Roman" panose="02020603050405020304" pitchFamily="18" charset="0"/>
                          <a:cs typeface="Times New Roman" panose="02020603050405020304" pitchFamily="18" charset="0"/>
                        </a:rPr>
                        <a:t>P</a:t>
                      </a:r>
                      <a:r>
                        <a:rPr lang="en-IN" altLang="en-US" sz="1200" b="0">
                          <a:latin typeface="Times New Roman" panose="02020603050405020304" pitchFamily="18" charset="0"/>
                          <a:cs typeface="Times New Roman" panose="02020603050405020304" pitchFamily="18" charset="0"/>
                        </a:rPr>
                        <a:t>urchase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19100">
                <a:tc>
                  <a:txBody>
                    <a:bodyPr/>
                    <a:p>
                      <a:pPr indent="0">
                        <a:buNone/>
                      </a:pPr>
                      <a:r>
                        <a:rPr lang="en-US" sz="1200" b="0">
                          <a:latin typeface="Times New Roman" panose="02020603050405020304" pitchFamily="18" charset="0"/>
                          <a:cs typeface="Times New Roman" panose="02020603050405020304" pitchFamily="18" charset="0"/>
                        </a:rPr>
                        <a:t>M</a:t>
                      </a:r>
                      <a:r>
                        <a:rPr lang="en-IN" altLang="en-US" sz="1200" b="0">
                          <a:latin typeface="Times New Roman" panose="02020603050405020304" pitchFamily="18" charset="0"/>
                          <a:cs typeface="Times New Roman" panose="02020603050405020304" pitchFamily="18" charset="0"/>
                        </a:rPr>
                        <a:t>odel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IN" altLang="en-US" sz="1200">
                          <a:effectLst/>
                          <a:sym typeface="+mn-ea"/>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19100">
                <a:tc>
                  <a:txBody>
                    <a:bodyPr/>
                    <a:p>
                      <a:pPr indent="0">
                        <a:buNone/>
                      </a:pPr>
                      <a:r>
                        <a:rPr lang="en-US" sz="1200" b="0">
                          <a:latin typeface="Times New Roman" panose="02020603050405020304" pitchFamily="18" charset="0"/>
                          <a:cs typeface="Times New Roman" panose="02020603050405020304" pitchFamily="18" charset="0"/>
                        </a:rPr>
                        <a:t>M</a:t>
                      </a:r>
                      <a:r>
                        <a:rPr lang="en-IN" altLang="en-US" sz="1200" b="0">
                          <a:latin typeface="Times New Roman" panose="02020603050405020304" pitchFamily="18" charset="0"/>
                          <a:cs typeface="Times New Roman" panose="02020603050405020304" pitchFamily="18" charset="0"/>
                        </a:rPr>
                        <a:t>odel </a:t>
                      </a:r>
                      <a:r>
                        <a:rPr lang="en-US" sz="1200" b="0">
                          <a:latin typeface="Times New Roman" panose="02020603050405020304" pitchFamily="18" charset="0"/>
                          <a:cs typeface="Times New Roman" panose="02020603050405020304" pitchFamily="18" charset="0"/>
                        </a:rPr>
                        <a:t>name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IN" altLang="en-US" sz="1200">
                          <a:effectLst/>
                          <a:sym typeface="+mn-ea"/>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19100">
                <a:tc>
                  <a:txBody>
                    <a:bodyPr/>
                    <a:p>
                      <a:pPr indent="0">
                        <a:buNone/>
                      </a:pPr>
                      <a:r>
                        <a:rPr lang="en-US" sz="1200" b="0">
                          <a:latin typeface="Times New Roman" panose="02020603050405020304" pitchFamily="18" charset="0"/>
                          <a:cs typeface="Times New Roman" panose="02020603050405020304" pitchFamily="18" charset="0"/>
                        </a:rPr>
                        <a:t>Quantity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IN" altLang="en-US" sz="1200">
                          <a:effectLst/>
                        </a:rPr>
                        <a:t>Not Null</a:t>
                      </a:r>
                      <a:endParaRPr lang="en-IN" altLang="en-US" sz="120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19100">
                <a:tc>
                  <a:txBody>
                    <a:bodyPr/>
                    <a:p>
                      <a:pPr indent="0">
                        <a:buNone/>
                      </a:pPr>
                      <a:r>
                        <a:rPr lang="en-US" sz="1200" b="0">
                          <a:latin typeface="Times New Roman" panose="02020603050405020304" pitchFamily="18" charset="0"/>
                          <a:cs typeface="Times New Roman" panose="02020603050405020304" pitchFamily="18" charset="0"/>
                        </a:rPr>
                        <a:t>Date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15</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IN" altLang="en-US"/>
              <a:t>Table : Sales</a:t>
            </a:r>
            <a:endParaRPr lang="en-IN" altLang="en-US"/>
          </a:p>
        </p:txBody>
      </p:sp>
      <p:graphicFrame>
        <p:nvGraphicFramePr>
          <p:cNvPr id="4" name="Content Placeholder 3"/>
          <p:cNvGraphicFramePr/>
          <p:nvPr>
            <p:ph idx="1"/>
          </p:nvPr>
        </p:nvGraphicFramePr>
        <p:xfrm>
          <a:off x="457200" y="1481455"/>
          <a:ext cx="8229600" cy="2640330"/>
        </p:xfrm>
        <a:graphic>
          <a:graphicData uri="http://schemas.openxmlformats.org/drawingml/2006/table">
            <a:tbl>
              <a:tblPr firstRow="1" bandRow="1">
                <a:tableStyleId>{5940675A-B579-460E-94D1-54222C63F5DA}</a:tableStyleId>
              </a:tblPr>
              <a:tblGrid>
                <a:gridCol w="2056765"/>
                <a:gridCol w="2056765"/>
                <a:gridCol w="2056765"/>
                <a:gridCol w="2059305"/>
              </a:tblGrid>
              <a:tr h="377190">
                <a:tc>
                  <a:txBody>
                    <a:bodyPr/>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7190">
                <a:tc>
                  <a:txBody>
                    <a:bodyPr/>
                    <a:p>
                      <a:pPr indent="0">
                        <a:buNone/>
                      </a:pPr>
                      <a:r>
                        <a:rPr lang="en-IN" altLang="en-US" sz="1200" b="0">
                          <a:latin typeface="Times New Roman" panose="02020603050405020304" pitchFamily="18" charset="0"/>
                          <a:ea typeface="Times New Roman" panose="02020603050405020304" pitchFamily="18" charset="0"/>
                          <a:cs typeface="Times New Roman" panose="02020603050405020304" pitchFamily="18" charset="0"/>
                        </a:rPr>
                        <a:t>Sales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7190">
                <a:tc>
                  <a:txBody>
                    <a:bodyPr/>
                    <a:p>
                      <a:pPr indent="0">
                        <a:buNone/>
                      </a:pPr>
                      <a:r>
                        <a:rPr lang="en-IN" altLang="en-US" sz="1200" b="0">
                          <a:latin typeface="Times New Roman" panose="02020603050405020304" pitchFamily="18" charset="0"/>
                          <a:ea typeface="Times New Roman" panose="02020603050405020304" pitchFamily="18" charset="0"/>
                          <a:cs typeface="Times New Roman" panose="02020603050405020304" pitchFamily="18" charset="0"/>
                        </a:rPr>
                        <a:t>Customer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7190">
                <a:tc>
                  <a:txBody>
                    <a:bodyPr/>
                    <a:p>
                      <a:pPr indent="0">
                        <a:buNone/>
                      </a:pPr>
                      <a:r>
                        <a:rPr lang="en-IN" altLang="en-US" sz="1200" b="0">
                          <a:latin typeface="Times New Roman" panose="02020603050405020304" pitchFamily="18" charset="0"/>
                          <a:cs typeface="Times New Roman" panose="02020603050405020304" pitchFamily="18" charset="0"/>
                        </a:rPr>
                        <a:t>Model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7190">
                <a:tc>
                  <a:txBody>
                    <a:bodyPr/>
                    <a:p>
                      <a:pPr indent="0">
                        <a:buNone/>
                      </a:pPr>
                      <a:r>
                        <a:rPr lang="en-IN" altLang="en-US" sz="1200" b="0">
                          <a:latin typeface="Times New Roman" panose="02020603050405020304" pitchFamily="18" charset="0"/>
                          <a:cs typeface="Times New Roman" panose="02020603050405020304" pitchFamily="18" charset="0"/>
                        </a:rPr>
                        <a:t>Model 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IN" altLang="en-US" sz="1200">
                          <a:effectLst/>
                        </a:rPr>
                        <a:t>Not Null</a:t>
                      </a:r>
                      <a:endParaRPr lang="en-IN" altLang="en-US" sz="120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7190">
                <a:tc>
                  <a:txBody>
                    <a:bodyPr/>
                    <a:p>
                      <a:pPr indent="0">
                        <a:buNone/>
                      </a:pPr>
                      <a:r>
                        <a:rPr lang="en-US" sz="1200" b="0">
                          <a:latin typeface="Times New Roman" panose="02020603050405020304" pitchFamily="18" charset="0"/>
                          <a:cs typeface="Times New Roman" panose="02020603050405020304" pitchFamily="18" charset="0"/>
                        </a:rPr>
                        <a:t>Quantity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7190">
                <a:tc>
                  <a:txBody>
                    <a:bodyPr/>
                    <a:p>
                      <a:pPr indent="0">
                        <a:buNone/>
                      </a:pPr>
                      <a:r>
                        <a:rPr lang="en-US" sz="1200" b="0">
                          <a:latin typeface="Times New Roman" panose="02020603050405020304" pitchFamily="18" charset="0"/>
                          <a:cs typeface="Times New Roman" panose="02020603050405020304" pitchFamily="18" charset="0"/>
                        </a:rPr>
                        <a:t>Date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pitchFamily="18" charset="0"/>
                          <a:cs typeface="Times New Roman" panose="02020603050405020304" pitchFamily="18" charset="0"/>
                        </a:rPr>
                        <a:t>15</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en-IN" dirty="0">
              <a:solidFill>
                <a:schemeClr val="accent2">
                  <a:lumMod val="50000"/>
                </a:schemeClr>
              </a:solidFill>
            </a:endParaRPr>
          </a:p>
          <a:p>
            <a:pPr algn="ctr">
              <a:buNone/>
            </a:pPr>
            <a:endParaRPr lang="en-IN" dirty="0">
              <a:solidFill>
                <a:schemeClr val="accent2">
                  <a:lumMod val="50000"/>
                </a:schemeClr>
              </a:solidFill>
            </a:endParaRPr>
          </a:p>
          <a:p>
            <a:pPr algn="ctr">
              <a:buNone/>
            </a:pPr>
            <a:endParaRPr lang="en-IN" dirty="0">
              <a:solidFill>
                <a:schemeClr val="accent2">
                  <a:lumMod val="50000"/>
                </a:schemeClr>
              </a:solidFill>
            </a:endParaRPr>
          </a:p>
          <a:p>
            <a:pPr algn="ctr">
              <a:buNone/>
            </a:pPr>
            <a:r>
              <a:rPr lang="en-IN" sz="6600" dirty="0">
                <a:solidFill>
                  <a:schemeClr val="accent4"/>
                </a:solidFill>
              </a:rPr>
              <a:t>Thank you.....</a:t>
            </a:r>
            <a:r>
              <a:rPr lang="en-IN" dirty="0">
                <a:solidFill>
                  <a:schemeClr val="accent2">
                    <a:lumMod val="50000"/>
                  </a:schemeClr>
                </a:solidFill>
              </a:rPr>
              <a:t>	</a:t>
            </a:r>
            <a:endParaRPr lang="en-IN" dirty="0">
              <a:solidFill>
                <a:schemeClr val="accent2">
                  <a:lumMod val="50000"/>
                </a:schemeClr>
              </a:solidFill>
            </a:endParaRPr>
          </a:p>
        </p:txBody>
      </p:sp>
      <p:sp>
        <p:nvSpPr>
          <p:cNvPr id="3" name="Title 2"/>
          <p:cNvSpPr>
            <a:spLocks noGrp="1"/>
          </p:cNvSpPr>
          <p:nvPr>
            <p:ph type="title"/>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72816"/>
            <a:ext cx="8229600" cy="4525963"/>
          </a:xfrm>
        </p:spPr>
        <p:txBody>
          <a:bodyPr>
            <a:normAutofit fontScale="77500" lnSpcReduction="20000"/>
          </a:bodyPr>
          <a:lstStyle/>
          <a:p>
            <a:r>
              <a:rPr lang="en-IN" dirty="0"/>
              <a:t>The Textile management system application is developed for managing the textile shop. This project is made in JAVA  and the back end used is MYSQL server. The idea of textile shop development is how to manage the textile shop in a good manner or we can say managing the textile shop well from which people can get profit or just stay out from the difficulties, how the things is proper in the shopping mall, what is the input in the shopping mall and what is the output how to track the goods are available there or which is sort. </a:t>
            </a:r>
            <a:endParaRPr lang="en-IN" dirty="0"/>
          </a:p>
          <a:p>
            <a:r>
              <a:rPr lang="en-IN" dirty="0"/>
              <a:t>All this is auto track by the application from which there will be no any difficulties facing by the management after all there are certain report generation based on the shopping mall daily turnover, monthly turnover </a:t>
            </a:r>
            <a:r>
              <a:rPr lang="en-IN" dirty="0" err="1"/>
              <a:t>etc</a:t>
            </a:r>
            <a:r>
              <a:rPr lang="en-IN" dirty="0"/>
              <a:t> .</a:t>
            </a:r>
            <a:endParaRPr lang="en-IN" dirty="0"/>
          </a:p>
          <a:p>
            <a:endParaRPr lang="en-GB" dirty="0"/>
          </a:p>
          <a:p>
            <a:endParaRPr lang="en-GB" b="1" dirty="0"/>
          </a:p>
          <a:p>
            <a:endParaRPr lang="en-GB" b="1" dirty="0"/>
          </a:p>
          <a:p>
            <a:endParaRPr lang="en-GB" b="1" dirty="0"/>
          </a:p>
          <a:p>
            <a:endParaRPr lang="en-GB" b="1" dirty="0"/>
          </a:p>
          <a:p>
            <a:endParaRPr lang="en-GB" b="1" dirty="0"/>
          </a:p>
          <a:p>
            <a:endParaRPr lang="en-GB" b="1" dirty="0"/>
          </a:p>
          <a:p>
            <a:endParaRPr lang="en-GB" b="1" dirty="0"/>
          </a:p>
        </p:txBody>
      </p:sp>
      <p:sp>
        <p:nvSpPr>
          <p:cNvPr id="3" name="Title 2"/>
          <p:cNvSpPr>
            <a:spLocks noGrp="1"/>
          </p:cNvSpPr>
          <p:nvPr>
            <p:ph type="title"/>
          </p:nvPr>
        </p:nvSpPr>
        <p:spPr/>
        <p:txBody>
          <a:bodyPr/>
          <a:lstStyle/>
          <a:p>
            <a:r>
              <a:rPr lang="en-IN" dirty="0"/>
              <a:t>ABSTRACT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PROCESSOR		-		PENTIUM-III</a:t>
            </a:r>
            <a:endParaRPr lang="en-IN" b="1" dirty="0"/>
          </a:p>
          <a:p>
            <a:r>
              <a:rPr lang="en-IN" dirty="0"/>
              <a:t>Speed				-		1.1 GHz</a:t>
            </a:r>
            <a:endParaRPr lang="en-IN" b="1" dirty="0"/>
          </a:p>
          <a:p>
            <a:r>
              <a:rPr lang="en-IN" dirty="0"/>
              <a:t>Ram				-		256 MB (min)</a:t>
            </a:r>
            <a:endParaRPr lang="en-IN" dirty="0"/>
          </a:p>
          <a:p>
            <a:r>
              <a:rPr lang="en-IN" dirty="0"/>
              <a:t>Hard Disk			-		20 GB</a:t>
            </a:r>
            <a:endParaRPr lang="en-IN" dirty="0"/>
          </a:p>
          <a:p>
            <a:endParaRPr lang="en-IN" dirty="0"/>
          </a:p>
        </p:txBody>
      </p:sp>
      <p:sp>
        <p:nvSpPr>
          <p:cNvPr id="3" name="Title 2"/>
          <p:cNvSpPr>
            <a:spLocks noGrp="1"/>
          </p:cNvSpPr>
          <p:nvPr>
            <p:ph type="title"/>
          </p:nvPr>
        </p:nvSpPr>
        <p:spPr/>
        <p:txBody>
          <a:bodyPr>
            <a:normAutofit/>
          </a:bodyPr>
          <a:lstStyle/>
          <a:p>
            <a:r>
              <a:rPr lang="en-IN" dirty="0"/>
              <a:t>Hardware Specification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Operating System		:Windows 8/9/10</a:t>
            </a:r>
            <a:endParaRPr lang="en-IN" dirty="0"/>
          </a:p>
          <a:p>
            <a:r>
              <a:rPr lang="en-IN" dirty="0"/>
              <a:t>Application Server		:Tomcat5.0/6.X                              	</a:t>
            </a:r>
            <a:endParaRPr lang="en-IN" dirty="0"/>
          </a:p>
          <a:p>
            <a:r>
              <a:rPr lang="en-IN" dirty="0"/>
              <a:t>Front End			:Java</a:t>
            </a:r>
            <a:endParaRPr lang="en-IN" dirty="0"/>
          </a:p>
          <a:p>
            <a:r>
              <a:rPr lang="en-IN" dirty="0"/>
              <a:t>Database			:</a:t>
            </a:r>
            <a:r>
              <a:rPr lang="en-IN" dirty="0" err="1"/>
              <a:t>Mysql</a:t>
            </a:r>
            <a:endParaRPr lang="en-IN" dirty="0"/>
          </a:p>
          <a:p>
            <a:pPr marL="109855" indent="0">
              <a:buNone/>
            </a:pPr>
            <a:endParaRPr lang="en-IN" dirty="0"/>
          </a:p>
        </p:txBody>
      </p:sp>
      <p:sp>
        <p:nvSpPr>
          <p:cNvPr id="3" name="Title 2"/>
          <p:cNvSpPr>
            <a:spLocks noGrp="1"/>
          </p:cNvSpPr>
          <p:nvPr>
            <p:ph type="title"/>
          </p:nvPr>
        </p:nvSpPr>
        <p:spPr/>
        <p:txBody>
          <a:bodyPr>
            <a:normAutofit fontScale="90000"/>
          </a:bodyPr>
          <a:lstStyle/>
          <a:p>
            <a:r>
              <a:rPr lang="en-IN" dirty="0"/>
              <a:t>Software Specification</a:t>
            </a:r>
            <a:br>
              <a:rPr lang="en-IN"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existing system the users very hard to main the textile shop. We can’t know about the textile dress or material details manually. Sometimes it makes confusing to find the dress rates it may cause big issue.</a:t>
            </a:r>
            <a:endParaRPr lang="en-IN" dirty="0"/>
          </a:p>
          <a:p>
            <a:endParaRPr lang="en-IN" dirty="0"/>
          </a:p>
        </p:txBody>
      </p:sp>
      <p:sp>
        <p:nvSpPr>
          <p:cNvPr id="3" name="Title 2"/>
          <p:cNvSpPr>
            <a:spLocks noGrp="1"/>
          </p:cNvSpPr>
          <p:nvPr>
            <p:ph type="title"/>
          </p:nvPr>
        </p:nvSpPr>
        <p:spPr/>
        <p:txBody>
          <a:bodyPr>
            <a:normAutofit fontScale="90000"/>
          </a:bodyPr>
          <a:lstStyle/>
          <a:p>
            <a:r>
              <a:rPr lang="en-IN" dirty="0"/>
              <a:t>EXISTING SYSTEM</a:t>
            </a:r>
            <a:br>
              <a:rPr lang="en-IN"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Very hard to find the cost of dress.</a:t>
            </a:r>
            <a:endParaRPr lang="en-IN" dirty="0"/>
          </a:p>
          <a:p>
            <a:r>
              <a:rPr lang="en-IN" dirty="0"/>
              <a:t>All works are manually implemented.</a:t>
            </a:r>
            <a:endParaRPr lang="en-IN" dirty="0"/>
          </a:p>
          <a:p>
            <a:r>
              <a:rPr lang="en-IN" dirty="0"/>
              <a:t>Man power works too hard</a:t>
            </a:r>
            <a:endParaRPr lang="en-IN" dirty="0"/>
          </a:p>
          <a:p>
            <a:endParaRPr lang="en-GB" dirty="0"/>
          </a:p>
          <a:p>
            <a:endParaRPr lang="en-GB" b="1" dirty="0"/>
          </a:p>
          <a:p>
            <a:endParaRPr lang="en-GB" b="1" dirty="0"/>
          </a:p>
          <a:p>
            <a:endParaRPr lang="en-IN" dirty="0"/>
          </a:p>
        </p:txBody>
      </p:sp>
      <p:sp>
        <p:nvSpPr>
          <p:cNvPr id="3" name="Title 2"/>
          <p:cNvSpPr>
            <a:spLocks noGrp="1"/>
          </p:cNvSpPr>
          <p:nvPr>
            <p:ph type="title"/>
          </p:nvPr>
        </p:nvSpPr>
        <p:spPr/>
        <p:txBody>
          <a:bodyPr>
            <a:normAutofit fontScale="90000"/>
          </a:bodyPr>
          <a:lstStyle/>
          <a:p>
            <a:r>
              <a:rPr lang="en-IN" dirty="0"/>
              <a:t>Disadvantages:</a:t>
            </a:r>
            <a:br>
              <a:rPr lang="en-IN"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purpose of the project is to develop a ‘Textile management system’, which will be used by the company through which all purchase details of textile can be managed by the company. The system deals with very popular interface tool retrieval of the record is which faster than the present system. Hence it cause to saving time for the further work.</a:t>
            </a:r>
            <a:endParaRPr lang="en-IN" i="1" dirty="0"/>
          </a:p>
          <a:p>
            <a:endParaRPr lang="en-IN" dirty="0"/>
          </a:p>
        </p:txBody>
      </p:sp>
      <p:sp>
        <p:nvSpPr>
          <p:cNvPr id="3" name="Title 2"/>
          <p:cNvSpPr>
            <a:spLocks noGrp="1"/>
          </p:cNvSpPr>
          <p:nvPr>
            <p:ph type="title"/>
          </p:nvPr>
        </p:nvSpPr>
        <p:spPr/>
        <p:txBody>
          <a:bodyPr>
            <a:normAutofit fontScale="90000"/>
          </a:bodyPr>
          <a:lstStyle/>
          <a:p>
            <a:r>
              <a:rPr lang="en-IN" dirty="0"/>
              <a:t>PROPOSED SYSTEM</a:t>
            </a:r>
            <a:br>
              <a:rPr lang="en-IN"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Searching features is quite faster than.</a:t>
            </a:r>
            <a:endParaRPr lang="en-IN" dirty="0"/>
          </a:p>
          <a:p>
            <a:r>
              <a:rPr lang="en-IN" dirty="0"/>
              <a:t>Attractive user interface.</a:t>
            </a:r>
            <a:endParaRPr lang="en-IN" dirty="0"/>
          </a:p>
          <a:p>
            <a:r>
              <a:rPr lang="en-IN" dirty="0"/>
              <a:t>Billing details very easy to handle</a:t>
            </a:r>
            <a:endParaRPr lang="en-IN" dirty="0"/>
          </a:p>
          <a:p>
            <a:endParaRPr lang="en-IN" dirty="0"/>
          </a:p>
        </p:txBody>
      </p:sp>
      <p:sp>
        <p:nvSpPr>
          <p:cNvPr id="3" name="Title 2"/>
          <p:cNvSpPr>
            <a:spLocks noGrp="1"/>
          </p:cNvSpPr>
          <p:nvPr>
            <p:ph type="title"/>
          </p:nvPr>
        </p:nvSpPr>
        <p:spPr/>
        <p:txBody>
          <a:bodyPr>
            <a:normAutofit fontScale="90000"/>
          </a:bodyPr>
          <a:lstStyle/>
          <a:p>
            <a:r>
              <a:rPr lang="en-IN" dirty="0"/>
              <a:t>Advantages:</a:t>
            </a:r>
            <a:br>
              <a:rPr lang="en-IN"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855" indent="0" algn="just">
              <a:lnSpc>
                <a:spcPct val="150000"/>
              </a:lnSpc>
              <a:spcAft>
                <a:spcPts val="1000"/>
              </a:spcAft>
              <a:buNone/>
            </a:pPr>
            <a:r>
              <a:rPr lang="en-US" sz="1800" b="1" i="0" dirty="0">
                <a:effectLst/>
                <a:latin typeface="Times New Roman" panose="02020603050405020304" pitchFamily="18" charset="0"/>
                <a:ea typeface="Calibri" panose="020F0502020204030204" pitchFamily="34" charset="0"/>
                <a:cs typeface="Times New Roman" panose="02020603050405020304" pitchFamily="18" charset="0"/>
              </a:rPr>
              <a:t>Customer Module:</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b="1" i="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dirty="0">
                <a:effectLst/>
                <a:latin typeface="Times New Roman" panose="02020603050405020304" pitchFamily="18" charset="0"/>
                <a:ea typeface="Calibri" panose="020F0502020204030204" pitchFamily="34" charset="0"/>
                <a:cs typeface="Times New Roman" panose="02020603050405020304" pitchFamily="18" charset="0"/>
              </a:rPr>
              <a:t>A Customer module is used to store the customers details in this module. We can search the customer details immediately. We can managing the history of customers details which is helpful to find our regular customer.</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marL="109855" indent="0" algn="just">
              <a:lnSpc>
                <a:spcPct val="150000"/>
              </a:lnSpc>
              <a:spcAft>
                <a:spcPts val="1000"/>
              </a:spcAft>
              <a:buNone/>
            </a:pPr>
            <a:r>
              <a:rPr lang="en-US" sz="1800" b="1" i="0" dirty="0">
                <a:effectLst/>
                <a:latin typeface="Times New Roman" panose="02020603050405020304" pitchFamily="18" charset="0"/>
                <a:ea typeface="Calibri" panose="020F0502020204030204" pitchFamily="34" charset="0"/>
                <a:cs typeface="Times New Roman" panose="02020603050405020304" pitchFamily="18" charset="0"/>
              </a:rPr>
              <a:t>Manager Module:</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b="1" i="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dirty="0">
                <a:effectLst/>
                <a:latin typeface="Times New Roman" panose="02020603050405020304" pitchFamily="18" charset="0"/>
                <a:ea typeface="Calibri" panose="020F0502020204030204" pitchFamily="34" charset="0"/>
                <a:cs typeface="Times New Roman" panose="02020603050405020304" pitchFamily="18" charset="0"/>
              </a:rPr>
              <a:t>This module manager can enter username and password and login their module. Manager can only added their regular customer. After login only we can access this software otherwise we can’t access.</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IN" dirty="0"/>
              <a:t>MODULES</a:t>
            </a:r>
            <a:br>
              <a:rPr lang="en-IN" dirty="0"/>
            </a:b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3741</Words>
  <Application>WPS Presentation</Application>
  <PresentationFormat>On-screen Show (4:3)</PresentationFormat>
  <Paragraphs>325</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Wingdings 3</vt:lpstr>
      <vt:lpstr>Verdana</vt:lpstr>
      <vt:lpstr>Wingdings 2</vt:lpstr>
      <vt:lpstr>Times New Roman</vt:lpstr>
      <vt:lpstr>Calibri</vt:lpstr>
      <vt:lpstr>Lucida Sans Unicode</vt:lpstr>
      <vt:lpstr>Microsoft YaHei</vt:lpstr>
      <vt:lpstr>Arial Unicode MS</vt:lpstr>
      <vt:lpstr>Concourse</vt:lpstr>
      <vt:lpstr>TEXTILE SHOP </vt:lpstr>
      <vt:lpstr>ABSTRACT</vt:lpstr>
      <vt:lpstr>Hardware Specification</vt:lpstr>
      <vt:lpstr>Software Specification </vt:lpstr>
      <vt:lpstr>EXISTING SYSTEM </vt:lpstr>
      <vt:lpstr>Disadvantages: </vt:lpstr>
      <vt:lpstr>PROPOSED SYSTEM </vt:lpstr>
      <vt:lpstr>Advantages: </vt:lpstr>
      <vt:lpstr>MODULES </vt:lpstr>
      <vt:lpstr>PowerPoint 演示文稿</vt:lpstr>
      <vt:lpstr>Data  Flow Diagram </vt:lpstr>
      <vt:lpstr>PowerPoint 演示文稿</vt:lpstr>
      <vt:lpstr>Table : Admin</vt:lpstr>
      <vt:lpstr>Table : Customer</vt:lpstr>
      <vt:lpstr>Table : Product</vt:lpstr>
      <vt:lpstr>Table : Purchase </vt:lpstr>
      <vt:lpstr>Table : Sales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ELECTION SYSTEM</dc:title>
  <dc:creator>Admin</dc:creator>
  <cp:lastModifiedBy>gokul</cp:lastModifiedBy>
  <cp:revision>32</cp:revision>
  <dcterms:created xsi:type="dcterms:W3CDTF">2018-12-30T12:38:00Z</dcterms:created>
  <dcterms:modified xsi:type="dcterms:W3CDTF">2023-03-06T19:45:19Z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C389C6BC7DC54EEABC52F7E4F91E135F</vt:lpwstr>
  </property>
  <property fmtid="{D5CDD505-2E9C-101B-9397-08002B2CF9AE}" pid="3" name="KSOProductBuildVer">
    <vt:lpwstr>1033-11.2.0.11417</vt:lpwstr>
  </property>
</Properties>
</file>