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1BBC3DF-4D3E-4D62-AC24-223E50BCC8DF}" type="slidenum">
              <a:rPr lang="en-US" smtClean="0"/>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lstStyle/>
          <a:p>
            <a:r>
              <a:rPr lang="en-US" dirty="0"/>
              <a:t>TRANSPORT MANAGEMENT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96139" y="721131"/>
            <a:ext cx="5658677" cy="515420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ADMIN</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2227006" y="2875935"/>
          <a:ext cx="6802694" cy="1845420"/>
        </p:xfrm>
        <a:graphic>
          <a:graphicData uri="http://schemas.openxmlformats.org/drawingml/2006/table">
            <a:tbl>
              <a:tblPr firstRow="1" firstCol="1" bandRow="1">
                <a:tableStyleId>{5C22544A-7EE6-4342-B048-85BDC9FD1C3A}</a:tableStyleId>
              </a:tblPr>
              <a:tblGrid>
                <a:gridCol w="1700306"/>
                <a:gridCol w="1700306"/>
                <a:gridCol w="1701041"/>
                <a:gridCol w="1701041"/>
              </a:tblGrid>
              <a:tr h="461355">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461355">
                <a:tc>
                  <a:txBody>
                    <a:bodyPr/>
                    <a:lstStyle/>
                    <a:p>
                      <a:pPr marL="0" marR="0">
                        <a:lnSpc>
                          <a:spcPct val="150000"/>
                        </a:lnSpc>
                        <a:spcBef>
                          <a:spcPts val="0"/>
                        </a:spcBef>
                        <a:spcAft>
                          <a:spcPts val="0"/>
                        </a:spcAft>
                      </a:pPr>
                      <a:r>
                        <a:rPr lang="en-US" sz="1200">
                          <a:effectLst/>
                        </a:rPr>
                        <a:t>admin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461355">
                <a:tc>
                  <a:txBody>
                    <a:bodyPr/>
                    <a:lstStyle/>
                    <a:p>
                      <a:pPr marL="0" marR="0">
                        <a:lnSpc>
                          <a:spcPct val="150000"/>
                        </a:lnSpc>
                        <a:spcBef>
                          <a:spcPts val="0"/>
                        </a:spcBef>
                        <a:spcAft>
                          <a:spcPts val="0"/>
                        </a:spcAft>
                      </a:pPr>
                      <a:r>
                        <a:rPr lang="en-US" sz="1200">
                          <a:effectLst/>
                        </a:rPr>
                        <a:t>Username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461355">
                <a:tc>
                  <a:txBody>
                    <a:bodyPr/>
                    <a:lstStyle/>
                    <a:p>
                      <a:pPr marL="0" marR="0">
                        <a:lnSpc>
                          <a:spcPct val="150000"/>
                        </a:lnSpc>
                        <a:spcBef>
                          <a:spcPts val="0"/>
                        </a:spcBef>
                        <a:spcAft>
                          <a:spcPts val="0"/>
                        </a:spcAft>
                      </a:pPr>
                      <a:r>
                        <a:rPr lang="en-US" sz="1200">
                          <a:effectLst/>
                        </a:rPr>
                        <a:t>Password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BUS</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2330245" y="2934929"/>
          <a:ext cx="6699456" cy="2038902"/>
        </p:xfrm>
        <a:graphic>
          <a:graphicData uri="http://schemas.openxmlformats.org/drawingml/2006/table">
            <a:tbl>
              <a:tblPr firstRow="1" firstCol="1" bandRow="1">
                <a:tableStyleId>{5C22544A-7EE6-4342-B048-85BDC9FD1C3A}</a:tableStyleId>
              </a:tblPr>
              <a:tblGrid>
                <a:gridCol w="1674502"/>
                <a:gridCol w="1674502"/>
                <a:gridCol w="1675226"/>
                <a:gridCol w="1675226"/>
              </a:tblGrid>
              <a:tr h="339817">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339817">
                <a:tc>
                  <a:txBody>
                    <a:bodyPr/>
                    <a:lstStyle/>
                    <a:p>
                      <a:pPr marL="0" marR="0">
                        <a:lnSpc>
                          <a:spcPct val="150000"/>
                        </a:lnSpc>
                        <a:spcBef>
                          <a:spcPts val="0"/>
                        </a:spcBef>
                        <a:spcAft>
                          <a:spcPts val="0"/>
                        </a:spcAft>
                      </a:pPr>
                      <a:r>
                        <a:rPr lang="en-US" sz="1200">
                          <a:effectLst/>
                        </a:rPr>
                        <a:t>Bus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39817">
                <a:tc>
                  <a:txBody>
                    <a:bodyPr/>
                    <a:lstStyle/>
                    <a:p>
                      <a:pPr marL="0" marR="0">
                        <a:lnSpc>
                          <a:spcPct val="150000"/>
                        </a:lnSpc>
                        <a:spcBef>
                          <a:spcPts val="0"/>
                        </a:spcBef>
                        <a:spcAft>
                          <a:spcPts val="0"/>
                        </a:spcAft>
                      </a:pPr>
                      <a:r>
                        <a:rPr lang="en-US" sz="1200">
                          <a:effectLst/>
                        </a:rPr>
                        <a:t>Bus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39817">
                <a:tc>
                  <a:txBody>
                    <a:bodyPr/>
                    <a:lstStyle/>
                    <a:p>
                      <a:pPr marL="0" marR="0">
                        <a:lnSpc>
                          <a:spcPct val="150000"/>
                        </a:lnSpc>
                        <a:spcBef>
                          <a:spcPts val="0"/>
                        </a:spcBef>
                        <a:spcAft>
                          <a:spcPts val="0"/>
                        </a:spcAft>
                      </a:pPr>
                      <a:r>
                        <a:rPr lang="en-US" sz="1200">
                          <a:effectLst/>
                        </a:rPr>
                        <a:t>Register number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39817">
                <a:tc>
                  <a:txBody>
                    <a:bodyPr/>
                    <a:lstStyle/>
                    <a:p>
                      <a:pPr marL="0" marR="0">
                        <a:lnSpc>
                          <a:spcPct val="150000"/>
                        </a:lnSpc>
                        <a:spcBef>
                          <a:spcPts val="0"/>
                        </a:spcBef>
                        <a:spcAft>
                          <a:spcPts val="0"/>
                        </a:spcAft>
                      </a:pPr>
                      <a:r>
                        <a:rPr lang="en-US" sz="1200">
                          <a:effectLst/>
                        </a:rPr>
                        <a:t>No of seats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39817">
                <a:tc>
                  <a:txBody>
                    <a:bodyPr/>
                    <a:lstStyle/>
                    <a:p>
                      <a:pPr marL="0" marR="0">
                        <a:lnSpc>
                          <a:spcPct val="150000"/>
                        </a:lnSpc>
                        <a:spcBef>
                          <a:spcPts val="0"/>
                        </a:spcBef>
                        <a:spcAft>
                          <a:spcPts val="0"/>
                        </a:spcAft>
                      </a:pPr>
                      <a:r>
                        <a:rPr lang="en-US" sz="1200">
                          <a:effectLst/>
                        </a:rPr>
                        <a:t>Bus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DRIVER</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2315497" y="2580968"/>
          <a:ext cx="6714204" cy="2771577"/>
        </p:xfrm>
        <a:graphic>
          <a:graphicData uri="http://schemas.openxmlformats.org/drawingml/2006/table">
            <a:tbl>
              <a:tblPr firstRow="1" firstCol="1" bandRow="1">
                <a:tableStyleId>{5C22544A-7EE6-4342-B048-85BDC9FD1C3A}</a:tableStyleId>
              </a:tblPr>
              <a:tblGrid>
                <a:gridCol w="1678188"/>
                <a:gridCol w="1678188"/>
                <a:gridCol w="1678914"/>
                <a:gridCol w="1678914"/>
              </a:tblGrid>
              <a:tr h="307953">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a:effectLst/>
                        </a:rPr>
                        <a:t>Driver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a:effectLst/>
                        </a:rPr>
                        <a:t>Driver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a:effectLst/>
                        </a:rPr>
                        <a:t>Mobile number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a:effectLst/>
                        </a:rPr>
                        <a:t>Address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30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a:effectLst/>
                        </a:rPr>
                        <a:t>License number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a:effectLst/>
                        </a:rPr>
                        <a:t>Salary</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a:effectLst/>
                        </a:rPr>
                        <a:t>Id proof</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07953">
                <a:tc>
                  <a:txBody>
                    <a:bodyPr/>
                    <a:lstStyle/>
                    <a:p>
                      <a:pPr marL="0" marR="0">
                        <a:lnSpc>
                          <a:spcPct val="150000"/>
                        </a:lnSpc>
                        <a:spcBef>
                          <a:spcPts val="0"/>
                        </a:spcBef>
                        <a:spcAft>
                          <a:spcPts val="0"/>
                        </a:spcAft>
                      </a:pPr>
                      <a:r>
                        <a:rPr lang="en-US" sz="1200">
                          <a:effectLst/>
                        </a:rPr>
                        <a:t>Id proof number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GOODS</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1755058" y="2993923"/>
          <a:ext cx="7274642" cy="2232384"/>
        </p:xfrm>
        <a:graphic>
          <a:graphicData uri="http://schemas.openxmlformats.org/drawingml/2006/table">
            <a:tbl>
              <a:tblPr firstRow="1" firstCol="1" bandRow="1">
                <a:tableStyleId>{5C22544A-7EE6-4342-B048-85BDC9FD1C3A}</a:tableStyleId>
              </a:tblPr>
              <a:tblGrid>
                <a:gridCol w="1818267"/>
                <a:gridCol w="1818267"/>
                <a:gridCol w="1819054"/>
                <a:gridCol w="1819054"/>
              </a:tblGrid>
              <a:tr h="279048">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279048">
                <a:tc>
                  <a:txBody>
                    <a:bodyPr/>
                    <a:lstStyle/>
                    <a:p>
                      <a:pPr marL="0" marR="0">
                        <a:lnSpc>
                          <a:spcPct val="150000"/>
                        </a:lnSpc>
                        <a:spcBef>
                          <a:spcPts val="0"/>
                        </a:spcBef>
                        <a:spcAft>
                          <a:spcPts val="0"/>
                        </a:spcAft>
                      </a:pPr>
                      <a:r>
                        <a:rPr lang="en-US" sz="1200">
                          <a:effectLst/>
                        </a:rPr>
                        <a:t>Goods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279048">
                <a:tc>
                  <a:txBody>
                    <a:bodyPr/>
                    <a:lstStyle/>
                    <a:p>
                      <a:pPr marL="0" marR="0">
                        <a:lnSpc>
                          <a:spcPct val="150000"/>
                        </a:lnSpc>
                        <a:spcBef>
                          <a:spcPts val="0"/>
                        </a:spcBef>
                        <a:spcAft>
                          <a:spcPts val="0"/>
                        </a:spcAft>
                      </a:pPr>
                      <a:r>
                        <a:rPr lang="en-US" sz="1200">
                          <a:effectLst/>
                        </a:rPr>
                        <a:t>Bus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279048">
                <a:tc>
                  <a:txBody>
                    <a:bodyPr/>
                    <a:lstStyle/>
                    <a:p>
                      <a:pPr marL="0" marR="0">
                        <a:lnSpc>
                          <a:spcPct val="150000"/>
                        </a:lnSpc>
                        <a:spcBef>
                          <a:spcPts val="0"/>
                        </a:spcBef>
                        <a:spcAft>
                          <a:spcPts val="0"/>
                        </a:spcAft>
                      </a:pPr>
                      <a:r>
                        <a:rPr lang="en-US" sz="1200">
                          <a:effectLst/>
                        </a:rPr>
                        <a:t>Driver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279048">
                <a:tc>
                  <a:txBody>
                    <a:bodyPr/>
                    <a:lstStyle/>
                    <a:p>
                      <a:pPr marL="0" marR="0">
                        <a:lnSpc>
                          <a:spcPct val="150000"/>
                        </a:lnSpc>
                        <a:spcBef>
                          <a:spcPts val="0"/>
                        </a:spcBef>
                        <a:spcAft>
                          <a:spcPts val="0"/>
                        </a:spcAft>
                      </a:pPr>
                      <a:r>
                        <a:rPr lang="en-US" sz="1200">
                          <a:effectLst/>
                        </a:rPr>
                        <a:t>From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279048">
                <a:tc>
                  <a:txBody>
                    <a:bodyPr/>
                    <a:lstStyle/>
                    <a:p>
                      <a:pPr marL="0" marR="0">
                        <a:lnSpc>
                          <a:spcPct val="150000"/>
                        </a:lnSpc>
                        <a:spcBef>
                          <a:spcPts val="0"/>
                        </a:spcBef>
                        <a:spcAft>
                          <a:spcPts val="0"/>
                        </a:spcAft>
                      </a:pPr>
                      <a:r>
                        <a:rPr lang="en-US" sz="1200">
                          <a:effectLst/>
                        </a:rPr>
                        <a:t>To</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279048">
                <a:tc>
                  <a:txBody>
                    <a:bodyPr/>
                    <a:lstStyle/>
                    <a:p>
                      <a:pPr marL="0" marR="0">
                        <a:lnSpc>
                          <a:spcPct val="150000"/>
                        </a:lnSpc>
                        <a:spcBef>
                          <a:spcPts val="0"/>
                        </a:spcBef>
                        <a:spcAft>
                          <a:spcPts val="0"/>
                        </a:spcAft>
                      </a:pPr>
                      <a:r>
                        <a:rPr lang="en-US" sz="1200">
                          <a:effectLst/>
                        </a:rPr>
                        <a:t>Goods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279048">
                <a:tc>
                  <a:txBody>
                    <a:bodyPr/>
                    <a:lstStyle/>
                    <a:p>
                      <a:pPr marL="0" marR="0">
                        <a:lnSpc>
                          <a:spcPct val="150000"/>
                        </a:lnSpc>
                        <a:spcBef>
                          <a:spcPts val="0"/>
                        </a:spcBef>
                        <a:spcAft>
                          <a:spcPts val="0"/>
                        </a:spcAft>
                      </a:pPr>
                      <a:r>
                        <a:rPr lang="en-US" sz="1200">
                          <a:effectLst/>
                        </a:rPr>
                        <a:t>Total amount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BILLING</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2182761" y="2713703"/>
          <a:ext cx="6846940" cy="2386370"/>
        </p:xfrm>
        <a:graphic>
          <a:graphicData uri="http://schemas.openxmlformats.org/drawingml/2006/table">
            <a:tbl>
              <a:tblPr firstRow="1" firstCol="1" bandRow="1">
                <a:tableStyleId>{5C22544A-7EE6-4342-B048-85BDC9FD1C3A}</a:tableStyleId>
              </a:tblPr>
              <a:tblGrid>
                <a:gridCol w="1711365"/>
                <a:gridCol w="1711365"/>
                <a:gridCol w="1712105"/>
                <a:gridCol w="1712105"/>
              </a:tblGrid>
              <a:tr h="340910">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0910">
                <a:tc>
                  <a:txBody>
                    <a:bodyPr/>
                    <a:lstStyle/>
                    <a:p>
                      <a:pPr marL="0" marR="0">
                        <a:lnSpc>
                          <a:spcPct val="150000"/>
                        </a:lnSpc>
                        <a:spcBef>
                          <a:spcPts val="0"/>
                        </a:spcBef>
                        <a:spcAft>
                          <a:spcPts val="0"/>
                        </a:spcAft>
                      </a:pPr>
                      <a:r>
                        <a:rPr lang="en-US" sz="1200">
                          <a:effectLst/>
                        </a:rPr>
                        <a:t>billing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0910">
                <a:tc>
                  <a:txBody>
                    <a:bodyPr/>
                    <a:lstStyle/>
                    <a:p>
                      <a:pPr marL="0" marR="0">
                        <a:lnSpc>
                          <a:spcPct val="150000"/>
                        </a:lnSpc>
                        <a:spcBef>
                          <a:spcPts val="0"/>
                        </a:spcBef>
                        <a:spcAft>
                          <a:spcPts val="0"/>
                        </a:spcAft>
                      </a:pPr>
                      <a:r>
                        <a:rPr lang="en-US" sz="1200">
                          <a:effectLst/>
                        </a:rPr>
                        <a:t>Driver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0910">
                <a:tc>
                  <a:txBody>
                    <a:bodyPr/>
                    <a:lstStyle/>
                    <a:p>
                      <a:pPr marL="0" marR="0">
                        <a:lnSpc>
                          <a:spcPct val="150000"/>
                        </a:lnSpc>
                        <a:spcBef>
                          <a:spcPts val="0"/>
                        </a:spcBef>
                        <a:spcAft>
                          <a:spcPts val="0"/>
                        </a:spcAft>
                      </a:pPr>
                      <a:r>
                        <a:rPr lang="en-US" sz="1200">
                          <a:effectLst/>
                        </a:rPr>
                        <a:t>Bus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0910">
                <a:tc>
                  <a:txBody>
                    <a:bodyPr/>
                    <a:lstStyle/>
                    <a:p>
                      <a:pPr marL="0" marR="0">
                        <a:lnSpc>
                          <a:spcPct val="150000"/>
                        </a:lnSpc>
                        <a:spcBef>
                          <a:spcPts val="0"/>
                        </a:spcBef>
                        <a:spcAft>
                          <a:spcPts val="0"/>
                        </a:spcAft>
                      </a:pPr>
                      <a:r>
                        <a:rPr lang="en-US" sz="1200">
                          <a:effectLst/>
                        </a:rPr>
                        <a:t>Goods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0910">
                <a:tc>
                  <a:txBody>
                    <a:bodyPr/>
                    <a:lstStyle/>
                    <a:p>
                      <a:pPr marL="0" marR="0">
                        <a:lnSpc>
                          <a:spcPct val="150000"/>
                        </a:lnSpc>
                        <a:spcBef>
                          <a:spcPts val="0"/>
                        </a:spcBef>
                        <a:spcAft>
                          <a:spcPts val="0"/>
                        </a:spcAft>
                      </a:pPr>
                      <a:r>
                        <a:rPr lang="en-US" sz="1200">
                          <a:effectLst/>
                        </a:rPr>
                        <a:t>Total amount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0910">
                <a:tc>
                  <a:txBody>
                    <a:bodyPr/>
                    <a:lstStyle/>
                    <a:p>
                      <a:pPr marL="0" marR="0">
                        <a:lnSpc>
                          <a:spcPct val="150000"/>
                        </a:lnSpc>
                        <a:spcBef>
                          <a:spcPts val="0"/>
                        </a:spcBef>
                        <a:spcAft>
                          <a:spcPts val="0"/>
                        </a:spcAft>
                      </a:pPr>
                      <a:r>
                        <a:rPr lang="en-US" sz="1200">
                          <a:effectLst/>
                        </a:rPr>
                        <a:t>Date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fontScale="85000" lnSpcReduction="20000"/>
          </a:bodyPr>
          <a:lstStyle/>
          <a:p>
            <a:pPr marL="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Transportation management system is a software application to maintain day to day transactions in transport office. Using this system user can manage transport work. He can select vehicle to transport the goods. He can also track the vehicle delivery of goods. Customer can also book good transport order online. User can also check his goods delivery status online.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objective of this application is to automate the complete operations of the goods transporter office. In current system all work is getting done manually. User have to manage many things so it is very difficult to manage this business doing work manually. Using this system user can automate many transport operations like billing, tracking payments, creating report etc. Using this system keeping records of transportation is easy. User can find any old records in few clicks. User can also generate old delivery reports and other report easily. They need maintain hundreds of thousands of records. Also searching should be very faster so they can find required details instantly.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indent="0">
              <a:buNone/>
            </a:pPr>
            <a:r>
              <a:rPr lang="en-US" sz="1800" kern="100" dirty="0">
                <a:effectLst/>
                <a:latin typeface="Times New Roman" panose="02020603050405020304" pitchFamily="18" charset="0"/>
                <a:ea typeface="Calibri" panose="020F0502020204030204" pitchFamily="34" charset="0"/>
              </a:rPr>
              <a:t>In existing system all work is done manually. In this system it is very difficult to find old records. Since all work is done manually, it takes time to give report to management regarding their query. Sometime it is very difficult to manage all transport delivery. So an automated system is needed to computerize all these activity.</a:t>
            </a:r>
            <a:endParaRPr lang="en-US" dirty="0"/>
          </a:p>
          <a:p>
            <a:pPr marL="0" indent="0">
              <a:buNone/>
            </a:pPr>
            <a:r>
              <a:rPr lang="en-US" dirty="0"/>
              <a:t>Disadvantages</a:t>
            </a:r>
            <a:endParaRPr lang="en-US" dirty="0"/>
          </a:p>
          <a:p>
            <a:pPr marL="342900" marR="0" lvl="0" indent="-342900">
              <a:lnSpc>
                <a:spcPct val="150000"/>
              </a:lnSpc>
              <a:spcBef>
                <a:spcPts val="0"/>
              </a:spcBef>
              <a:spcAft>
                <a:spcPts val="0"/>
              </a:spcAft>
              <a:buFont typeface="Symbol" panose="05050102010706020507" pitchFamily="18" charset="2"/>
              <a:buChar char=""/>
            </a:pPr>
            <a:r>
              <a:rPr lang="en-US" dirty="0"/>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book an order user have to come transportation office.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All work is done on paper so it is error prone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User can also not able to check his goods delivery 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1800" kern="100" dirty="0">
                <a:effectLst/>
                <a:latin typeface="Times New Roman" panose="02020603050405020304" pitchFamily="18" charset="0"/>
                <a:ea typeface="Calibri" panose="020F0502020204030204" pitchFamily="34" charset="0"/>
              </a:rPr>
              <a:t>	Proposed system will automate all the work done manually in existing transport system. It will store all the records of goods delivery. Using this system user can online check rates of transportation and routes to the destination. User can also manage billing operation of transportation. This system provides the basic components of a shared information system to support the collaboration, rates, routes, roles, transaction sets, documents, and information exchanged to facilitate the booking, execution, and settlement of any type of transportation movement.</a:t>
            </a:r>
            <a:endParaRPr lang="en-US" sz="1800" kern="100" dirty="0">
              <a:effectLst/>
              <a:latin typeface="Times New Roman" panose="02020603050405020304" pitchFamily="18" charset="0"/>
              <a:ea typeface="Calibri" panose="020F0502020204030204" pitchFamily="34" charset="0"/>
            </a:endParaRPr>
          </a:p>
          <a:p>
            <a:pPr marL="0" indent="0">
              <a:buNone/>
            </a:pPr>
            <a:r>
              <a:rPr lang="en-US" sz="1800" b="1" kern="100" dirty="0">
                <a:latin typeface="Times New Roman" panose="02020603050405020304" pitchFamily="18" charset="0"/>
              </a:rPr>
              <a:t>Advantages</a:t>
            </a:r>
            <a:endParaRPr lang="en-US" sz="1800" b="1" kern="100" dirty="0">
              <a:latin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Admin can also check which truck is available for transportation and how long it takes to reach the delivery point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Here user can check everything online and can book his order to transport his goods.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Attractive user interface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fontScale="92500" lnSpcReduction="20000"/>
          </a:bodyPr>
          <a:lstStyle/>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Bus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Admin enter into the login page and add the bus details, as bus no and name like that. Once the admin registered the bus details user screen will show the success message as registered.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Drivers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Admin only can register the drivers details, once the driver has been successfully registering the details will be shown in the next screen.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Goods/Travels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If the user needs to send any goods are make any trip, admin has allocate the drivers and bus in this module. In this module is main work as an allocate the works to the drivers.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Delivery 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delivery details also updated by the admin, once the trip or goods has been reached the status has been changed by the admin.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Billing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billing details will be taken care for the admin, we can see the billing as a date wise to the view the transport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21019" y="3541643"/>
            <a:ext cx="5816029" cy="100385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4486</Words>
  <Application>WPS Presentation</Application>
  <PresentationFormat>Widescreen</PresentationFormat>
  <Paragraphs>346</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Arial</vt:lpstr>
      <vt:lpstr>Calibri</vt:lpstr>
      <vt:lpstr>Times New Roman</vt:lpstr>
      <vt:lpstr>Symbol</vt:lpstr>
      <vt:lpstr>Garamond</vt:lpstr>
      <vt:lpstr>Microsoft YaHei</vt:lpstr>
      <vt:lpstr>Arial Unicode MS</vt:lpstr>
      <vt:lpstr>Organic</vt:lpstr>
      <vt:lpstr>TRANSPORT MANAGEMENT SYSTEM</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NAME: ADMIN </vt:lpstr>
      <vt:lpstr>TABLE NAME: BUS </vt:lpstr>
      <vt:lpstr>TABLE NAME: DRIVER </vt:lpstr>
      <vt:lpstr>TABLE NAME: GOODS </vt:lpstr>
      <vt:lpstr>TABLE NAME: BILLING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7</cp:revision>
  <dcterms:created xsi:type="dcterms:W3CDTF">2021-01-26T14:06:00Z</dcterms:created>
  <dcterms:modified xsi:type="dcterms:W3CDTF">2023-03-06T19:45:45Z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8F5647C960564A23A63EF7110F9B9626</vt:lpwstr>
  </property>
  <property fmtid="{D5CDD505-2E9C-101B-9397-08002B2CF9AE}" pid="3" name="KSOProductBuildVer">
    <vt:lpwstr>1033-11.2.0.11417</vt:lpwstr>
  </property>
</Properties>
</file>