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3" r:id="rId5"/>
    <p:sldId id="258" r:id="rId6"/>
    <p:sldId id="259" r:id="rId7"/>
    <p:sldId id="260" r:id="rId8"/>
    <p:sldId id="261"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BBC3DF-4D3E-4D62-AC24-223E50BCC8D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COVID 19 TRACKING SYSTEM</a:t>
            </a:r>
            <a:endParaRPr lang="en-IN" alt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574276" y="1833953"/>
            <a:ext cx="9613861" cy="3599316"/>
          </a:xfrm>
        </p:spPr>
        <p:txBody>
          <a:bodyPr/>
          <a:p>
            <a:pPr marL="0" indent="0">
              <a:buNone/>
            </a:pPr>
            <a:r>
              <a:rPr lang="en-IN" altLang="en-US" sz="1800" b="1">
                <a:latin typeface="Calibri" panose="020F0502020204030204" pitchFamily="34" charset="0"/>
                <a:cs typeface="Calibri" panose="020F0502020204030204" pitchFamily="34" charset="0"/>
              </a:rPr>
              <a:t>Report </a:t>
            </a:r>
            <a:endParaRPr lang="en-IN" altLang="en-US" sz="1800" b="1">
              <a:latin typeface="Calibri" panose="020F0502020204030204" pitchFamily="34" charset="0"/>
              <a:cs typeface="Calibri" panose="020F0502020204030204" pitchFamily="34" charset="0"/>
            </a:endParaRPr>
          </a:p>
          <a:p>
            <a:pPr marL="0" indent="0">
              <a:buNone/>
            </a:pPr>
            <a:r>
              <a:rPr lang="en-IN" altLang="en-US" sz="1800" b="1">
                <a:latin typeface="Calibri" panose="020F0502020204030204" pitchFamily="34" charset="0"/>
                <a:cs typeface="Calibri" panose="020F0502020204030204" pitchFamily="34" charset="0"/>
              </a:rPr>
              <a:t>	</a:t>
            </a:r>
            <a:r>
              <a:rPr lang="en-IN" altLang="en-US" sz="1800">
                <a:latin typeface="Calibri" panose="020F0502020204030204" pitchFamily="34" charset="0"/>
                <a:cs typeface="Calibri" panose="020F0502020204030204" pitchFamily="34" charset="0"/>
              </a:rPr>
              <a:t>It will generate the report between the From and To date, the date format should be dd-mm-yyyy format. Based on the date it will give testing report of the patients. they can able to print and download the report. If no records are in the database in won’t give any details about the report. In this section, the admin can generate two types of report. One is between dates reports and another one is by search. Admin can search the report by order number, name and mobile number.</a:t>
            </a:r>
            <a:endParaRPr lang="en-IN" altLang="en-US" sz="1800">
              <a:latin typeface="Calibri" panose="020F0502020204030204" pitchFamily="34" charset="0"/>
              <a:cs typeface="Calibri" panose="020F0502020204030204" pitchFamily="34" charset="0"/>
            </a:endParaRPr>
          </a:p>
          <a:p>
            <a:pPr marL="0" indent="0">
              <a:buNone/>
            </a:pPr>
            <a:endParaRPr lang="en-IN" altLang="en-US" sz="1800">
              <a:latin typeface="Calibri" panose="020F0502020204030204" pitchFamily="34" charset="0"/>
              <a:cs typeface="Calibri" panose="020F0502020204030204" pitchFamily="34" charset="0"/>
            </a:endParaRPr>
          </a:p>
          <a:p>
            <a:pPr marL="0" indent="0">
              <a:buNone/>
            </a:pPr>
            <a:r>
              <a:rPr lang="en-IN" altLang="en-US" sz="1800" b="1">
                <a:latin typeface="Calibri" panose="020F0502020204030204" pitchFamily="34" charset="0"/>
                <a:cs typeface="Calibri" panose="020F0502020204030204" pitchFamily="34" charset="0"/>
              </a:rPr>
              <a:t>Notification</a:t>
            </a:r>
            <a:endParaRPr lang="en-IN" altLang="en-US" sz="1800" b="1">
              <a:latin typeface="Calibri" panose="020F0502020204030204" pitchFamily="34" charset="0"/>
              <a:cs typeface="Calibri" panose="020F0502020204030204" pitchFamily="34" charset="0"/>
            </a:endParaRPr>
          </a:p>
          <a:p>
            <a:pPr marL="0" indent="0">
              <a:buNone/>
            </a:pPr>
            <a:r>
              <a:rPr lang="en-IN" altLang="en-US" sz="1800" b="1">
                <a:latin typeface="Calibri" panose="020F0502020204030204" pitchFamily="34" charset="0"/>
                <a:cs typeface="Calibri" panose="020F0502020204030204" pitchFamily="34" charset="0"/>
              </a:rPr>
              <a:t>	</a:t>
            </a:r>
            <a:r>
              <a:rPr lang="en-IN" altLang="en-US" sz="1800">
                <a:latin typeface="Calibri" panose="020F0502020204030204" pitchFamily="34" charset="0"/>
                <a:cs typeface="Calibri" panose="020F0502020204030204" pitchFamily="34" charset="0"/>
              </a:rPr>
              <a:t> In this section, the admin will get a notification for every new test request (notification bell).</a:t>
            </a:r>
            <a:endParaRPr lang="en-IN" altLang="en-US" sz="1800">
              <a:latin typeface="Calibri" panose="020F0502020204030204" pitchFamily="34" charset="0"/>
              <a:cs typeface="Calibri" panose="020F0502020204030204" pitchFamily="34" charset="0"/>
            </a:endParaRPr>
          </a:p>
          <a:p>
            <a:pPr marL="0" indent="0">
              <a:buNone/>
            </a:pPr>
            <a:r>
              <a:rPr lang="en-IN" altLang="en-US" sz="1800">
                <a:latin typeface="Calibri" panose="020F0502020204030204" pitchFamily="34" charset="0"/>
                <a:cs typeface="Calibri" panose="020F0502020204030204" pitchFamily="34" charset="0"/>
              </a:rPr>
              <a:t>Admin can also update his profile, change the password and recover the password.</a:t>
            </a:r>
            <a:endParaRPr lang="en-IN" altLang="en-US" sz="1800">
              <a:latin typeface="Calibri" panose="020F0502020204030204" pitchFamily="34" charset="0"/>
              <a:cs typeface="Calibri" panose="020F0502020204030204" pitchFamily="34" charset="0"/>
            </a:endParaRPr>
          </a:p>
          <a:p>
            <a:pPr marL="0" indent="0">
              <a:buNone/>
            </a:pPr>
            <a:endParaRPr lang="en-IN" altLang="en-US" sz="1800">
              <a:latin typeface="Calibri" panose="020F0502020204030204" pitchFamily="34" charset="0"/>
              <a:cs typeface="Calibri" panose="020F0502020204030204" pitchFamily="34" charset="0"/>
            </a:endParaRPr>
          </a:p>
          <a:p>
            <a:pPr marL="0" indent="0">
              <a:buNone/>
            </a:pPr>
            <a:r>
              <a:rPr lang="en-IN" altLang="en-US" sz="1800" b="1">
                <a:latin typeface="Calibri" panose="020F0502020204030204" pitchFamily="34" charset="0"/>
                <a:cs typeface="Calibri" panose="020F0502020204030204" pitchFamily="34" charset="0"/>
              </a:rPr>
              <a:t>Testing</a:t>
            </a:r>
            <a:endParaRPr lang="en-IN" altLang="en-US" sz="1800" b="1">
              <a:latin typeface="Calibri" panose="020F0502020204030204" pitchFamily="34" charset="0"/>
              <a:cs typeface="Calibri" panose="020F0502020204030204" pitchFamily="34" charset="0"/>
            </a:endParaRPr>
          </a:p>
          <a:p>
            <a:pPr marL="0" indent="0">
              <a:buNone/>
            </a:pPr>
            <a:r>
              <a:rPr lang="en-IN" altLang="en-US" sz="1800">
                <a:latin typeface="Calibri" panose="020F0502020204030204" pitchFamily="34" charset="0"/>
                <a:cs typeface="Calibri" panose="020F0502020204030204" pitchFamily="34" charset="0"/>
              </a:rPr>
              <a:t>	This section divided into two parts. One is for new user and another one is for registered user. New user(First-time user) needs to provide personal and testing Information. A registered user only needs to provide test information, their personal information will be fetched from the database.</a:t>
            </a:r>
            <a:endParaRPr lang="en-IN" altLang="en-US" sz="180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sz="half"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8" name="Content Placeholder 7" descr="covid-0.drawio"/>
          <p:cNvPicPr>
            <a:picLocks noChangeAspect="1"/>
          </p:cNvPicPr>
          <p:nvPr>
            <p:ph sz="half" idx="2"/>
          </p:nvPr>
        </p:nvPicPr>
        <p:blipFill>
          <a:blip r:embed="rId1"/>
          <a:stretch>
            <a:fillRect/>
          </a:stretch>
        </p:blipFill>
        <p:spPr>
          <a:xfrm>
            <a:off x="2952115" y="2926715"/>
            <a:ext cx="6859270" cy="3009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3" name="Content Placeholder 2" descr="covid.drawio"/>
          <p:cNvPicPr>
            <a:picLocks noChangeAspect="1"/>
          </p:cNvPicPr>
          <p:nvPr>
            <p:ph idx="1"/>
          </p:nvPr>
        </p:nvPicPr>
        <p:blipFill>
          <a:blip r:embed="rId1"/>
          <a:stretch>
            <a:fillRect/>
          </a:stretch>
        </p:blipFill>
        <p:spPr>
          <a:xfrm>
            <a:off x="3553460" y="2075180"/>
            <a:ext cx="5368925" cy="4102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p:cNvPicPr>
            <a:picLocks noChangeAspect="1"/>
          </p:cNvPicPr>
          <p:nvPr>
            <p:ph idx="1"/>
          </p:nvPr>
        </p:nvPicPr>
        <p:blipFill>
          <a:blip r:embed="rId1"/>
          <a:stretch>
            <a:fillRect/>
          </a:stretch>
        </p:blipFill>
        <p:spPr>
          <a:xfrm>
            <a:off x="609600" y="1240790"/>
            <a:ext cx="10972800" cy="4819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1)"/>
          <p:cNvPicPr>
            <a:picLocks noChangeAspect="1"/>
          </p:cNvPicPr>
          <p:nvPr>
            <p:ph idx="1"/>
          </p:nvPr>
        </p:nvPicPr>
        <p:blipFill>
          <a:blip r:embed="rId1"/>
          <a:stretch>
            <a:fillRect/>
          </a:stretch>
        </p:blipFill>
        <p:spPr>
          <a:xfrm>
            <a:off x="946785" y="1174750"/>
            <a:ext cx="10297160" cy="495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2)"/>
          <p:cNvPicPr>
            <a:picLocks noChangeAspect="1"/>
          </p:cNvPicPr>
          <p:nvPr>
            <p:ph idx="1"/>
          </p:nvPr>
        </p:nvPicPr>
        <p:blipFill>
          <a:blip r:embed="rId1"/>
          <a:stretch>
            <a:fillRect/>
          </a:stretch>
        </p:blipFill>
        <p:spPr>
          <a:xfrm>
            <a:off x="609600" y="1240790"/>
            <a:ext cx="10972800" cy="4819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3)"/>
          <p:cNvPicPr>
            <a:picLocks noChangeAspect="1"/>
          </p:cNvPicPr>
          <p:nvPr>
            <p:ph idx="1"/>
          </p:nvPr>
        </p:nvPicPr>
        <p:blipFill>
          <a:blip r:embed="rId1"/>
          <a:stretch>
            <a:fillRect/>
          </a:stretch>
        </p:blipFill>
        <p:spPr>
          <a:xfrm>
            <a:off x="609600" y="1240790"/>
            <a:ext cx="10972800" cy="4819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4)"/>
          <p:cNvPicPr>
            <a:picLocks noChangeAspect="1"/>
          </p:cNvPicPr>
          <p:nvPr>
            <p:ph idx="1"/>
          </p:nvPr>
        </p:nvPicPr>
        <p:blipFill>
          <a:blip r:embed="rId1"/>
          <a:stretch>
            <a:fillRect/>
          </a:stretch>
        </p:blipFill>
        <p:spPr>
          <a:xfrm>
            <a:off x="609600" y="1240790"/>
            <a:ext cx="10972800" cy="4819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5)"/>
          <p:cNvPicPr>
            <a:picLocks noChangeAspect="1"/>
          </p:cNvPicPr>
          <p:nvPr>
            <p:ph idx="1"/>
          </p:nvPr>
        </p:nvPicPr>
        <p:blipFill>
          <a:blip r:embed="rId1"/>
          <a:stretch>
            <a:fillRect/>
          </a:stretch>
        </p:blipFill>
        <p:spPr>
          <a:xfrm>
            <a:off x="946785" y="1174750"/>
            <a:ext cx="10297160" cy="495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6)"/>
          <p:cNvPicPr>
            <a:picLocks noChangeAspect="1"/>
          </p:cNvPicPr>
          <p:nvPr>
            <p:ph idx="1"/>
          </p:nvPr>
        </p:nvPicPr>
        <p:blipFill>
          <a:blip r:embed="rId1"/>
          <a:stretch>
            <a:fillRect/>
          </a:stretch>
        </p:blipFill>
        <p:spPr>
          <a:xfrm>
            <a:off x="609600" y="1240790"/>
            <a:ext cx="10972800" cy="4819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a:xfrm>
            <a:off x="680321" y="2336872"/>
            <a:ext cx="11234588" cy="4424145"/>
          </a:xfrm>
        </p:spPr>
        <p:txBody>
          <a:bodyPr>
            <a:normAutofit fontScale="90000" lnSpcReduction="10000"/>
          </a:bodyPr>
          <a:lstStyle/>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As the Covid-19 is widespread over the world. With its disturbing storm of influenced cases all through the world, lockdown, and mindfulness among individuals are found to be the as it implied for limiting the community transmission. In a thickly populated nation like India, it is exceptionally troublesome to anticipate the community transmission indeed amid lockdown without social mindfulness and prudent measures taken by the individuals. As of late, a few control zones had been distinguished all through the nation and separated into white, orange, and green zone, separately. In this report, the white zones show the contamination hotspots, orange zones signify a few diseases, and green zones demonstrate a zone with no disease. we'll be explaining Biometric advances for mindfulness and safety measure reason and how they can be utilized to diminish the rate of cases. A biometric framework may be an innovation able of distinguishing an individual from an advanced unique mark from a still source. There are numerous strategies in which biometric work, but in common, they work by comparing chosen highlights from given print with the thumb as well as comparing the unique mark inside a database. Utilizing this application we'll attempt to get to control, recognizable proof framework, and law requirement applications. This innovation is utilized in numerous areas such as biometrics for distinguishing proof, afterward which is clarified in our venture.</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7)"/>
          <p:cNvPicPr>
            <a:picLocks noChangeAspect="1"/>
          </p:cNvPicPr>
          <p:nvPr>
            <p:ph idx="1"/>
          </p:nvPr>
        </p:nvPicPr>
        <p:blipFill>
          <a:blip r:embed="rId1"/>
          <a:stretch>
            <a:fillRect/>
          </a:stretch>
        </p:blipFill>
        <p:spPr>
          <a:xfrm>
            <a:off x="609600" y="1240790"/>
            <a:ext cx="10972800" cy="48196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a:xfrm>
            <a:off x="680085" y="2155190"/>
            <a:ext cx="9613900" cy="4323080"/>
          </a:xfrm>
        </p:spPr>
        <p:txBody>
          <a:bodyPr>
            <a:normAutofit fontScale="70000"/>
          </a:bodyPr>
          <a:p>
            <a:pPr marL="0" indent="0">
              <a:buNone/>
            </a:pPr>
            <a:r>
              <a:rPr lang="en-IN" altLang="en-US"/>
              <a:t>	</a:t>
            </a:r>
            <a:r>
              <a:rPr lang="en-US"/>
              <a:t>Covid-19 is one of the most noteworthy wide-spreading issues all over the world. In this widespread time, the world wellbeing organization partition the covid cases into three zones as ruddy, orange, and green zones. Through this the ruddy zone means the passing cases, the orange zone means recouping cases and the green zone implies the recuperated cases all through all over the nations. Due to the expanding cases day by day the individuals require offer assistance to battle against the corona by solidarity.</a:t>
            </a:r>
            <a:endParaRPr lang="en-US"/>
          </a:p>
          <a:p>
            <a:pPr marL="0" indent="0">
              <a:buNone/>
            </a:pPr>
            <a:r>
              <a:rPr lang="en-IN" altLang="en-US"/>
              <a:t>	</a:t>
            </a:r>
            <a:r>
              <a:rPr lang="en-US"/>
              <a:t>In this study, we are building the Covid-19 tracker of all the cases all around the world by JavaScript and PHP by using the Geoplugin API in Web Development &amp; Design. In this following framework, the covid cases are isolated into three control zones as white means total cases, orange means total deaths, and green zones imply recovered cases which are represented as a statistical form.</a:t>
            </a:r>
            <a:endParaRPr lang="en-US"/>
          </a:p>
          <a:p>
            <a:pPr marL="0" indent="0">
              <a:buNone/>
            </a:pPr>
            <a:r>
              <a:rPr lang="en-IN" altLang="en-US"/>
              <a:t>	</a:t>
            </a:r>
            <a:r>
              <a:rPr lang="en-US"/>
              <a:t>Recently in India, begin companies, schools, and colleges at their working places, this working situations, require several required things as a sanitizer, a suitable N-95 mask, and the covid report. So, with the assistance of PHP, the dataset collects from the Shree Ji Govt. General Hospital which has a covid report of 200 patients appears the corona test details like title, lab-id, srf no., age, date, result, address, etc. which shown through the biometric scan.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 Pentium IV 2.4 GHz.</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Hard Disk          	 : 180 GB.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Floppy Drive		: 1.44 Mb.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 8 GB.</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 </a:t>
            </a:r>
            <a:r>
              <a:rPr lang="en-IN" altLang="en-US" sz="1800" dirty="0">
                <a:effectLst/>
                <a:latin typeface="Times New Roman" panose="02020603050405020304" pitchFamily="18" charset="0"/>
                <a:ea typeface="Times New Roman" panose="02020603050405020304" pitchFamily="18" charset="0"/>
              </a:rPr>
              <a:t>WINDOWS 8/9/10</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Front End			: JAVA</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Back End			: MYSQL</a:t>
            </a:r>
            <a:endParaRPr lang="en-US" sz="1800" dirty="0">
              <a:effectLst/>
              <a:latin typeface="Times New Roman" panose="02020603050405020304" pitchFamily="18" charset="0"/>
              <a:ea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180109" y="2336873"/>
            <a:ext cx="12136582" cy="4659672"/>
          </a:xfrm>
        </p:spPr>
        <p:txBody>
          <a:bodyPr>
            <a:normAutofit/>
          </a:bodyPr>
          <a:lstStyle/>
          <a:p>
            <a:pPr marL="436880" marR="527050" indent="0" algn="just">
              <a:lnSpc>
                <a:spcPct val="150000"/>
              </a:lnSpc>
              <a:spcBef>
                <a:spcPts val="960"/>
              </a:spcBef>
              <a:spcAft>
                <a:spcPts val="0"/>
              </a:spcAft>
              <a:buNone/>
            </a:pPr>
            <a:r>
              <a:rPr lang="en-IN" alt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system widely there is not records has been maintained after the lock down period. Also the goverment has only the number of count to understand their daily records. it cause an issue when next round of spread will happen. this existing does not have any proper record to track the patient details. they just have and noted infected peoples contact details in hospital diary.</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a:xfrm>
            <a:off x="484505" y="2155825"/>
            <a:ext cx="10005695" cy="4520565"/>
          </a:xfrm>
        </p:spPr>
        <p:txBody>
          <a:bodyPr>
            <a:normAutofit fontScale="90000"/>
          </a:bodyPr>
          <a:lstStyle/>
          <a:p>
            <a:pPr marL="436245" indent="0">
              <a:lnSpc>
                <a:spcPct val="150000"/>
              </a:lnSpc>
              <a:spcBef>
                <a:spcPts val="35"/>
              </a:spcBef>
              <a:spcAft>
                <a:spcPts val="0"/>
              </a:spcAft>
              <a:buNone/>
            </a:pPr>
            <a:r>
              <a:rPr lang="en-IN" alt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the virus that causes COVID-19 continues to spread from person to persons in communities and rampaging the world, the need for an effective real-time surveillance system becomes paramount. Advance contact tracing and detection of the persons with the virus represents one of the main strategies to prevent transmission. Although COVID-19 surveillance systems such as contact tracing mobile apps have improved the administration and management of virus, there are still challenges such as privacy, cost and ethical issues, the adoption of new technologies, standardized cases, and validly diagnosed case and validity. However, the current mobile apps contact tracing system adopted by different nations has complemented conventional tracing effort in fighting the virus. This proposal is a model for an interactive computer system using mobile phones and the internet for real-time collection and transmission of events related to COVID-19. It will aid the administration and presumptive management of COVID-19 in the world, especially in rural areas. This proposal shows that a sophisticated COVID-19 surveillance system can be build using mobile phones with the right telecommunication technology partner.</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Types Of Modules</a:t>
            </a:r>
            <a:endParaRPr lang="en-IN" altLang="en-US"/>
          </a:p>
        </p:txBody>
      </p:sp>
      <p:sp>
        <p:nvSpPr>
          <p:cNvPr id="3" name="Content Placeholder 2"/>
          <p:cNvSpPr>
            <a:spLocks noGrp="1"/>
          </p:cNvSpPr>
          <p:nvPr>
            <p:ph idx="1"/>
          </p:nvPr>
        </p:nvSpPr>
        <p:spPr/>
        <p:txBody>
          <a:bodyPr/>
          <a:p>
            <a:r>
              <a:rPr lang="en-IN" altLang="en-US"/>
              <a:t>Admin</a:t>
            </a:r>
            <a:endParaRPr lang="en-IN" altLang="en-US"/>
          </a:p>
          <a:p>
            <a:r>
              <a:rPr lang="en-IN" altLang="en-US"/>
              <a:t>Employee</a:t>
            </a:r>
            <a:endParaRPr lang="en-IN" altLang="en-US"/>
          </a:p>
          <a:p>
            <a:r>
              <a:rPr lang="en-IN" altLang="en-US"/>
              <a:t>Report</a:t>
            </a:r>
            <a:endParaRPr lang="en-IN" altLang="en-US"/>
          </a:p>
          <a:p>
            <a:r>
              <a:rPr lang="en-IN" altLang="en-US"/>
              <a:t>Notification</a:t>
            </a:r>
            <a:endParaRPr lang="en-IN" altLang="en-US"/>
          </a:p>
          <a:p>
            <a:r>
              <a:rPr lang="en-IN" altLang="en-US"/>
              <a:t>Testing</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Admin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Admin is the superuser of the website who can manage everything on the website. Admin can log in through the login page</a:t>
            </a:r>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 Admin can login and create another admin to use this application. They should given username and password in login page screen to login into the application. If the user given wrong information it should not allow to login.</a:t>
            </a:r>
            <a:endParaRPr lang="en-IN" alt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IN" alt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Employee </a:t>
            </a:r>
            <a:endParaRPr lang="en-IN" alt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	Admin can have an access to create an employee, employee has separate module to test the report details. Admin should enter employee ID, employee name and mobile number to register the employee account. The records will be stored in the employee table.</a:t>
            </a:r>
            <a:endParaRPr lang="en-IN" alt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6416</Words>
  <Application>WPS Presentation</Application>
  <PresentationFormat>Widescreen</PresentationFormat>
  <Paragraphs>72</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Times New Roman</vt:lpstr>
      <vt:lpstr>Calibri</vt:lpstr>
      <vt:lpstr>Symbol</vt:lpstr>
      <vt:lpstr>Trebuchet MS</vt:lpstr>
      <vt:lpstr>Microsoft YaHei</vt:lpstr>
      <vt:lpstr>Arial Unicode MS</vt:lpstr>
      <vt:lpstr>Berlin</vt:lpstr>
      <vt:lpstr>COVID 19 TRACKING SYSTEM</vt:lpstr>
      <vt:lpstr>ABSTRACT</vt:lpstr>
      <vt:lpstr>INTRODUCTION</vt:lpstr>
      <vt:lpstr> HARDWARE SPECFICATION</vt:lpstr>
      <vt:lpstr> SOFTWARE SPECIFICATION </vt:lpstr>
      <vt:lpstr>EXISTING SYSTEM</vt:lpstr>
      <vt:lpstr>PROPOSED SYSTEM</vt:lpstr>
      <vt:lpstr>Types Of Modules</vt:lpstr>
      <vt:lpstr>Modules</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20</cp:revision>
  <dcterms:created xsi:type="dcterms:W3CDTF">2021-01-26T14:06:00Z</dcterms:created>
  <dcterms:modified xsi:type="dcterms:W3CDTF">2023-02-15T17:27:08Z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C6DAA366F23E46B5A3A84CE8880255C4</vt:lpwstr>
  </property>
  <property fmtid="{D5CDD505-2E9C-101B-9397-08002B2CF9AE}" pid="3" name="KSOProductBuildVer">
    <vt:lpwstr>1033-11.2.0.11417</vt:lpwstr>
  </property>
</Properties>
</file>