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7" r:id="rId5"/>
    <p:sldId id="258" r:id="rId6"/>
    <p:sldId id="259" r:id="rId7"/>
    <p:sldId id="260" r:id="rId8"/>
    <p:sldId id="261" r:id="rId9"/>
    <p:sldId id="277" r:id="rId10"/>
    <p:sldId id="262" r:id="rId11"/>
    <p:sldId id="263" r:id="rId12"/>
    <p:sldId id="264" r:id="rId13"/>
    <p:sldId id="265" r:id="rId14"/>
    <p:sldId id="278" r:id="rId15"/>
    <p:sldId id="279" r:id="rId16"/>
    <p:sldId id="280" r:id="rId17"/>
    <p:sldId id="281" r:id="rId18"/>
    <p:sldId id="282" r:id="rId19"/>
    <p:sldId id="283" r:id="rId20"/>
    <p:sldId id="284" r:id="rId21"/>
    <p:sldId id="285" r:id="rId22"/>
    <p:sldId id="286" r:id="rId23"/>
    <p:sldId id="26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1BBC3DF-4D3E-4D62-AC24-223E50BCC8DF}" type="slidenum">
              <a:rPr lang="en-US" smtClean="0"/>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1BBC3DF-4D3E-4D62-AC24-223E50BCC8DF}" type="slidenum">
              <a:rPr lang="en-US" smtClean="0"/>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65051" y="6375679"/>
            <a:ext cx="1233355" cy="348462"/>
          </a:xfrm>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F1BBC3DF-4D3E-4D62-AC24-223E50BCC8DF}" type="slidenum">
              <a:rPr lang="en-US" smtClean="0"/>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65950" y="6375679"/>
            <a:ext cx="1232456" cy="348462"/>
          </a:xfrm>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1BBC3DF-4D3E-4D62-AC24-223E50BCC8DF}" type="slidenum">
              <a:rPr lang="en-US" smtClean="0"/>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7" y="2255444"/>
            <a:ext cx="8015359" cy="1515533"/>
          </a:xfrm>
        </p:spPr>
        <p:txBody>
          <a:bodyPr>
            <a:normAutofit fontScale="90000"/>
          </a:bodyPr>
          <a:lstStyle/>
          <a:p>
            <a:r>
              <a:rPr lang="en-IN" altLang="en-US" dirty="0"/>
              <a:t>VISITORS MANAGEMENT</a:t>
            </a:r>
            <a:r>
              <a:rPr lang="en-US" dirty="0"/>
              <a:t> SYSTEM</a:t>
            </a:r>
            <a:endParaRPr lang="en-US" dirty="0"/>
          </a:p>
        </p:txBody>
      </p:sp>
      <p:sp>
        <p:nvSpPr>
          <p:cNvPr id="3"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1113906"/>
          </a:xfrm>
        </p:spPr>
        <p:txBody>
          <a:bodyPr/>
          <a:lstStyle/>
          <a:p>
            <a:endParaRPr lang="en-US" dirty="0"/>
          </a:p>
        </p:txBody>
      </p:sp>
      <p:sp>
        <p:nvSpPr>
          <p:cNvPr id="3" name="Content Placeholder 2"/>
          <p:cNvSpPr>
            <a:spLocks noGrp="1"/>
          </p:cNvSpPr>
          <p:nvPr>
            <p:ph idx="1"/>
          </p:nvPr>
        </p:nvSpPr>
        <p:spPr>
          <a:xfrm>
            <a:off x="1251585" y="1635125"/>
            <a:ext cx="10479405" cy="4726940"/>
          </a:xfrm>
        </p:spPr>
        <p:txBody>
          <a:bodyPr>
            <a:normAutofit fontScale="90000" lnSpcReduction="20000"/>
          </a:bodyPr>
          <a:lstStyle/>
          <a:p>
            <a:pPr marL="0" marR="0" lvl="0" indent="0">
              <a:lnSpc>
                <a:spcPct val="160000"/>
              </a:lnSpc>
              <a:spcBef>
                <a:spcPts val="0"/>
              </a:spcBef>
              <a:spcAft>
                <a:spcPts val="1000"/>
              </a:spcAft>
              <a:buNone/>
            </a:pPr>
            <a:r>
              <a:rPr lang="en-IN" altLang="en-US" sz="1600" b="1" i="0" dirty="0">
                <a:solidFill>
                  <a:schemeClr val="tx1"/>
                </a:solidFill>
                <a:effectLst/>
                <a:latin typeface="Open Sans"/>
              </a:rPr>
              <a:t>Add/Manage Department</a:t>
            </a:r>
            <a:endParaRPr lang="en-IN" altLang="en-US" sz="1600" b="1" i="0" dirty="0">
              <a:solidFill>
                <a:schemeClr val="tx1"/>
              </a:solidFill>
              <a:effectLst/>
              <a:latin typeface="Open Sans"/>
            </a:endParaRPr>
          </a:p>
          <a:p>
            <a:pPr marL="0" marR="0" lvl="0" indent="0">
              <a:lnSpc>
                <a:spcPct val="160000"/>
              </a:lnSpc>
              <a:spcBef>
                <a:spcPts val="0"/>
              </a:spcBef>
              <a:spcAft>
                <a:spcPts val="1000"/>
              </a:spcAft>
              <a:buNone/>
            </a:pPr>
            <a:r>
              <a:rPr lang="en-US" sz="1600" b="0" i="0" dirty="0">
                <a:solidFill>
                  <a:schemeClr val="tx1"/>
                </a:solidFill>
                <a:effectLst/>
                <a:latin typeface="Open Sans"/>
              </a:rPr>
              <a:t>	</a:t>
            </a:r>
            <a:r>
              <a:rPr lang="en-IN" altLang="en-US" sz="1600" b="0" i="0" dirty="0">
                <a:solidFill>
                  <a:schemeClr val="tx1"/>
                </a:solidFill>
                <a:effectLst/>
                <a:latin typeface="Open Sans"/>
              </a:rPr>
              <a:t>Department module has used to select the department list when the employee signup page has department option. Created department details are displaying in a employee signup page. </a:t>
            </a:r>
            <a:endParaRPr lang="en-IN" altLang="en-US" sz="1600" b="0" i="0" dirty="0">
              <a:solidFill>
                <a:schemeClr val="tx1"/>
              </a:solidFill>
              <a:effectLst/>
              <a:latin typeface="Open Sans"/>
            </a:endParaRPr>
          </a:p>
          <a:p>
            <a:pPr marL="0" marR="0" lvl="0" indent="0">
              <a:lnSpc>
                <a:spcPct val="160000"/>
              </a:lnSpc>
              <a:spcBef>
                <a:spcPts val="0"/>
              </a:spcBef>
              <a:spcAft>
                <a:spcPts val="1000"/>
              </a:spcAft>
              <a:buNone/>
            </a:pPr>
            <a:r>
              <a:rPr lang="en-IN" altLang="en-US" sz="1600" b="1" dirty="0">
                <a:solidFill>
                  <a:schemeClr val="tx1"/>
                </a:solidFill>
                <a:latin typeface="Open Sans"/>
                <a:ea typeface="Calibri" panose="020F0502020204030204" pitchFamily="34" charset="0"/>
                <a:cs typeface="Times New Roman" panose="02020603050405020304" pitchFamily="18" charset="0"/>
              </a:rPr>
              <a:t>Employee Details</a:t>
            </a:r>
            <a:endParaRPr lang="en-IN" altLang="en-US" sz="1600" b="1" dirty="0">
              <a:solidFill>
                <a:schemeClr val="tx1"/>
              </a:solidFill>
              <a:latin typeface="Open Sans"/>
              <a:ea typeface="Calibri" panose="020F0502020204030204" pitchFamily="34" charset="0"/>
              <a:cs typeface="Times New Roman" panose="02020603050405020304" pitchFamily="18" charset="0"/>
            </a:endParaRPr>
          </a:p>
          <a:p>
            <a:pPr marL="0" marR="0" lvl="0" indent="0">
              <a:lnSpc>
                <a:spcPct val="160000"/>
              </a:lnSpc>
              <a:spcBef>
                <a:spcPts val="0"/>
              </a:spcBef>
              <a:spcAft>
                <a:spcPts val="1000"/>
              </a:spcAft>
              <a:buNone/>
            </a:pPr>
            <a:r>
              <a:rPr lang="en-US" sz="1800" b="0" i="0" dirty="0">
                <a:solidFill>
                  <a:schemeClr val="tx1"/>
                </a:solidFill>
                <a:effectLst/>
                <a:latin typeface="Open Sans"/>
              </a:rPr>
              <a:t>	</a:t>
            </a:r>
            <a:r>
              <a:rPr lang="en-IN" altLang="en-US" sz="1800" b="0" i="0" dirty="0">
                <a:solidFill>
                  <a:schemeClr val="tx1"/>
                </a:solidFill>
                <a:effectLst/>
                <a:latin typeface="Open Sans"/>
              </a:rPr>
              <a:t>This module will shown the employee details whom create the employee registration page. This page will be shown the details of employees as name, gender, age, phone number, email options.</a:t>
            </a:r>
            <a:endParaRPr lang="en-IN" altLang="en-US" sz="1800" b="0" i="0" dirty="0">
              <a:solidFill>
                <a:schemeClr val="tx1"/>
              </a:solidFill>
              <a:effectLst/>
              <a:latin typeface="Open Sans"/>
            </a:endParaRPr>
          </a:p>
          <a:p>
            <a:pPr marL="0" marR="0" lvl="0" indent="0">
              <a:lnSpc>
                <a:spcPct val="160000"/>
              </a:lnSpc>
              <a:spcBef>
                <a:spcPts val="0"/>
              </a:spcBef>
              <a:spcAft>
                <a:spcPts val="1000"/>
              </a:spcAft>
              <a:buNone/>
            </a:pPr>
            <a:r>
              <a:rPr lang="en-IN" altLang="en-US" sz="1800" b="1" i="0" dirty="0">
                <a:solidFill>
                  <a:schemeClr val="tx1"/>
                </a:solidFill>
                <a:effectLst/>
                <a:latin typeface="Open Sans"/>
                <a:ea typeface="Calibri" panose="020F0502020204030204" pitchFamily="34" charset="0"/>
                <a:cs typeface="Times New Roman" panose="02020603050405020304" pitchFamily="18" charset="0"/>
              </a:rPr>
              <a:t>Visitors Report</a:t>
            </a:r>
            <a:endParaRPr lang="en-IN" altLang="en-US" sz="1800" b="1" i="0" dirty="0">
              <a:solidFill>
                <a:schemeClr val="tx1"/>
              </a:solidFill>
              <a:effectLst/>
              <a:latin typeface="Open Sans"/>
              <a:ea typeface="Calibri" panose="020F0502020204030204" pitchFamily="34" charset="0"/>
              <a:cs typeface="Times New Roman" panose="02020603050405020304" pitchFamily="18" charset="0"/>
            </a:endParaRPr>
          </a:p>
          <a:p>
            <a:pPr marL="0" marR="0" lvl="0" indent="0">
              <a:lnSpc>
                <a:spcPct val="160000"/>
              </a:lnSpc>
              <a:spcBef>
                <a:spcPts val="0"/>
              </a:spcBef>
              <a:spcAft>
                <a:spcPts val="1000"/>
              </a:spcAft>
              <a:buNone/>
            </a:pPr>
            <a:r>
              <a:rPr lang="en-IN" altLang="en-US" sz="1800" b="1" i="0" dirty="0">
                <a:solidFill>
                  <a:schemeClr val="tx1"/>
                </a:solidFill>
                <a:effectLst/>
                <a:latin typeface="Open Sans"/>
                <a:ea typeface="Calibri" panose="020F0502020204030204" pitchFamily="34" charset="0"/>
                <a:cs typeface="Times New Roman" panose="02020603050405020304" pitchFamily="18" charset="0"/>
              </a:rPr>
              <a:t>	</a:t>
            </a:r>
            <a:r>
              <a:rPr lang="en-IN" altLang="en-US" sz="1800" i="0" dirty="0">
                <a:solidFill>
                  <a:schemeClr val="tx1"/>
                </a:solidFill>
                <a:effectLst/>
                <a:latin typeface="Open Sans"/>
                <a:ea typeface="Calibri" panose="020F0502020204030204" pitchFamily="34" charset="0"/>
                <a:cs typeface="Times New Roman" panose="02020603050405020304" pitchFamily="18" charset="0"/>
              </a:rPr>
              <a:t>This module basically showing all the report about the visitors management, we have an option to select from and to date to manipulate the application. This is an main module of an application when the user wants to take an print out or download the records it could be also possible.</a:t>
            </a:r>
            <a:endParaRPr lang="en-IN" altLang="en-US" sz="1800" i="0" dirty="0">
              <a:solidFill>
                <a:schemeClr val="tx1"/>
              </a:solidFill>
              <a:effectLst/>
              <a:latin typeface="Open Sans"/>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sz="half" idx="1"/>
          </p:nvPr>
        </p:nvSpPr>
        <p:spPr/>
        <p:txBody>
          <a:bodyPr/>
          <a:lstStyle/>
          <a:p>
            <a:r>
              <a:rPr lang="en-US" dirty="0"/>
              <a:t>Level 0</a:t>
            </a:r>
            <a:endParaRPr lang="en-US" dirty="0"/>
          </a:p>
          <a:p>
            <a:pPr marL="0" indent="0">
              <a:buNone/>
            </a:pPr>
            <a:endParaRPr lang="en-US" dirty="0"/>
          </a:p>
          <a:p>
            <a:pPr marL="0" indent="0">
              <a:buNone/>
            </a:pPr>
            <a:endParaRPr lang="en-US" dirty="0"/>
          </a:p>
        </p:txBody>
      </p:sp>
      <p:pic>
        <p:nvPicPr>
          <p:cNvPr id="4" name="Content Placeholder 3" descr="visitors-0.drawio"/>
          <p:cNvPicPr>
            <a:picLocks noChangeAspect="1"/>
          </p:cNvPicPr>
          <p:nvPr>
            <p:ph sz="half" idx="2"/>
          </p:nvPr>
        </p:nvPicPr>
        <p:blipFill>
          <a:blip r:embed="rId1"/>
          <a:stretch>
            <a:fillRect/>
          </a:stretch>
        </p:blipFill>
        <p:spPr>
          <a:xfrm>
            <a:off x="3437255" y="2804160"/>
            <a:ext cx="4581525" cy="20097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endParaRPr lang="en-US" dirty="0"/>
          </a:p>
        </p:txBody>
      </p:sp>
      <p:pic>
        <p:nvPicPr>
          <p:cNvPr id="4" name="Content Placeholder 3" descr="visitors-Page-4.drawio"/>
          <p:cNvPicPr>
            <a:picLocks noChangeAspect="1"/>
          </p:cNvPicPr>
          <p:nvPr>
            <p:ph idx="1"/>
          </p:nvPr>
        </p:nvPicPr>
        <p:blipFill>
          <a:blip r:embed="rId1"/>
          <a:stretch>
            <a:fillRect/>
          </a:stretch>
        </p:blipFill>
        <p:spPr>
          <a:xfrm>
            <a:off x="4037330" y="885825"/>
            <a:ext cx="6401435" cy="49936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p:cNvPicPr>
            <a:picLocks noChangeAspect="1"/>
          </p:cNvPicPr>
          <p:nvPr>
            <p:ph idx="1"/>
          </p:nvPr>
        </p:nvPicPr>
        <p:blipFill>
          <a:blip r:embed="rId1"/>
          <a:stretch>
            <a:fillRect/>
          </a:stretch>
        </p:blipFill>
        <p:spPr>
          <a:xfrm>
            <a:off x="2604770" y="2286000"/>
            <a:ext cx="7470775" cy="35934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1)"/>
          <p:cNvPicPr>
            <a:picLocks noChangeAspect="1"/>
          </p:cNvPicPr>
          <p:nvPr>
            <p:ph idx="1"/>
          </p:nvPr>
        </p:nvPicPr>
        <p:blipFill>
          <a:blip r:embed="rId1"/>
          <a:stretch>
            <a:fillRect/>
          </a:stretch>
        </p:blipFill>
        <p:spPr>
          <a:xfrm>
            <a:off x="2024380" y="1874520"/>
            <a:ext cx="8632825" cy="41522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2)"/>
          <p:cNvPicPr>
            <a:picLocks noChangeAspect="1"/>
          </p:cNvPicPr>
          <p:nvPr>
            <p:ph idx="1"/>
          </p:nvPr>
        </p:nvPicPr>
        <p:blipFill>
          <a:blip r:embed="rId1"/>
          <a:stretch>
            <a:fillRect/>
          </a:stretch>
        </p:blipFill>
        <p:spPr>
          <a:xfrm>
            <a:off x="1944370" y="1874520"/>
            <a:ext cx="9485630" cy="41668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3)"/>
          <p:cNvPicPr>
            <a:picLocks noChangeAspect="1"/>
          </p:cNvPicPr>
          <p:nvPr>
            <p:ph idx="1"/>
          </p:nvPr>
        </p:nvPicPr>
        <p:blipFill>
          <a:blip r:embed="rId1"/>
          <a:stretch>
            <a:fillRect/>
          </a:stretch>
        </p:blipFill>
        <p:spPr>
          <a:xfrm>
            <a:off x="1252220" y="2286000"/>
            <a:ext cx="9178290" cy="40316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4)"/>
          <p:cNvPicPr>
            <a:picLocks noChangeAspect="1"/>
          </p:cNvPicPr>
          <p:nvPr>
            <p:ph idx="1"/>
          </p:nvPr>
        </p:nvPicPr>
        <p:blipFill>
          <a:blip r:embed="rId1"/>
          <a:stretch>
            <a:fillRect/>
          </a:stretch>
        </p:blipFill>
        <p:spPr>
          <a:xfrm>
            <a:off x="1783080" y="2071370"/>
            <a:ext cx="9115425" cy="40043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5)"/>
          <p:cNvPicPr>
            <a:picLocks noChangeAspect="1"/>
          </p:cNvPicPr>
          <p:nvPr>
            <p:ph idx="1"/>
          </p:nvPr>
        </p:nvPicPr>
        <p:blipFill>
          <a:blip r:embed="rId1"/>
          <a:stretch>
            <a:fillRect/>
          </a:stretch>
        </p:blipFill>
        <p:spPr>
          <a:xfrm>
            <a:off x="1447800" y="2097405"/>
            <a:ext cx="9297035" cy="40836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6)"/>
          <p:cNvPicPr>
            <a:picLocks noChangeAspect="1"/>
          </p:cNvPicPr>
          <p:nvPr>
            <p:ph idx="1"/>
          </p:nvPr>
        </p:nvPicPr>
        <p:blipFill>
          <a:blip r:embed="rId1"/>
          <a:stretch>
            <a:fillRect/>
          </a:stretch>
        </p:blipFill>
        <p:spPr>
          <a:xfrm>
            <a:off x="1783080" y="2040890"/>
            <a:ext cx="9115425" cy="40043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normAutofit/>
          </a:bodyPr>
          <a:lstStyle/>
          <a:p>
            <a:pPr marL="0" marR="0" indent="0">
              <a:lnSpc>
                <a:spcPct val="150000"/>
              </a:lnSpc>
              <a:spcBef>
                <a:spcPts val="0"/>
              </a:spcBef>
              <a:spcAft>
                <a:spcPts val="1000"/>
              </a:spcAft>
              <a:buNone/>
            </a:pPr>
            <a:r>
              <a:rPr lang="en-IN" alt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Visitor Management System deals with the security provided atcompany premises from the unauthenticated or unwanted visitors.Nowadays, in most organizations Visitor management consists of visitors?scribbling their name in a paper book.Instead, Company Visitor Management System will assist you the professionalizedway in which you welcome your visitors. This software is a complete VisitorManagement service to improve the efficiency, productivity, security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7)"/>
          <p:cNvPicPr>
            <a:picLocks noChangeAspect="1"/>
          </p:cNvPicPr>
          <p:nvPr>
            <p:ph idx="1"/>
          </p:nvPr>
        </p:nvPicPr>
        <p:blipFill>
          <a:blip r:embed="rId1"/>
          <a:stretch>
            <a:fillRect/>
          </a:stretch>
        </p:blipFill>
        <p:spPr>
          <a:xfrm>
            <a:off x="1965960" y="2094230"/>
            <a:ext cx="9098280" cy="39966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web-screenshot-14-02-2023 (8)"/>
          <p:cNvPicPr>
            <a:picLocks noChangeAspect="1"/>
          </p:cNvPicPr>
          <p:nvPr>
            <p:ph idx="1"/>
          </p:nvPr>
        </p:nvPicPr>
        <p:blipFill>
          <a:blip r:embed="rId1"/>
          <a:stretch>
            <a:fillRect/>
          </a:stretch>
        </p:blipFill>
        <p:spPr>
          <a:xfrm>
            <a:off x="2249805" y="2179320"/>
            <a:ext cx="9180195" cy="40322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introduction</a:t>
            </a:r>
            <a:endParaRPr lang="en-IN" altLang="en-US"/>
          </a:p>
        </p:txBody>
      </p:sp>
      <p:sp>
        <p:nvSpPr>
          <p:cNvPr id="3" name="Content Placeholder 2"/>
          <p:cNvSpPr>
            <a:spLocks noGrp="1"/>
          </p:cNvSpPr>
          <p:nvPr>
            <p:ph idx="1"/>
          </p:nvPr>
        </p:nvSpPr>
        <p:spPr/>
        <p:txBody>
          <a:bodyPr>
            <a:normAutofit/>
          </a:bodyPr>
          <a:p>
            <a:pPr marL="457200" lvl="1" indent="0">
              <a:buNone/>
            </a:pPr>
            <a:r>
              <a:rPr lang="en-IN" altLang="en-US"/>
              <a:t>	</a:t>
            </a:r>
            <a:r>
              <a:rPr lang="en-US"/>
              <a:t>Visitor Management system is a web-based technology that willrevolutionize the way your company manages visitors. Visitor Managementsystem is more important to security guards or security company. This webapplication provides a way to effectively control record &amp; track company visitortraffic.In CVMS we use PHP and MySQL database. This is the project which keeps recordsof visitors who visited in the company.CVMS has one module i.e. admin1.Dashboard: In this sections, admin can briefly view how many visitorsvisited in a particular period.2.Visitors: In this section, admin adds new visitors by filling their informationin add visitors sections and also view and manage visitor’s records. Adminalso put visitors out time in the manage records section.3.Search: In this bar, admin can search a particular person by their name andphone number.4.Reports: In this section admin can generate visitor’s reports between twodates.Admin can also update his profile, change password and recover password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a:t>
            </a:r>
            <a:r>
              <a:rPr lang="en-IN" alt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a:xfrm>
            <a:off x="1251585" y="1275080"/>
            <a:ext cx="10178415" cy="4604385"/>
          </a:xfrm>
        </p:spPr>
        <p:txBody>
          <a:bodyPr>
            <a:normAutofit/>
          </a:bodyPr>
          <a:lstStyle/>
          <a:p>
            <a:pPr marL="0" marR="0">
              <a:lnSpc>
                <a:spcPct val="150000"/>
              </a:lnSpc>
              <a:spcBef>
                <a:spcPts val="0"/>
              </a:spcBef>
              <a:spcAft>
                <a:spcPts val="1000"/>
              </a:spcAft>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Existing system is based on desktop application work and all the process are done through desktop application, so they maintain several database registers for recording all the details of the system. They maintain several registers for recording the entry of daily transactions such as visitors visited, visitor pass, etc.</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They maintain the record of the visitors so they keep entire information regarding the visitor in the visitor master file. In the similar fashion they maintain the records of their visits so they keep entire information regarding their visits in the visit master file. They keep the visitor book to maintain the record for the visits. They maintain the register or book for visitor information, visitor list, check in and checkout information and all the things are done with the help of desktop application.</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a:xfrm>
            <a:off x="1161415" y="1577975"/>
            <a:ext cx="11656695" cy="5913755"/>
          </a:xfrm>
        </p:spPr>
        <p:txBody>
          <a:bodyPr>
            <a:normAutofit/>
          </a:bodyPr>
          <a:lstStyle/>
          <a:p>
            <a:pPr marL="0" marR="0">
              <a:lnSpc>
                <a:spcPct val="150000"/>
              </a:lnSpc>
              <a:spcBef>
                <a:spcPts val="0"/>
              </a:spcBef>
              <a:spcAft>
                <a:spcPts val="1000"/>
              </a:spcAft>
            </a:pPr>
            <a:r>
              <a:rPr sz="1800" kern="100" dirty="0">
                <a:effectLst/>
                <a:latin typeface="Times New Roman" panose="02020603050405020304" pitchFamily="18" charset="0"/>
                <a:ea typeface="Calibri" panose="020F0502020204030204" pitchFamily="34" charset="0"/>
                <a:cs typeface="Times New Roman" panose="02020603050405020304" pitchFamily="18" charset="0"/>
              </a:rPr>
              <a:t>The desktop application system is to be computerised in order to</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sz="1800" kern="100" dirty="0">
                <a:effectLst/>
                <a:latin typeface="Times New Roman" panose="02020603050405020304" pitchFamily="18" charset="0"/>
                <a:ea typeface="Calibri" panose="020F0502020204030204" pitchFamily="34" charset="0"/>
                <a:cs typeface="Times New Roman" panose="02020603050405020304" pitchFamily="18" charset="0"/>
              </a:rPr>
              <a:t>overcome the problems, which affects the existing desktop</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sz="1800" kern="100" dirty="0">
                <a:effectLst/>
                <a:latin typeface="Times New Roman" panose="02020603050405020304" pitchFamily="18" charset="0"/>
                <a:ea typeface="Calibri" panose="020F0502020204030204" pitchFamily="34" charset="0"/>
                <a:cs typeface="Times New Roman" panose="02020603050405020304" pitchFamily="18" charset="0"/>
              </a:rPr>
              <a:t>application system.</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sz="1800" kern="100" dirty="0">
                <a:effectLst/>
                <a:latin typeface="Times New Roman" panose="02020603050405020304" pitchFamily="18" charset="0"/>
                <a:ea typeface="Calibri" panose="020F0502020204030204" pitchFamily="34" charset="0"/>
                <a:cs typeface="Times New Roman" panose="02020603050405020304" pitchFamily="18" charset="0"/>
              </a:rPr>
              <a:t>Computerising the existing system with the help of some programming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sz="1800" kern="100" dirty="0">
                <a:effectLst/>
                <a:latin typeface="Times New Roman" panose="02020603050405020304" pitchFamily="18" charset="0"/>
                <a:ea typeface="Calibri" panose="020F0502020204030204" pitchFamily="34" charset="0"/>
                <a:cs typeface="Times New Roman" panose="02020603050405020304" pitchFamily="18" charset="0"/>
              </a:rPr>
              <a:t>language, database package ease the work of the system up to a great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sz="1800" kern="100" dirty="0">
                <a:effectLst/>
                <a:latin typeface="Times New Roman" panose="02020603050405020304" pitchFamily="18" charset="0"/>
                <a:ea typeface="Calibri" panose="020F0502020204030204" pitchFamily="34" charset="0"/>
                <a:cs typeface="Times New Roman" panose="02020603050405020304" pitchFamily="18" charset="0"/>
              </a:rPr>
              <a:t>extent.</a:t>
            </a:r>
            <a:endParaRP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sz="1800" kern="100" dirty="0">
                <a:effectLst/>
                <a:latin typeface="Times New Roman" panose="02020603050405020304" pitchFamily="18" charset="0"/>
                <a:ea typeface="Calibri" panose="020F0502020204030204" pitchFamily="34" charset="0"/>
                <a:cs typeface="Times New Roman" panose="02020603050405020304" pitchFamily="18" charset="0"/>
              </a:rPr>
              <a:t>Generally, there has been a criterion to work on any job or task for 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sz="1800" kern="100" dirty="0">
                <a:effectLst/>
                <a:latin typeface="Times New Roman" panose="02020603050405020304" pitchFamily="18" charset="0"/>
                <a:ea typeface="Calibri" panose="020F0502020204030204" pitchFamily="34" charset="0"/>
                <a:cs typeface="Times New Roman" panose="02020603050405020304" pitchFamily="18" charset="0"/>
              </a:rPr>
              <a:t>specific purpose. Nobody works without specific detailed information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sz="1800" kern="100" dirty="0">
                <a:effectLst/>
                <a:latin typeface="Times New Roman" panose="02020603050405020304" pitchFamily="18" charset="0"/>
                <a:ea typeface="Calibri" panose="020F0502020204030204" pitchFamily="34" charset="0"/>
                <a:cs typeface="Times New Roman" panose="02020603050405020304" pitchFamily="18" charset="0"/>
              </a:rPr>
              <a:t>about the particular task he is performing. Thus, any transaction can be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sz="1800" kern="100" dirty="0">
                <a:effectLst/>
                <a:latin typeface="Times New Roman" panose="02020603050405020304" pitchFamily="18" charset="0"/>
                <a:ea typeface="Calibri" panose="020F0502020204030204" pitchFamily="34" charset="0"/>
                <a:cs typeface="Times New Roman" panose="02020603050405020304" pitchFamily="18" charset="0"/>
              </a:rPr>
              <a:t>performed either or check in and check out. In the computerised system,</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sz="1800" kern="100" dirty="0">
                <a:effectLst/>
                <a:latin typeface="Times New Roman" panose="02020603050405020304" pitchFamily="18" charset="0"/>
                <a:ea typeface="Calibri" panose="020F0502020204030204" pitchFamily="34" charset="0"/>
                <a:cs typeface="Times New Roman" panose="02020603050405020304" pitchFamily="18" charset="0"/>
              </a:rPr>
              <a:t>the first screen of the system would be a welcome message and a list of</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sz="1800" kern="100" dirty="0">
                <a:effectLst/>
                <a:latin typeface="Times New Roman" panose="02020603050405020304" pitchFamily="18" charset="0"/>
                <a:ea typeface="Calibri" panose="020F0502020204030204" pitchFamily="34" charset="0"/>
                <a:cs typeface="Times New Roman" panose="02020603050405020304" pitchFamily="18" charset="0"/>
              </a:rPr>
              <a:t>menus.</a:t>
            </a:r>
            <a:endParaRPr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types of modules</a:t>
            </a:r>
            <a:endParaRPr lang="en-IN" altLang="en-US"/>
          </a:p>
        </p:txBody>
      </p:sp>
      <p:sp>
        <p:nvSpPr>
          <p:cNvPr id="3" name="Content Placeholder 2"/>
          <p:cNvSpPr>
            <a:spLocks noGrp="1"/>
          </p:cNvSpPr>
          <p:nvPr>
            <p:ph idx="1"/>
          </p:nvPr>
        </p:nvSpPr>
        <p:spPr/>
        <p:txBody>
          <a:bodyPr/>
          <a:p>
            <a:r>
              <a:rPr lang="en-IN" altLang="en-US"/>
              <a:t>1. Admin login</a:t>
            </a:r>
            <a:endParaRPr lang="en-IN" altLang="en-US"/>
          </a:p>
          <a:p>
            <a:r>
              <a:rPr lang="en-IN" altLang="en-US"/>
              <a:t>2. Sign up Employees</a:t>
            </a:r>
            <a:endParaRPr lang="en-IN" altLang="en-US"/>
          </a:p>
          <a:p>
            <a:r>
              <a:rPr lang="en-IN" altLang="en-US"/>
              <a:t>3. Add / Manage Department</a:t>
            </a:r>
            <a:endParaRPr lang="en-IN" altLang="en-US"/>
          </a:p>
          <a:p>
            <a:r>
              <a:rPr lang="en-IN" altLang="en-US"/>
              <a:t>4. Employee Details</a:t>
            </a:r>
            <a:endParaRPr lang="en-IN" altLang="en-US"/>
          </a:p>
          <a:p>
            <a:r>
              <a:rPr lang="en-IN" altLang="en-US"/>
              <a:t>5. Visitors Report</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p:txBody>
          <a:bodyPr>
            <a:normAutofit lnSpcReduction="10000"/>
          </a:bodyPr>
          <a:lstStyle/>
          <a:p>
            <a:pPr marL="0" indent="0" algn="l" fontAlgn="base">
              <a:buNone/>
            </a:pPr>
            <a:r>
              <a:rPr lang="en-IN" sz="1600" b="1" i="0" dirty="0">
                <a:solidFill>
                  <a:schemeClr val="tx1"/>
                </a:solidFill>
                <a:effectLst/>
                <a:latin typeface="Open Sans"/>
              </a:rPr>
              <a:t>Admin Login</a:t>
            </a:r>
            <a:endParaRPr lang="en-IN" sz="1600" b="1" i="0" dirty="0">
              <a:solidFill>
                <a:schemeClr val="tx1"/>
              </a:solidFill>
              <a:effectLst/>
              <a:latin typeface="Open Sans"/>
            </a:endParaRPr>
          </a:p>
          <a:p>
            <a:pPr marL="0" indent="0" algn="l" fontAlgn="base">
              <a:lnSpc>
                <a:spcPct val="150000"/>
              </a:lnSpc>
              <a:buNone/>
            </a:pPr>
            <a:r>
              <a:rPr lang="en-US" sz="1600" b="0" i="0" dirty="0">
                <a:solidFill>
                  <a:schemeClr val="tx1"/>
                </a:solidFill>
                <a:effectLst/>
                <a:latin typeface="Open Sans"/>
              </a:rPr>
              <a:t>	</a:t>
            </a:r>
            <a:r>
              <a:rPr lang="en-IN" altLang="en-US" sz="1600" b="0" i="0" dirty="0">
                <a:solidFill>
                  <a:schemeClr val="tx1"/>
                </a:solidFill>
                <a:effectLst/>
                <a:latin typeface="Open Sans"/>
              </a:rPr>
              <a:t>Admin only can access this application, they have to use their credential to login into the application. Admin has unique username and password to access login. If the user given wrong username or password this application should not allowed to access an application.</a:t>
            </a:r>
            <a:endParaRPr lang="en-IN" altLang="en-US" sz="1600" b="0" i="0" dirty="0">
              <a:solidFill>
                <a:schemeClr val="tx1"/>
              </a:solidFill>
              <a:effectLst/>
              <a:latin typeface="Open Sans"/>
            </a:endParaRPr>
          </a:p>
          <a:p>
            <a:pPr marL="0" indent="0" algn="l" fontAlgn="base">
              <a:lnSpc>
                <a:spcPct val="150000"/>
              </a:lnSpc>
              <a:buNone/>
            </a:pPr>
            <a:r>
              <a:rPr lang="en-IN" altLang="en-US" sz="1600" b="1" dirty="0">
                <a:solidFill>
                  <a:schemeClr val="tx1"/>
                </a:solidFill>
                <a:latin typeface="Open Sans"/>
                <a:ea typeface="Calibri" panose="020F0502020204030204" pitchFamily="34" charset="0"/>
                <a:cs typeface="Times New Roman" panose="02020603050405020304" pitchFamily="18" charset="0"/>
              </a:rPr>
              <a:t>Signup Employees</a:t>
            </a:r>
            <a:endParaRPr lang="en-IN" altLang="en-US" sz="1600" b="1" dirty="0">
              <a:solidFill>
                <a:schemeClr val="tx1"/>
              </a:solidFill>
              <a:latin typeface="Open Sans"/>
              <a:ea typeface="Calibri" panose="020F0502020204030204" pitchFamily="34" charset="0"/>
              <a:cs typeface="Times New Roman" panose="02020603050405020304" pitchFamily="18" charset="0"/>
            </a:endParaRPr>
          </a:p>
          <a:p>
            <a:pPr marL="0" indent="0" algn="l" fontAlgn="base">
              <a:lnSpc>
                <a:spcPct val="150000"/>
              </a:lnSpc>
              <a:buNone/>
            </a:pPr>
            <a:r>
              <a:rPr lang="en-US" sz="1800" b="0" i="0" dirty="0">
                <a:solidFill>
                  <a:schemeClr val="tx1"/>
                </a:solidFill>
                <a:effectLst/>
                <a:latin typeface="Open Sans"/>
              </a:rPr>
              <a:t>	</a:t>
            </a:r>
            <a:r>
              <a:rPr lang="en-IN" altLang="en-US" sz="1800" b="0" i="0" dirty="0">
                <a:solidFill>
                  <a:schemeClr val="tx1"/>
                </a:solidFill>
                <a:effectLst/>
                <a:latin typeface="Open Sans"/>
              </a:rPr>
              <a:t>Admin login into the application and has access to create/signup the employee details. when the records are inserted the records will be stored in a database table, the name is an employee. employee details contains name, gender, phone number, age email and department details.</a:t>
            </a:r>
            <a:endParaRPr lang="en-IN" altLang="en-US" sz="1800" b="0" i="0" dirty="0">
              <a:solidFill>
                <a:schemeClr val="tx1"/>
              </a:solidFill>
              <a:effectLst/>
              <a:latin typeface="Open Sans"/>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0</TotalTime>
  <Words>4652</Words>
  <Application>WPS Presentation</Application>
  <PresentationFormat>Widescreen</PresentationFormat>
  <Paragraphs>67</Paragraphs>
  <Slides>22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Arial</vt:lpstr>
      <vt:lpstr>SimSun</vt:lpstr>
      <vt:lpstr>Wingdings</vt:lpstr>
      <vt:lpstr>Gill Sans MT</vt:lpstr>
      <vt:lpstr>Calibri</vt:lpstr>
      <vt:lpstr>Times New Roman</vt:lpstr>
      <vt:lpstr>Symbol</vt:lpstr>
      <vt:lpstr>Open Sans</vt:lpstr>
      <vt:lpstr>Segoe Print</vt:lpstr>
      <vt:lpstr>Impact</vt:lpstr>
      <vt:lpstr>Microsoft YaHei</vt:lpstr>
      <vt:lpstr>Arial Unicode MS</vt:lpstr>
      <vt:lpstr>Badge</vt:lpstr>
      <vt:lpstr>VISITORS MANAGEMENT SYSTEM</vt:lpstr>
      <vt:lpstr>ABSTRACT</vt:lpstr>
      <vt:lpstr>introduction</vt:lpstr>
      <vt:lpstr> HARDWARE SPECFICATION</vt:lpstr>
      <vt:lpstr> SOFTWARE SPECIFICATION </vt:lpstr>
      <vt:lpstr>EXISTING SYSTEM</vt:lpstr>
      <vt:lpstr>PROPOSED SYSTEM</vt:lpstr>
      <vt:lpstr>types of modules</vt:lpstr>
      <vt:lpstr>Modules</vt:lpstr>
      <vt:lpstr>PowerPoint 演示文稿</vt:lpstr>
      <vt:lpstr>Data Flow Diagram</vt:lpstr>
      <vt:lpstr>Level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34</cp:revision>
  <dcterms:created xsi:type="dcterms:W3CDTF">2021-01-26T14:06:00Z</dcterms:created>
  <dcterms:modified xsi:type="dcterms:W3CDTF">2023-02-15T17:27:49Z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B729D23A97654FF3B07E9261EDAF17DC</vt:lpwstr>
  </property>
  <property fmtid="{D5CDD505-2E9C-101B-9397-08002B2CF9AE}" pid="3" name="KSOProductBuildVer">
    <vt:lpwstr>1033-11.2.0.11417</vt:lpwstr>
  </property>
</Properties>
</file>