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77" r:id="rId14"/>
    <p:sldId id="269" r:id="rId15"/>
    <p:sldId id="270" r:id="rId16"/>
    <p:sldId id="271" r:id="rId17"/>
    <p:sldId id="272" r:id="rId18"/>
    <p:sldId id="278" r:id="rId19"/>
    <p:sldId id="273" r:id="rId20"/>
    <p:sldId id="274" r:id="rId21"/>
    <p:sldId id="275" r:id="rId22"/>
    <p:sldId id="276"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0C84-3575-70CC-D5E7-CB98BF1EE07C}"/>
              </a:ext>
            </a:extLst>
          </p:cNvPr>
          <p:cNvSpPr>
            <a:spLocks noGrp="1"/>
          </p:cNvSpPr>
          <p:nvPr>
            <p:ph type="ctrTitle"/>
          </p:nvPr>
        </p:nvSpPr>
        <p:spPr>
          <a:xfrm>
            <a:off x="3017567" y="860271"/>
            <a:ext cx="8791575" cy="995250"/>
          </a:xfrm>
        </p:spPr>
        <p:txBody>
          <a:bodyPr/>
          <a:lstStyle/>
          <a:p>
            <a:r>
              <a:rPr lang="en-US" b="1" dirty="0"/>
              <a:t>COLLEGE VOTING SYSTEM</a:t>
            </a:r>
          </a:p>
        </p:txBody>
      </p:sp>
      <p:sp>
        <p:nvSpPr>
          <p:cNvPr id="3" name="Subtitle 2">
            <a:extLst>
              <a:ext uri="{FF2B5EF4-FFF2-40B4-BE49-F238E27FC236}">
                <a16:creationId xmlns:a16="http://schemas.microsoft.com/office/drawing/2014/main" id="{E49A1F08-A71D-45DA-7B32-4FE466DF8D94}"/>
              </a:ext>
            </a:extLst>
          </p:cNvPr>
          <p:cNvSpPr>
            <a:spLocks noGrp="1"/>
          </p:cNvSpPr>
          <p:nvPr>
            <p:ph type="subTitle" idx="1"/>
          </p:nvPr>
        </p:nvSpPr>
        <p:spPr>
          <a:xfrm>
            <a:off x="7718962" y="4088874"/>
            <a:ext cx="3942978" cy="1908855"/>
          </a:xfrm>
        </p:spPr>
        <p:txBody>
          <a:bodyPr>
            <a:normAutofit/>
          </a:bodyPr>
          <a:lstStyle/>
          <a:p>
            <a:r>
              <a:rPr lang="en-US" b="1" dirty="0"/>
              <a:t>LRG GOVT ARTS COLLEGE FOR WOMEN     TIRUPPUR </a:t>
            </a:r>
          </a:p>
          <a:p>
            <a:r>
              <a:rPr lang="en-US" dirty="0">
                <a:solidFill>
                  <a:schemeClr val="bg1"/>
                </a:solidFill>
              </a:rPr>
              <a:t>S.RASIKA DEVI ( 3</a:t>
            </a:r>
            <a:r>
              <a:rPr lang="en-US" baseline="30000" dirty="0">
                <a:solidFill>
                  <a:schemeClr val="bg1"/>
                </a:solidFill>
              </a:rPr>
              <a:t>rd</a:t>
            </a:r>
            <a:r>
              <a:rPr lang="en-US" dirty="0">
                <a:solidFill>
                  <a:schemeClr val="bg1"/>
                </a:solidFill>
              </a:rPr>
              <a:t> year </a:t>
            </a:r>
            <a:r>
              <a:rPr lang="en-US" dirty="0" err="1">
                <a:solidFill>
                  <a:schemeClr val="bg1"/>
                </a:solidFill>
              </a:rPr>
              <a:t>bsc.sc</a:t>
            </a:r>
            <a:r>
              <a:rPr lang="en-US" dirty="0">
                <a:solidFill>
                  <a:schemeClr val="bg1"/>
                </a:solidFill>
              </a:rPr>
              <a:t>)</a:t>
            </a:r>
          </a:p>
          <a:p>
            <a:r>
              <a:rPr lang="en-US" dirty="0">
                <a:solidFill>
                  <a:schemeClr val="tx1"/>
                </a:solidFill>
              </a:rPr>
              <a:t>Guidance name: MRS. </a:t>
            </a:r>
            <a:r>
              <a:rPr lang="en-US" dirty="0" err="1">
                <a:solidFill>
                  <a:schemeClr val="tx1"/>
                </a:solidFill>
              </a:rPr>
              <a:t>Sasireka</a:t>
            </a:r>
            <a:r>
              <a:rPr lang="en-US" dirty="0">
                <a:solidFill>
                  <a:schemeClr val="tx1"/>
                </a:solidFill>
              </a:rPr>
              <a:t> </a:t>
            </a:r>
          </a:p>
        </p:txBody>
      </p:sp>
      <p:pic>
        <p:nvPicPr>
          <p:cNvPr id="4" name="Picture 4">
            <a:extLst>
              <a:ext uri="{FF2B5EF4-FFF2-40B4-BE49-F238E27FC236}">
                <a16:creationId xmlns:a16="http://schemas.microsoft.com/office/drawing/2014/main" id="{6929F129-C21D-9CD8-9D67-BC834C154614}"/>
              </a:ext>
            </a:extLst>
          </p:cNvPr>
          <p:cNvPicPr>
            <a:picLocks noChangeAspect="1"/>
          </p:cNvPicPr>
          <p:nvPr/>
        </p:nvPicPr>
        <p:blipFill>
          <a:blip r:embed="rId2"/>
          <a:stretch>
            <a:fillRect/>
          </a:stretch>
        </p:blipFill>
        <p:spPr>
          <a:xfrm>
            <a:off x="2460912" y="2175359"/>
            <a:ext cx="4601069" cy="3228604"/>
          </a:xfrm>
          <a:prstGeom prst="rect">
            <a:avLst/>
          </a:prstGeom>
        </p:spPr>
      </p:pic>
    </p:spTree>
    <p:extLst>
      <p:ext uri="{BB962C8B-B14F-4D97-AF65-F5344CB8AC3E}">
        <p14:creationId xmlns:p14="http://schemas.microsoft.com/office/powerpoint/2010/main" val="29699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FAE8-101F-DC52-E554-3785E71AE8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8F1955-6E52-0698-878D-0324D4A82472}"/>
              </a:ext>
            </a:extLst>
          </p:cNvPr>
          <p:cNvSpPr>
            <a:spLocks noGrp="1"/>
          </p:cNvSpPr>
          <p:nvPr>
            <p:ph idx="1"/>
          </p:nvPr>
        </p:nvSpPr>
        <p:spPr>
          <a:xfrm>
            <a:off x="955860" y="783626"/>
            <a:ext cx="9905999" cy="3541714"/>
          </a:xfrm>
        </p:spPr>
        <p:txBody>
          <a:bodyPr>
            <a:normAutofit/>
          </a:bodyPr>
          <a:lstStyle/>
          <a:p>
            <a:r>
              <a:rPr lang="en-US" b="1" dirty="0">
                <a:solidFill>
                  <a:schemeClr val="bg1"/>
                </a:solidFill>
              </a:rPr>
              <a:t>Election Result</a:t>
            </a:r>
          </a:p>
          <a:p>
            <a:pPr marL="0" indent="0">
              <a:buNone/>
            </a:pPr>
            <a:r>
              <a:rPr lang="en-US" dirty="0"/>
              <a:t>              Election result will be declared after the election will completed. Which is the main module for finding the winner. Rank wise we can displayed the winner candidates</a:t>
            </a:r>
          </a:p>
        </p:txBody>
      </p:sp>
      <p:pic>
        <p:nvPicPr>
          <p:cNvPr id="4" name="Picture 4">
            <a:extLst>
              <a:ext uri="{FF2B5EF4-FFF2-40B4-BE49-F238E27FC236}">
                <a16:creationId xmlns:a16="http://schemas.microsoft.com/office/drawing/2014/main" id="{B16D6209-C012-39C4-49CC-865D74F78C88}"/>
              </a:ext>
            </a:extLst>
          </p:cNvPr>
          <p:cNvPicPr>
            <a:picLocks noChangeAspect="1"/>
          </p:cNvPicPr>
          <p:nvPr/>
        </p:nvPicPr>
        <p:blipFill>
          <a:blip r:embed="rId2"/>
          <a:stretch>
            <a:fillRect/>
          </a:stretch>
        </p:blipFill>
        <p:spPr>
          <a:xfrm>
            <a:off x="5770665" y="2904249"/>
            <a:ext cx="5091193" cy="3680476"/>
          </a:xfrm>
          <a:prstGeom prst="rect">
            <a:avLst/>
          </a:prstGeom>
        </p:spPr>
      </p:pic>
    </p:spTree>
    <p:extLst>
      <p:ext uri="{BB962C8B-B14F-4D97-AF65-F5344CB8AC3E}">
        <p14:creationId xmlns:p14="http://schemas.microsoft.com/office/powerpoint/2010/main" val="396579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710-2A0E-2BDE-2049-F32346D2ADC8}"/>
              </a:ext>
            </a:extLst>
          </p:cNvPr>
          <p:cNvSpPr>
            <a:spLocks noGrp="1"/>
          </p:cNvSpPr>
          <p:nvPr>
            <p:ph type="title"/>
          </p:nvPr>
        </p:nvSpPr>
        <p:spPr>
          <a:xfrm>
            <a:off x="2226622" y="109965"/>
            <a:ext cx="8987783" cy="2640570"/>
          </a:xfrm>
        </p:spPr>
        <p:txBody>
          <a:bodyPr>
            <a:normAutofit fontScale="90000"/>
          </a:bodyPr>
          <a:lstStyle/>
          <a:p>
            <a:br>
              <a:rPr lang="en-US" b="1" dirty="0"/>
            </a:br>
            <a:br>
              <a:rPr lang="en-US" b="1" dirty="0"/>
            </a:br>
            <a:br>
              <a:rPr lang="en-US" b="1" dirty="0"/>
            </a:br>
            <a:r>
              <a:rPr lang="en-US" b="1" dirty="0"/>
              <a:t>Data Flow Diagram</a:t>
            </a:r>
            <a:br>
              <a:rPr lang="en-US" dirty="0"/>
            </a:br>
            <a:br>
              <a:rPr lang="en-US" dirty="0"/>
            </a:br>
            <a:br>
              <a:rPr lang="en-US" dirty="0"/>
            </a:br>
            <a:r>
              <a:rPr lang="en-US" dirty="0"/>
              <a:t> </a:t>
            </a:r>
            <a:r>
              <a:rPr lang="en-US" sz="1600" b="1" dirty="0">
                <a:solidFill>
                  <a:schemeClr val="bg1"/>
                </a:solidFill>
              </a:rPr>
              <a:t>Level 0</a:t>
            </a:r>
          </a:p>
        </p:txBody>
      </p:sp>
      <p:pic>
        <p:nvPicPr>
          <p:cNvPr id="4" name="Picture 4">
            <a:extLst>
              <a:ext uri="{FF2B5EF4-FFF2-40B4-BE49-F238E27FC236}">
                <a16:creationId xmlns:a16="http://schemas.microsoft.com/office/drawing/2014/main" id="{9A780433-95FC-B26B-427F-8477BDB25BBB}"/>
              </a:ext>
            </a:extLst>
          </p:cNvPr>
          <p:cNvPicPr>
            <a:picLocks noGrp="1" noChangeAspect="1"/>
          </p:cNvPicPr>
          <p:nvPr>
            <p:ph idx="1"/>
          </p:nvPr>
        </p:nvPicPr>
        <p:blipFill>
          <a:blip r:embed="rId2"/>
          <a:stretch>
            <a:fillRect/>
          </a:stretch>
        </p:blipFill>
        <p:spPr>
          <a:xfrm>
            <a:off x="3197621" y="3429000"/>
            <a:ext cx="6543675" cy="2427772"/>
          </a:xfrm>
        </p:spPr>
      </p:pic>
    </p:spTree>
    <p:extLst>
      <p:ext uri="{BB962C8B-B14F-4D97-AF65-F5344CB8AC3E}">
        <p14:creationId xmlns:p14="http://schemas.microsoft.com/office/powerpoint/2010/main" val="345291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E545-407B-D966-994F-9516842C3F9A}"/>
              </a:ext>
            </a:extLst>
          </p:cNvPr>
          <p:cNvSpPr>
            <a:spLocks noGrp="1"/>
          </p:cNvSpPr>
          <p:nvPr>
            <p:ph type="title"/>
          </p:nvPr>
        </p:nvSpPr>
        <p:spPr/>
        <p:txBody>
          <a:bodyPr>
            <a:normAutofit/>
          </a:bodyPr>
          <a:lstStyle/>
          <a:p>
            <a:r>
              <a:rPr lang="en-US" sz="1600" b="1" dirty="0">
                <a:solidFill>
                  <a:schemeClr val="bg1"/>
                </a:solidFill>
              </a:rPr>
              <a:t>                   </a:t>
            </a:r>
            <a:br>
              <a:rPr lang="en-US" sz="1600" b="1" dirty="0">
                <a:solidFill>
                  <a:schemeClr val="bg1"/>
                </a:solidFill>
              </a:rPr>
            </a:br>
            <a:r>
              <a:rPr lang="en-US" sz="1600" b="1" dirty="0">
                <a:solidFill>
                  <a:schemeClr val="bg1"/>
                </a:solidFill>
              </a:rPr>
              <a:t>               Level  1 </a:t>
            </a:r>
          </a:p>
        </p:txBody>
      </p:sp>
      <p:pic>
        <p:nvPicPr>
          <p:cNvPr id="4" name="Picture 4">
            <a:extLst>
              <a:ext uri="{FF2B5EF4-FFF2-40B4-BE49-F238E27FC236}">
                <a16:creationId xmlns:a16="http://schemas.microsoft.com/office/drawing/2014/main" id="{7198A94E-DC34-C064-0CD3-B797C6F2973E}"/>
              </a:ext>
            </a:extLst>
          </p:cNvPr>
          <p:cNvPicPr>
            <a:picLocks noGrp="1" noChangeAspect="1"/>
          </p:cNvPicPr>
          <p:nvPr>
            <p:ph idx="1"/>
          </p:nvPr>
        </p:nvPicPr>
        <p:blipFill>
          <a:blip r:embed="rId2"/>
          <a:stretch>
            <a:fillRect/>
          </a:stretch>
        </p:blipFill>
        <p:spPr>
          <a:xfrm>
            <a:off x="2354590" y="1717600"/>
            <a:ext cx="7154770" cy="4585018"/>
          </a:xfrm>
        </p:spPr>
      </p:pic>
    </p:spTree>
    <p:extLst>
      <p:ext uri="{BB962C8B-B14F-4D97-AF65-F5344CB8AC3E}">
        <p14:creationId xmlns:p14="http://schemas.microsoft.com/office/powerpoint/2010/main" val="94309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A972-90A7-F4A2-4CD7-8DC635A3FF05}"/>
              </a:ext>
            </a:extLst>
          </p:cNvPr>
          <p:cNvSpPr>
            <a:spLocks noGrp="1"/>
          </p:cNvSpPr>
          <p:nvPr>
            <p:ph type="title"/>
          </p:nvPr>
        </p:nvSpPr>
        <p:spPr/>
        <p:txBody>
          <a:bodyPr/>
          <a:lstStyle/>
          <a:p>
            <a:r>
              <a:rPr lang="en-US" b="1" dirty="0" err="1"/>
              <a:t>Discription</a:t>
            </a:r>
            <a:r>
              <a:rPr lang="en-US" b="1" dirty="0"/>
              <a:t> of tables </a:t>
            </a:r>
          </a:p>
        </p:txBody>
      </p:sp>
      <p:sp>
        <p:nvSpPr>
          <p:cNvPr id="3" name="Content Placeholder 2">
            <a:extLst>
              <a:ext uri="{FF2B5EF4-FFF2-40B4-BE49-F238E27FC236}">
                <a16:creationId xmlns:a16="http://schemas.microsoft.com/office/drawing/2014/main" id="{2381C1CA-BB96-FE25-6CA7-D3ACA03B7ECC}"/>
              </a:ext>
            </a:extLst>
          </p:cNvPr>
          <p:cNvSpPr>
            <a:spLocks noGrp="1"/>
          </p:cNvSpPr>
          <p:nvPr>
            <p:ph idx="1"/>
          </p:nvPr>
        </p:nvSpPr>
        <p:spPr/>
        <p:txBody>
          <a:bodyPr/>
          <a:lstStyle/>
          <a:p>
            <a:r>
              <a:rPr lang="en-US" b="1" dirty="0"/>
              <a:t>Admin table</a:t>
            </a:r>
          </a:p>
          <a:p>
            <a:r>
              <a:rPr lang="en-US" b="1" dirty="0"/>
              <a:t>Voter table</a:t>
            </a:r>
          </a:p>
          <a:p>
            <a:r>
              <a:rPr lang="en-US" b="1" dirty="0"/>
              <a:t>Candidate table</a:t>
            </a:r>
          </a:p>
          <a:p>
            <a:r>
              <a:rPr lang="en-US" b="1" dirty="0"/>
              <a:t>Pool table</a:t>
            </a:r>
          </a:p>
        </p:txBody>
      </p:sp>
      <p:pic>
        <p:nvPicPr>
          <p:cNvPr id="4" name="Picture 4">
            <a:extLst>
              <a:ext uri="{FF2B5EF4-FFF2-40B4-BE49-F238E27FC236}">
                <a16:creationId xmlns:a16="http://schemas.microsoft.com/office/drawing/2014/main" id="{7B0B31BD-8B76-D209-79E8-D2AB14A42AC8}"/>
              </a:ext>
            </a:extLst>
          </p:cNvPr>
          <p:cNvPicPr>
            <a:picLocks noChangeAspect="1"/>
          </p:cNvPicPr>
          <p:nvPr/>
        </p:nvPicPr>
        <p:blipFill>
          <a:blip r:embed="rId2"/>
          <a:stretch>
            <a:fillRect/>
          </a:stretch>
        </p:blipFill>
        <p:spPr>
          <a:xfrm>
            <a:off x="5146747" y="2274888"/>
            <a:ext cx="5471463" cy="3516313"/>
          </a:xfrm>
          <a:prstGeom prst="rect">
            <a:avLst/>
          </a:prstGeom>
        </p:spPr>
      </p:pic>
    </p:spTree>
    <p:extLst>
      <p:ext uri="{BB962C8B-B14F-4D97-AF65-F5344CB8AC3E}">
        <p14:creationId xmlns:p14="http://schemas.microsoft.com/office/powerpoint/2010/main" val="337024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B503-06D3-4925-C0C4-5FA680B65FB0}"/>
              </a:ext>
            </a:extLst>
          </p:cNvPr>
          <p:cNvSpPr>
            <a:spLocks noGrp="1"/>
          </p:cNvSpPr>
          <p:nvPr>
            <p:ph type="title"/>
          </p:nvPr>
        </p:nvSpPr>
        <p:spPr/>
        <p:txBody>
          <a:bodyPr/>
          <a:lstStyle/>
          <a:p>
            <a:r>
              <a:rPr lang="en-US" b="1" dirty="0"/>
              <a:t>Table name : Admin </a:t>
            </a:r>
          </a:p>
        </p:txBody>
      </p:sp>
      <p:graphicFrame>
        <p:nvGraphicFramePr>
          <p:cNvPr id="4" name="Table 4">
            <a:extLst>
              <a:ext uri="{FF2B5EF4-FFF2-40B4-BE49-F238E27FC236}">
                <a16:creationId xmlns:a16="http://schemas.microsoft.com/office/drawing/2014/main" id="{978EC263-B820-F589-F4C5-F2B0EBEE4BC8}"/>
              </a:ext>
            </a:extLst>
          </p:cNvPr>
          <p:cNvGraphicFramePr>
            <a:graphicFrameLocks noGrp="1"/>
          </p:cNvGraphicFramePr>
          <p:nvPr>
            <p:ph idx="1"/>
            <p:extLst>
              <p:ext uri="{D42A27DB-BD31-4B8C-83A1-F6EECF244321}">
                <p14:modId xmlns:p14="http://schemas.microsoft.com/office/powerpoint/2010/main" val="3119685370"/>
              </p:ext>
            </p:extLst>
          </p:nvPr>
        </p:nvGraphicFramePr>
        <p:xfrm>
          <a:off x="1141413" y="2249488"/>
          <a:ext cx="8056164" cy="2225040"/>
        </p:xfrm>
        <a:graphic>
          <a:graphicData uri="http://schemas.openxmlformats.org/drawingml/2006/table">
            <a:tbl>
              <a:tblPr firstRow="1" firstCol="1" bandRow="1">
                <a:tableStyleId>{08FB837D-C827-4EFA-A057-4D05807E0F7C}</a:tableStyleId>
              </a:tblPr>
              <a:tblGrid>
                <a:gridCol w="2014041">
                  <a:extLst>
                    <a:ext uri="{9D8B030D-6E8A-4147-A177-3AD203B41FA5}">
                      <a16:colId xmlns:a16="http://schemas.microsoft.com/office/drawing/2014/main" val="2476406572"/>
                    </a:ext>
                  </a:extLst>
                </a:gridCol>
                <a:gridCol w="2014041">
                  <a:extLst>
                    <a:ext uri="{9D8B030D-6E8A-4147-A177-3AD203B41FA5}">
                      <a16:colId xmlns:a16="http://schemas.microsoft.com/office/drawing/2014/main" val="2246866906"/>
                    </a:ext>
                  </a:extLst>
                </a:gridCol>
                <a:gridCol w="2014041">
                  <a:extLst>
                    <a:ext uri="{9D8B030D-6E8A-4147-A177-3AD203B41FA5}">
                      <a16:colId xmlns:a16="http://schemas.microsoft.com/office/drawing/2014/main" val="3583987829"/>
                    </a:ext>
                  </a:extLst>
                </a:gridCol>
                <a:gridCol w="2014041">
                  <a:extLst>
                    <a:ext uri="{9D8B030D-6E8A-4147-A177-3AD203B41FA5}">
                      <a16:colId xmlns:a16="http://schemas.microsoft.com/office/drawing/2014/main" val="1605894361"/>
                    </a:ext>
                  </a:extLst>
                </a:gridCol>
              </a:tblGrid>
              <a:tr h="370840">
                <a:tc>
                  <a:txBody>
                    <a:bodyPr/>
                    <a:lstStyle/>
                    <a:p>
                      <a:r>
                        <a:rPr lang="en-US" dirty="0"/>
                        <a:t>FIELD </a:t>
                      </a:r>
                    </a:p>
                  </a:txBody>
                  <a:tcPr/>
                </a:tc>
                <a:tc>
                  <a:txBody>
                    <a:bodyPr/>
                    <a:lstStyle/>
                    <a:p>
                      <a:r>
                        <a:rPr lang="en-US" dirty="0"/>
                        <a:t>DATA TYPE </a:t>
                      </a:r>
                    </a:p>
                  </a:txBody>
                  <a:tcPr/>
                </a:tc>
                <a:tc>
                  <a:txBody>
                    <a:bodyPr/>
                    <a:lstStyle/>
                    <a:p>
                      <a:r>
                        <a:rPr lang="en-US" dirty="0"/>
                        <a:t>SIZE</a:t>
                      </a:r>
                    </a:p>
                  </a:txBody>
                  <a:tcPr/>
                </a:tc>
                <a:tc>
                  <a:txBody>
                    <a:bodyPr/>
                    <a:lstStyle/>
                    <a:p>
                      <a:r>
                        <a:rPr lang="en-US" dirty="0"/>
                        <a:t>CONSTRAINT</a:t>
                      </a:r>
                    </a:p>
                  </a:txBody>
                  <a:tcPr/>
                </a:tc>
                <a:extLst>
                  <a:ext uri="{0D108BD9-81ED-4DB2-BD59-A6C34878D82A}">
                    <a16:rowId xmlns:a16="http://schemas.microsoft.com/office/drawing/2014/main" val="1894933338"/>
                  </a:ext>
                </a:extLst>
              </a:tr>
              <a:tr h="370840">
                <a:tc>
                  <a:txBody>
                    <a:bodyPr/>
                    <a:lstStyle/>
                    <a:p>
                      <a:r>
                        <a:rPr lang="en-US" dirty="0"/>
                        <a:t>Admin id </a:t>
                      </a:r>
                    </a:p>
                  </a:txBody>
                  <a:tcPr/>
                </a:tc>
                <a:tc>
                  <a:txBody>
                    <a:bodyPr/>
                    <a:lstStyle/>
                    <a:p>
                      <a:r>
                        <a:rPr lang="en-US" dirty="0" err="1"/>
                        <a:t>Int</a:t>
                      </a:r>
                      <a:endParaRPr lang="en-US" dirty="0"/>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1097781768"/>
                  </a:ext>
                </a:extLst>
              </a:tr>
              <a:tr h="370840">
                <a:tc>
                  <a:txBody>
                    <a:bodyPr/>
                    <a:lstStyle/>
                    <a:p>
                      <a:r>
                        <a:rPr lang="en-US" dirty="0"/>
                        <a:t>Admin name </a:t>
                      </a:r>
                    </a:p>
                  </a:txBody>
                  <a:tcPr/>
                </a:tc>
                <a:tc>
                  <a:txBody>
                    <a:bodyPr/>
                    <a:lstStyle/>
                    <a:p>
                      <a:r>
                        <a:rPr lang="en-US" dirty="0" err="1"/>
                        <a:t>Varchar</a:t>
                      </a:r>
                      <a:r>
                        <a:rPr lang="en-US" dirty="0"/>
                        <a:t> </a:t>
                      </a:r>
                    </a:p>
                  </a:txBody>
                  <a:tcPr/>
                </a:tc>
                <a:tc>
                  <a:txBody>
                    <a:bodyPr/>
                    <a:lstStyle/>
                    <a:p>
                      <a:r>
                        <a:rPr lang="en-US" dirty="0"/>
                        <a:t>30</a:t>
                      </a:r>
                    </a:p>
                  </a:txBody>
                  <a:tcPr/>
                </a:tc>
                <a:tc>
                  <a:txBody>
                    <a:bodyPr/>
                    <a:lstStyle/>
                    <a:p>
                      <a:r>
                        <a:rPr lang="en-US" dirty="0"/>
                        <a:t>Not Null</a:t>
                      </a:r>
                    </a:p>
                  </a:txBody>
                  <a:tcPr/>
                </a:tc>
                <a:extLst>
                  <a:ext uri="{0D108BD9-81ED-4DB2-BD59-A6C34878D82A}">
                    <a16:rowId xmlns:a16="http://schemas.microsoft.com/office/drawing/2014/main" val="3911411261"/>
                  </a:ext>
                </a:extLst>
              </a:tr>
              <a:tr h="370840">
                <a:tc>
                  <a:txBody>
                    <a:bodyPr/>
                    <a:lstStyle/>
                    <a:p>
                      <a:r>
                        <a:rPr lang="en-US" dirty="0"/>
                        <a:t>Admin mobile </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Not Null </a:t>
                      </a:r>
                    </a:p>
                  </a:txBody>
                  <a:tcPr/>
                </a:tc>
                <a:extLst>
                  <a:ext uri="{0D108BD9-81ED-4DB2-BD59-A6C34878D82A}">
                    <a16:rowId xmlns:a16="http://schemas.microsoft.com/office/drawing/2014/main" val="3944034542"/>
                  </a:ext>
                </a:extLst>
              </a:tr>
              <a:tr h="370840">
                <a:tc>
                  <a:txBody>
                    <a:bodyPr/>
                    <a:lstStyle/>
                    <a:p>
                      <a:r>
                        <a:rPr lang="en-US" dirty="0"/>
                        <a:t>Username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3924099169"/>
                  </a:ext>
                </a:extLst>
              </a:tr>
              <a:tr h="370840">
                <a:tc>
                  <a:txBody>
                    <a:bodyPr/>
                    <a:lstStyle/>
                    <a:p>
                      <a:r>
                        <a:rPr lang="en-US" dirty="0"/>
                        <a:t>Password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4040708289"/>
                  </a:ext>
                </a:extLst>
              </a:tr>
            </a:tbl>
          </a:graphicData>
        </a:graphic>
      </p:graphicFrame>
    </p:spTree>
    <p:extLst>
      <p:ext uri="{BB962C8B-B14F-4D97-AF65-F5344CB8AC3E}">
        <p14:creationId xmlns:p14="http://schemas.microsoft.com/office/powerpoint/2010/main" val="251215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1C8E-C706-16D1-0BF0-4D9DA6E9EDFA}"/>
              </a:ext>
            </a:extLst>
          </p:cNvPr>
          <p:cNvSpPr>
            <a:spLocks noGrp="1"/>
          </p:cNvSpPr>
          <p:nvPr>
            <p:ph type="title"/>
          </p:nvPr>
        </p:nvSpPr>
        <p:spPr/>
        <p:txBody>
          <a:bodyPr/>
          <a:lstStyle/>
          <a:p>
            <a:r>
              <a:rPr lang="en-US" b="1" dirty="0"/>
              <a:t>TABLE NAME : VOTER </a:t>
            </a:r>
          </a:p>
        </p:txBody>
      </p:sp>
      <p:graphicFrame>
        <p:nvGraphicFramePr>
          <p:cNvPr id="4" name="Table 4">
            <a:extLst>
              <a:ext uri="{FF2B5EF4-FFF2-40B4-BE49-F238E27FC236}">
                <a16:creationId xmlns:a16="http://schemas.microsoft.com/office/drawing/2014/main" id="{A3E56E56-7E13-8A22-E77B-C5AD602429E2}"/>
              </a:ext>
            </a:extLst>
          </p:cNvPr>
          <p:cNvGraphicFramePr>
            <a:graphicFrameLocks noGrp="1"/>
          </p:cNvGraphicFramePr>
          <p:nvPr>
            <p:ph idx="1"/>
            <p:extLst>
              <p:ext uri="{D42A27DB-BD31-4B8C-83A1-F6EECF244321}">
                <p14:modId xmlns:p14="http://schemas.microsoft.com/office/powerpoint/2010/main" val="4051675272"/>
              </p:ext>
            </p:extLst>
          </p:nvPr>
        </p:nvGraphicFramePr>
        <p:xfrm>
          <a:off x="1141413" y="2249488"/>
          <a:ext cx="9906000" cy="3337560"/>
        </p:xfrm>
        <a:graphic>
          <a:graphicData uri="http://schemas.openxmlformats.org/drawingml/2006/table">
            <a:tbl>
              <a:tblPr firstRow="1" firstCol="1" bandRow="1">
                <a:tableStyleId>{08FB837D-C827-4EFA-A057-4D05807E0F7C}</a:tableStyleId>
              </a:tblPr>
              <a:tblGrid>
                <a:gridCol w="2476500">
                  <a:extLst>
                    <a:ext uri="{9D8B030D-6E8A-4147-A177-3AD203B41FA5}">
                      <a16:colId xmlns:a16="http://schemas.microsoft.com/office/drawing/2014/main" val="1110456744"/>
                    </a:ext>
                  </a:extLst>
                </a:gridCol>
                <a:gridCol w="2476500">
                  <a:extLst>
                    <a:ext uri="{9D8B030D-6E8A-4147-A177-3AD203B41FA5}">
                      <a16:colId xmlns:a16="http://schemas.microsoft.com/office/drawing/2014/main" val="1984623183"/>
                    </a:ext>
                  </a:extLst>
                </a:gridCol>
                <a:gridCol w="2476500">
                  <a:extLst>
                    <a:ext uri="{9D8B030D-6E8A-4147-A177-3AD203B41FA5}">
                      <a16:colId xmlns:a16="http://schemas.microsoft.com/office/drawing/2014/main" val="3636327588"/>
                    </a:ext>
                  </a:extLst>
                </a:gridCol>
                <a:gridCol w="2476500">
                  <a:extLst>
                    <a:ext uri="{9D8B030D-6E8A-4147-A177-3AD203B41FA5}">
                      <a16:colId xmlns:a16="http://schemas.microsoft.com/office/drawing/2014/main" val="223214559"/>
                    </a:ext>
                  </a:extLst>
                </a:gridCol>
              </a:tblGrid>
              <a:tr h="370840">
                <a:tc>
                  <a:txBody>
                    <a:bodyPr/>
                    <a:lstStyle/>
                    <a:p>
                      <a:r>
                        <a:rPr lang="en-US" dirty="0"/>
                        <a:t>FIELD </a:t>
                      </a:r>
                      <a:endParaRPr lang="en-US" b="1" dirty="0"/>
                    </a:p>
                  </a:txBody>
                  <a:tcPr/>
                </a:tc>
                <a:tc>
                  <a:txBody>
                    <a:bodyPr/>
                    <a:lstStyle/>
                    <a:p>
                      <a:r>
                        <a:rPr lang="en-US" dirty="0"/>
                        <a:t>DATA TYPE </a:t>
                      </a:r>
                      <a:endParaRPr lang="en-US" b="1" dirty="0"/>
                    </a:p>
                  </a:txBody>
                  <a:tcPr/>
                </a:tc>
                <a:tc>
                  <a:txBody>
                    <a:bodyPr/>
                    <a:lstStyle/>
                    <a:p>
                      <a:r>
                        <a:rPr lang="en-US" dirty="0"/>
                        <a:t>SIZE </a:t>
                      </a:r>
                    </a:p>
                  </a:txBody>
                  <a:tcPr/>
                </a:tc>
                <a:tc>
                  <a:txBody>
                    <a:bodyPr/>
                    <a:lstStyle/>
                    <a:p>
                      <a:r>
                        <a:rPr lang="en-US" dirty="0"/>
                        <a:t>CONSTRAINT </a:t>
                      </a:r>
                    </a:p>
                  </a:txBody>
                  <a:tcPr/>
                </a:tc>
                <a:extLst>
                  <a:ext uri="{0D108BD9-81ED-4DB2-BD59-A6C34878D82A}">
                    <a16:rowId xmlns:a16="http://schemas.microsoft.com/office/drawing/2014/main" val="637928290"/>
                  </a:ext>
                </a:extLst>
              </a:tr>
              <a:tr h="370840">
                <a:tc>
                  <a:txBody>
                    <a:bodyPr/>
                    <a:lstStyle/>
                    <a:p>
                      <a:r>
                        <a:rPr lang="en-US" dirty="0"/>
                        <a:t>Voter ID </a:t>
                      </a:r>
                      <a:endParaRPr lang="en-US" dirty="0">
                        <a:solidFill>
                          <a:schemeClr val="bg1"/>
                        </a:solidFill>
                      </a:endParaRPr>
                    </a:p>
                  </a:txBody>
                  <a:tcPr/>
                </a:tc>
                <a:tc>
                  <a:txBody>
                    <a:bodyPr/>
                    <a:lstStyle/>
                    <a:p>
                      <a:r>
                        <a:rPr lang="en-US" dirty="0" err="1"/>
                        <a:t>Int</a:t>
                      </a:r>
                      <a:r>
                        <a:rPr lang="en-US" dirty="0"/>
                        <a:t> </a:t>
                      </a:r>
                      <a:endParaRPr lang="en-US" dirty="0">
                        <a:solidFill>
                          <a:schemeClr val="bg1"/>
                        </a:solidFill>
                      </a:endParaRPr>
                    </a:p>
                  </a:txBody>
                  <a:tcPr/>
                </a:tc>
                <a:tc>
                  <a:txBody>
                    <a:bodyPr/>
                    <a:lstStyle/>
                    <a:p>
                      <a:r>
                        <a:rPr lang="en-US" dirty="0"/>
                        <a:t>10</a:t>
                      </a:r>
                      <a:endParaRPr lang="en-US" dirty="0">
                        <a:solidFill>
                          <a:schemeClr val="bg1"/>
                        </a:solidFill>
                      </a:endParaRPr>
                    </a:p>
                  </a:txBody>
                  <a:tcPr/>
                </a:tc>
                <a:tc>
                  <a:txBody>
                    <a:bodyPr/>
                    <a:lstStyle/>
                    <a:p>
                      <a:r>
                        <a:rPr lang="en-US" dirty="0"/>
                        <a:t>Primary key </a:t>
                      </a:r>
                      <a:endParaRPr lang="en-US" dirty="0">
                        <a:solidFill>
                          <a:schemeClr val="bg1"/>
                        </a:solidFill>
                      </a:endParaRPr>
                    </a:p>
                  </a:txBody>
                  <a:tcPr/>
                </a:tc>
                <a:extLst>
                  <a:ext uri="{0D108BD9-81ED-4DB2-BD59-A6C34878D82A}">
                    <a16:rowId xmlns:a16="http://schemas.microsoft.com/office/drawing/2014/main" val="2006771680"/>
                  </a:ext>
                </a:extLst>
              </a:tr>
              <a:tr h="370840">
                <a:tc>
                  <a:txBody>
                    <a:bodyPr/>
                    <a:lstStyle/>
                    <a:p>
                      <a:r>
                        <a:rPr lang="en-US" dirty="0"/>
                        <a:t>Voter type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20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585264282"/>
                  </a:ext>
                </a:extLst>
              </a:tr>
              <a:tr h="370840">
                <a:tc>
                  <a:txBody>
                    <a:bodyPr/>
                    <a:lstStyle/>
                    <a:p>
                      <a:r>
                        <a:rPr lang="en-US" dirty="0"/>
                        <a:t>Email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20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3136090339"/>
                  </a:ext>
                </a:extLst>
              </a:tr>
              <a:tr h="370840">
                <a:tc>
                  <a:txBody>
                    <a:bodyPr/>
                    <a:lstStyle/>
                    <a:p>
                      <a:r>
                        <a:rPr lang="en-US" dirty="0"/>
                        <a:t>Password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20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3663083280"/>
                  </a:ext>
                </a:extLst>
              </a:tr>
              <a:tr h="370840">
                <a:tc>
                  <a:txBody>
                    <a:bodyPr/>
                    <a:lstStyle/>
                    <a:p>
                      <a:r>
                        <a:rPr lang="en-US" dirty="0"/>
                        <a:t>First name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20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4125177598"/>
                  </a:ext>
                </a:extLst>
              </a:tr>
              <a:tr h="370840">
                <a:tc>
                  <a:txBody>
                    <a:bodyPr/>
                    <a:lstStyle/>
                    <a:p>
                      <a:r>
                        <a:rPr lang="en-US" dirty="0"/>
                        <a:t>Last name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20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2686899809"/>
                  </a:ext>
                </a:extLst>
              </a:tr>
              <a:tr h="370840">
                <a:tc>
                  <a:txBody>
                    <a:bodyPr/>
                    <a:lstStyle/>
                    <a:p>
                      <a:r>
                        <a:rPr lang="en-US" dirty="0"/>
                        <a:t>Mobile number </a:t>
                      </a:r>
                      <a:endParaRPr lang="en-US" dirty="0">
                        <a:solidFill>
                          <a:schemeClr val="bg1"/>
                        </a:solidFill>
                      </a:endParaRPr>
                    </a:p>
                  </a:txBody>
                  <a:tcPr/>
                </a:tc>
                <a:tc>
                  <a:txBody>
                    <a:bodyPr/>
                    <a:lstStyle/>
                    <a:p>
                      <a:r>
                        <a:rPr lang="en-US" dirty="0" err="1"/>
                        <a:t>Int</a:t>
                      </a:r>
                      <a:endParaRPr lang="en-US" dirty="0">
                        <a:solidFill>
                          <a:schemeClr val="bg1"/>
                        </a:solidFill>
                      </a:endParaRPr>
                    </a:p>
                  </a:txBody>
                  <a:tcPr/>
                </a:tc>
                <a:tc>
                  <a:txBody>
                    <a:bodyPr/>
                    <a:lstStyle/>
                    <a:p>
                      <a:r>
                        <a:rPr lang="en-US" dirty="0"/>
                        <a:t>10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1562453161"/>
                  </a:ext>
                </a:extLst>
              </a:tr>
              <a:tr h="370840">
                <a:tc>
                  <a:txBody>
                    <a:bodyPr/>
                    <a:lstStyle/>
                    <a:p>
                      <a:r>
                        <a:rPr lang="en-US" dirty="0"/>
                        <a:t>Address </a:t>
                      </a:r>
                      <a:endParaRPr lang="en-US" dirty="0">
                        <a:solidFill>
                          <a:schemeClr val="bg1"/>
                        </a:solidFill>
                      </a:endParaRPr>
                    </a:p>
                  </a:txBody>
                  <a:tcPr/>
                </a:tc>
                <a:tc>
                  <a:txBody>
                    <a:bodyPr/>
                    <a:lstStyle/>
                    <a:p>
                      <a:r>
                        <a:rPr lang="en-US" dirty="0" err="1"/>
                        <a:t>Varchar</a:t>
                      </a:r>
                      <a:r>
                        <a:rPr lang="en-US" dirty="0"/>
                        <a:t> </a:t>
                      </a:r>
                      <a:endParaRPr lang="en-US" dirty="0">
                        <a:solidFill>
                          <a:schemeClr val="bg1"/>
                        </a:solidFill>
                      </a:endParaRPr>
                    </a:p>
                  </a:txBody>
                  <a:tcPr/>
                </a:tc>
                <a:tc>
                  <a:txBody>
                    <a:bodyPr/>
                    <a:lstStyle/>
                    <a:p>
                      <a:r>
                        <a:rPr lang="en-US" dirty="0"/>
                        <a:t>30</a:t>
                      </a:r>
                      <a:endParaRPr lang="en-US" dirty="0">
                        <a:solidFill>
                          <a:schemeClr val="bg1"/>
                        </a:solidFill>
                      </a:endParaRPr>
                    </a:p>
                  </a:txBody>
                  <a:tcPr/>
                </a:tc>
                <a:tc>
                  <a:txBody>
                    <a:bodyPr/>
                    <a:lstStyle/>
                    <a:p>
                      <a:r>
                        <a:rPr lang="en-US" dirty="0"/>
                        <a:t>Not Null </a:t>
                      </a:r>
                      <a:endParaRPr lang="en-US" dirty="0">
                        <a:solidFill>
                          <a:schemeClr val="bg1"/>
                        </a:solidFill>
                      </a:endParaRPr>
                    </a:p>
                  </a:txBody>
                  <a:tcPr/>
                </a:tc>
                <a:extLst>
                  <a:ext uri="{0D108BD9-81ED-4DB2-BD59-A6C34878D82A}">
                    <a16:rowId xmlns:a16="http://schemas.microsoft.com/office/drawing/2014/main" val="2069232193"/>
                  </a:ext>
                </a:extLst>
              </a:tr>
            </a:tbl>
          </a:graphicData>
        </a:graphic>
      </p:graphicFrame>
    </p:spTree>
    <p:extLst>
      <p:ext uri="{BB962C8B-B14F-4D97-AF65-F5344CB8AC3E}">
        <p14:creationId xmlns:p14="http://schemas.microsoft.com/office/powerpoint/2010/main" val="61383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E94C-E878-F2CB-90E4-01F19751A580}"/>
              </a:ext>
            </a:extLst>
          </p:cNvPr>
          <p:cNvSpPr>
            <a:spLocks noGrp="1"/>
          </p:cNvSpPr>
          <p:nvPr>
            <p:ph type="title"/>
          </p:nvPr>
        </p:nvSpPr>
        <p:spPr/>
        <p:txBody>
          <a:bodyPr/>
          <a:lstStyle/>
          <a:p>
            <a:r>
              <a:rPr lang="en-US" b="1" dirty="0"/>
              <a:t>Table Name : Candidates </a:t>
            </a:r>
          </a:p>
        </p:txBody>
      </p:sp>
      <p:graphicFrame>
        <p:nvGraphicFramePr>
          <p:cNvPr id="8" name="Table 8">
            <a:extLst>
              <a:ext uri="{FF2B5EF4-FFF2-40B4-BE49-F238E27FC236}">
                <a16:creationId xmlns:a16="http://schemas.microsoft.com/office/drawing/2014/main" id="{C48CA5F4-F5C8-DF68-6D3F-4D63F1D8767F}"/>
              </a:ext>
            </a:extLst>
          </p:cNvPr>
          <p:cNvGraphicFramePr>
            <a:graphicFrameLocks noGrp="1"/>
          </p:cNvGraphicFramePr>
          <p:nvPr>
            <p:ph idx="1"/>
            <p:extLst>
              <p:ext uri="{D42A27DB-BD31-4B8C-83A1-F6EECF244321}">
                <p14:modId xmlns:p14="http://schemas.microsoft.com/office/powerpoint/2010/main" val="555989323"/>
              </p:ext>
            </p:extLst>
          </p:nvPr>
        </p:nvGraphicFramePr>
        <p:xfrm>
          <a:off x="1141413" y="2249488"/>
          <a:ext cx="9906000" cy="2966720"/>
        </p:xfrm>
        <a:graphic>
          <a:graphicData uri="http://schemas.openxmlformats.org/drawingml/2006/table">
            <a:tbl>
              <a:tblPr firstCol="1" bandRow="1">
                <a:tableStyleId>{08FB837D-C827-4EFA-A057-4D05807E0F7C}</a:tableStyleId>
              </a:tblPr>
              <a:tblGrid>
                <a:gridCol w="2476500">
                  <a:extLst>
                    <a:ext uri="{9D8B030D-6E8A-4147-A177-3AD203B41FA5}">
                      <a16:colId xmlns:a16="http://schemas.microsoft.com/office/drawing/2014/main" val="1776648721"/>
                    </a:ext>
                  </a:extLst>
                </a:gridCol>
                <a:gridCol w="2476500">
                  <a:extLst>
                    <a:ext uri="{9D8B030D-6E8A-4147-A177-3AD203B41FA5}">
                      <a16:colId xmlns:a16="http://schemas.microsoft.com/office/drawing/2014/main" val="649666596"/>
                    </a:ext>
                  </a:extLst>
                </a:gridCol>
                <a:gridCol w="2476500">
                  <a:extLst>
                    <a:ext uri="{9D8B030D-6E8A-4147-A177-3AD203B41FA5}">
                      <a16:colId xmlns:a16="http://schemas.microsoft.com/office/drawing/2014/main" val="3581971021"/>
                    </a:ext>
                  </a:extLst>
                </a:gridCol>
                <a:gridCol w="2476500">
                  <a:extLst>
                    <a:ext uri="{9D8B030D-6E8A-4147-A177-3AD203B41FA5}">
                      <a16:colId xmlns:a16="http://schemas.microsoft.com/office/drawing/2014/main" val="271097849"/>
                    </a:ext>
                  </a:extLst>
                </a:gridCol>
              </a:tblGrid>
              <a:tr h="370840">
                <a:tc>
                  <a:txBody>
                    <a:bodyPr/>
                    <a:lstStyle/>
                    <a:p>
                      <a:r>
                        <a:rPr lang="en-US" dirty="0"/>
                        <a:t>FIELD </a:t>
                      </a:r>
                    </a:p>
                  </a:txBody>
                  <a:tcPr/>
                </a:tc>
                <a:tc>
                  <a:txBody>
                    <a:bodyPr/>
                    <a:lstStyle/>
                    <a:p>
                      <a:r>
                        <a:rPr lang="en-US" b="1" dirty="0"/>
                        <a:t>DATA TYPE </a:t>
                      </a:r>
                    </a:p>
                  </a:txBody>
                  <a:tcPr/>
                </a:tc>
                <a:tc>
                  <a:txBody>
                    <a:bodyPr/>
                    <a:lstStyle/>
                    <a:p>
                      <a:r>
                        <a:rPr lang="en-US" b="1" dirty="0"/>
                        <a:t>SIZE </a:t>
                      </a:r>
                    </a:p>
                  </a:txBody>
                  <a:tcPr/>
                </a:tc>
                <a:tc>
                  <a:txBody>
                    <a:bodyPr/>
                    <a:lstStyle/>
                    <a:p>
                      <a:r>
                        <a:rPr lang="en-US" b="1" dirty="0"/>
                        <a:t>CONSTRAINT</a:t>
                      </a:r>
                    </a:p>
                  </a:txBody>
                  <a:tcPr/>
                </a:tc>
                <a:extLst>
                  <a:ext uri="{0D108BD9-81ED-4DB2-BD59-A6C34878D82A}">
                    <a16:rowId xmlns:a16="http://schemas.microsoft.com/office/drawing/2014/main" val="2275465999"/>
                  </a:ext>
                </a:extLst>
              </a:tr>
              <a:tr h="370840">
                <a:tc>
                  <a:txBody>
                    <a:bodyPr/>
                    <a:lstStyle/>
                    <a:p>
                      <a:r>
                        <a:rPr lang="en-US" b="1" dirty="0"/>
                        <a:t>Candidates I’d </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3779802270"/>
                  </a:ext>
                </a:extLst>
              </a:tr>
              <a:tr h="370840">
                <a:tc>
                  <a:txBody>
                    <a:bodyPr/>
                    <a:lstStyle/>
                    <a:p>
                      <a:r>
                        <a:rPr lang="en-US" dirty="0"/>
                        <a:t>Post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1231025930"/>
                  </a:ext>
                </a:extLst>
              </a:tr>
              <a:tr h="370840">
                <a:tc>
                  <a:txBody>
                    <a:bodyPr/>
                    <a:lstStyle/>
                    <a:p>
                      <a:r>
                        <a:rPr lang="en-US" dirty="0"/>
                        <a:t>First name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a:t>
                      </a:r>
                    </a:p>
                  </a:txBody>
                  <a:tcPr/>
                </a:tc>
                <a:extLst>
                  <a:ext uri="{0D108BD9-81ED-4DB2-BD59-A6C34878D82A}">
                    <a16:rowId xmlns:a16="http://schemas.microsoft.com/office/drawing/2014/main" val="985243850"/>
                  </a:ext>
                </a:extLst>
              </a:tr>
              <a:tr h="370840">
                <a:tc>
                  <a:txBody>
                    <a:bodyPr/>
                    <a:lstStyle/>
                    <a:p>
                      <a:r>
                        <a:rPr lang="en-US" dirty="0"/>
                        <a:t>Last name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1220129966"/>
                  </a:ext>
                </a:extLst>
              </a:tr>
              <a:tr h="370840">
                <a:tc>
                  <a:txBody>
                    <a:bodyPr/>
                    <a:lstStyle/>
                    <a:p>
                      <a:r>
                        <a:rPr lang="en-US" dirty="0"/>
                        <a:t>Mobile </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Not Null</a:t>
                      </a:r>
                    </a:p>
                  </a:txBody>
                  <a:tcPr/>
                </a:tc>
                <a:extLst>
                  <a:ext uri="{0D108BD9-81ED-4DB2-BD59-A6C34878D82A}">
                    <a16:rowId xmlns:a16="http://schemas.microsoft.com/office/drawing/2014/main" val="630428337"/>
                  </a:ext>
                </a:extLst>
              </a:tr>
              <a:tr h="370840">
                <a:tc>
                  <a:txBody>
                    <a:bodyPr/>
                    <a:lstStyle/>
                    <a:p>
                      <a:r>
                        <a:rPr lang="en-US" dirty="0"/>
                        <a:t>Email </a:t>
                      </a:r>
                    </a:p>
                  </a:txBody>
                  <a:tcPr/>
                </a:tc>
                <a:tc>
                  <a:txBody>
                    <a:bodyPr/>
                    <a:lstStyle/>
                    <a:p>
                      <a:r>
                        <a:rPr lang="en-US" dirty="0" err="1"/>
                        <a:t>Varchar</a:t>
                      </a:r>
                      <a:r>
                        <a:rPr lang="en-US" dirty="0"/>
                        <a:t> </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1984812926"/>
                  </a:ext>
                </a:extLst>
              </a:tr>
              <a:tr h="370840">
                <a:tc>
                  <a:txBody>
                    <a:bodyPr/>
                    <a:lstStyle/>
                    <a:p>
                      <a:r>
                        <a:rPr lang="en-US" dirty="0"/>
                        <a:t>Address </a:t>
                      </a:r>
                    </a:p>
                  </a:txBody>
                  <a:tcPr/>
                </a:tc>
                <a:tc>
                  <a:txBody>
                    <a:bodyPr/>
                    <a:lstStyle/>
                    <a:p>
                      <a:r>
                        <a:rPr lang="en-US" dirty="0" err="1"/>
                        <a:t>Varchar</a:t>
                      </a:r>
                      <a:r>
                        <a:rPr lang="en-US" dirty="0"/>
                        <a:t> </a:t>
                      </a:r>
                    </a:p>
                  </a:txBody>
                  <a:tcPr/>
                </a:tc>
                <a:tc>
                  <a:txBody>
                    <a:bodyPr/>
                    <a:lstStyle/>
                    <a:p>
                      <a:r>
                        <a:rPr lang="en-US" dirty="0"/>
                        <a:t>30</a:t>
                      </a:r>
                    </a:p>
                  </a:txBody>
                  <a:tcPr/>
                </a:tc>
                <a:tc>
                  <a:txBody>
                    <a:bodyPr/>
                    <a:lstStyle/>
                    <a:p>
                      <a:r>
                        <a:rPr lang="en-US" dirty="0"/>
                        <a:t>Not Null </a:t>
                      </a:r>
                    </a:p>
                  </a:txBody>
                  <a:tcPr/>
                </a:tc>
                <a:extLst>
                  <a:ext uri="{0D108BD9-81ED-4DB2-BD59-A6C34878D82A}">
                    <a16:rowId xmlns:a16="http://schemas.microsoft.com/office/drawing/2014/main" val="128945532"/>
                  </a:ext>
                </a:extLst>
              </a:tr>
            </a:tbl>
          </a:graphicData>
        </a:graphic>
      </p:graphicFrame>
    </p:spTree>
    <p:extLst>
      <p:ext uri="{BB962C8B-B14F-4D97-AF65-F5344CB8AC3E}">
        <p14:creationId xmlns:p14="http://schemas.microsoft.com/office/powerpoint/2010/main" val="92111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585A-4CB0-5E10-30DE-1A9D2D7FC677}"/>
              </a:ext>
            </a:extLst>
          </p:cNvPr>
          <p:cNvSpPr>
            <a:spLocks noGrp="1"/>
          </p:cNvSpPr>
          <p:nvPr>
            <p:ph type="title"/>
          </p:nvPr>
        </p:nvSpPr>
        <p:spPr/>
        <p:txBody>
          <a:bodyPr/>
          <a:lstStyle/>
          <a:p>
            <a:r>
              <a:rPr lang="en-US" b="1" dirty="0"/>
              <a:t>TABLE NAME : POOL</a:t>
            </a:r>
          </a:p>
        </p:txBody>
      </p:sp>
      <p:graphicFrame>
        <p:nvGraphicFramePr>
          <p:cNvPr id="4" name="Table 4">
            <a:extLst>
              <a:ext uri="{FF2B5EF4-FFF2-40B4-BE49-F238E27FC236}">
                <a16:creationId xmlns:a16="http://schemas.microsoft.com/office/drawing/2014/main" id="{5409BD20-AE3A-D9E5-6A76-E522ECE0A0B5}"/>
              </a:ext>
            </a:extLst>
          </p:cNvPr>
          <p:cNvGraphicFramePr>
            <a:graphicFrameLocks noGrp="1"/>
          </p:cNvGraphicFramePr>
          <p:nvPr>
            <p:ph idx="1"/>
            <p:extLst>
              <p:ext uri="{D42A27DB-BD31-4B8C-83A1-F6EECF244321}">
                <p14:modId xmlns:p14="http://schemas.microsoft.com/office/powerpoint/2010/main" val="1691692333"/>
              </p:ext>
            </p:extLst>
          </p:nvPr>
        </p:nvGraphicFramePr>
        <p:xfrm>
          <a:off x="2032000" y="2382584"/>
          <a:ext cx="6500812" cy="2092832"/>
        </p:xfrm>
        <a:graphic>
          <a:graphicData uri="http://schemas.openxmlformats.org/drawingml/2006/table">
            <a:tbl>
              <a:tblPr firstCol="1" bandRow="1">
                <a:tableStyleId>{08FB837D-C827-4EFA-A057-4D05807E0F7C}</a:tableStyleId>
              </a:tblPr>
              <a:tblGrid>
                <a:gridCol w="1625203">
                  <a:extLst>
                    <a:ext uri="{9D8B030D-6E8A-4147-A177-3AD203B41FA5}">
                      <a16:colId xmlns:a16="http://schemas.microsoft.com/office/drawing/2014/main" val="2150606353"/>
                    </a:ext>
                  </a:extLst>
                </a:gridCol>
                <a:gridCol w="1625203">
                  <a:extLst>
                    <a:ext uri="{9D8B030D-6E8A-4147-A177-3AD203B41FA5}">
                      <a16:colId xmlns:a16="http://schemas.microsoft.com/office/drawing/2014/main" val="1721966406"/>
                    </a:ext>
                  </a:extLst>
                </a:gridCol>
                <a:gridCol w="1625203">
                  <a:extLst>
                    <a:ext uri="{9D8B030D-6E8A-4147-A177-3AD203B41FA5}">
                      <a16:colId xmlns:a16="http://schemas.microsoft.com/office/drawing/2014/main" val="1276285971"/>
                    </a:ext>
                  </a:extLst>
                </a:gridCol>
                <a:gridCol w="1625203">
                  <a:extLst>
                    <a:ext uri="{9D8B030D-6E8A-4147-A177-3AD203B41FA5}">
                      <a16:colId xmlns:a16="http://schemas.microsoft.com/office/drawing/2014/main" val="239229320"/>
                    </a:ext>
                  </a:extLst>
                </a:gridCol>
              </a:tblGrid>
              <a:tr h="629792">
                <a:tc>
                  <a:txBody>
                    <a:bodyPr/>
                    <a:lstStyle/>
                    <a:p>
                      <a:r>
                        <a:rPr lang="en-US" dirty="0"/>
                        <a:t>FIELD </a:t>
                      </a:r>
                    </a:p>
                  </a:txBody>
                  <a:tcPr/>
                </a:tc>
                <a:tc>
                  <a:txBody>
                    <a:bodyPr/>
                    <a:lstStyle/>
                    <a:p>
                      <a:r>
                        <a:rPr lang="en-US" b="1" dirty="0"/>
                        <a:t>DATA TYPE </a:t>
                      </a:r>
                    </a:p>
                  </a:txBody>
                  <a:tcPr/>
                </a:tc>
                <a:tc>
                  <a:txBody>
                    <a:bodyPr/>
                    <a:lstStyle/>
                    <a:p>
                      <a:r>
                        <a:rPr lang="en-US" b="1" dirty="0"/>
                        <a:t>SIZE</a:t>
                      </a:r>
                    </a:p>
                  </a:txBody>
                  <a:tcPr/>
                </a:tc>
                <a:tc>
                  <a:txBody>
                    <a:bodyPr/>
                    <a:lstStyle/>
                    <a:p>
                      <a:r>
                        <a:rPr lang="en-US" b="1" dirty="0"/>
                        <a:t>CONSTRAINT </a:t>
                      </a:r>
                    </a:p>
                  </a:txBody>
                  <a:tcPr/>
                </a:tc>
                <a:extLst>
                  <a:ext uri="{0D108BD9-81ED-4DB2-BD59-A6C34878D82A}">
                    <a16:rowId xmlns:a16="http://schemas.microsoft.com/office/drawing/2014/main" val="3557477201"/>
                  </a:ext>
                </a:extLst>
              </a:tr>
              <a:tr h="364879">
                <a:tc>
                  <a:txBody>
                    <a:bodyPr/>
                    <a:lstStyle/>
                    <a:p>
                      <a:r>
                        <a:rPr lang="en-US" dirty="0"/>
                        <a:t>Pool id</a:t>
                      </a:r>
                    </a:p>
                  </a:txBody>
                  <a:tcPr/>
                </a:tc>
                <a:tc>
                  <a:txBody>
                    <a:bodyPr/>
                    <a:lstStyle/>
                    <a:p>
                      <a:r>
                        <a:rPr lang="en-US" dirty="0" err="1"/>
                        <a:t>Int</a:t>
                      </a:r>
                      <a:endParaRPr lang="en-US" dirty="0"/>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3214483302"/>
                  </a:ext>
                </a:extLst>
              </a:tr>
              <a:tr h="364879">
                <a:tc>
                  <a:txBody>
                    <a:bodyPr/>
                    <a:lstStyle/>
                    <a:p>
                      <a:r>
                        <a:rPr lang="en-US" dirty="0"/>
                        <a:t>Candidates id</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Foreign key</a:t>
                      </a:r>
                    </a:p>
                  </a:txBody>
                  <a:tcPr/>
                </a:tc>
                <a:extLst>
                  <a:ext uri="{0D108BD9-81ED-4DB2-BD59-A6C34878D82A}">
                    <a16:rowId xmlns:a16="http://schemas.microsoft.com/office/drawing/2014/main" val="1737755613"/>
                  </a:ext>
                </a:extLst>
              </a:tr>
              <a:tr h="364879">
                <a:tc>
                  <a:txBody>
                    <a:bodyPr/>
                    <a:lstStyle/>
                    <a:p>
                      <a:r>
                        <a:rPr lang="en-US" dirty="0"/>
                        <a:t>Voter id </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Foreign key </a:t>
                      </a:r>
                    </a:p>
                  </a:txBody>
                  <a:tcPr/>
                </a:tc>
                <a:extLst>
                  <a:ext uri="{0D108BD9-81ED-4DB2-BD59-A6C34878D82A}">
                    <a16:rowId xmlns:a16="http://schemas.microsoft.com/office/drawing/2014/main" val="2926530680"/>
                  </a:ext>
                </a:extLst>
              </a:tr>
              <a:tr h="364879">
                <a:tc>
                  <a:txBody>
                    <a:bodyPr/>
                    <a:lstStyle/>
                    <a:p>
                      <a:r>
                        <a:rPr lang="en-US" dirty="0"/>
                        <a:t>Post id </a:t>
                      </a:r>
                    </a:p>
                  </a:txBody>
                  <a:tcPr/>
                </a:tc>
                <a:tc>
                  <a:txBody>
                    <a:bodyPr/>
                    <a:lstStyle/>
                    <a:p>
                      <a:r>
                        <a:rPr lang="en-US" dirty="0" err="1"/>
                        <a:t>Int</a:t>
                      </a:r>
                      <a:r>
                        <a:rPr lang="en-US" dirty="0"/>
                        <a:t> </a:t>
                      </a:r>
                    </a:p>
                  </a:txBody>
                  <a:tcPr/>
                </a:tc>
                <a:tc>
                  <a:txBody>
                    <a:bodyPr/>
                    <a:lstStyle/>
                    <a:p>
                      <a:r>
                        <a:rPr lang="en-US" dirty="0"/>
                        <a:t>10</a:t>
                      </a:r>
                    </a:p>
                  </a:txBody>
                  <a:tcPr/>
                </a:tc>
                <a:tc>
                  <a:txBody>
                    <a:bodyPr/>
                    <a:lstStyle/>
                    <a:p>
                      <a:r>
                        <a:rPr lang="en-US" dirty="0"/>
                        <a:t>Foreign key </a:t>
                      </a:r>
                    </a:p>
                  </a:txBody>
                  <a:tcPr/>
                </a:tc>
                <a:extLst>
                  <a:ext uri="{0D108BD9-81ED-4DB2-BD59-A6C34878D82A}">
                    <a16:rowId xmlns:a16="http://schemas.microsoft.com/office/drawing/2014/main" val="1003609205"/>
                  </a:ext>
                </a:extLst>
              </a:tr>
            </a:tbl>
          </a:graphicData>
        </a:graphic>
      </p:graphicFrame>
    </p:spTree>
    <p:extLst>
      <p:ext uri="{BB962C8B-B14F-4D97-AF65-F5344CB8AC3E}">
        <p14:creationId xmlns:p14="http://schemas.microsoft.com/office/powerpoint/2010/main" val="284360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4723-7C79-C5F3-8999-56EAE12909D7}"/>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12846E4C-3394-B6E7-94BA-1FF0F1E5A787}"/>
              </a:ext>
            </a:extLst>
          </p:cNvPr>
          <p:cNvSpPr>
            <a:spLocks noGrp="1"/>
          </p:cNvSpPr>
          <p:nvPr>
            <p:ph idx="1"/>
          </p:nvPr>
        </p:nvSpPr>
        <p:spPr/>
        <p:txBody>
          <a:bodyPr/>
          <a:lstStyle/>
          <a:p>
            <a:pPr marL="0" indent="0">
              <a:buNone/>
            </a:pPr>
            <a:endParaRPr lang="en-US" dirty="0"/>
          </a:p>
        </p:txBody>
      </p:sp>
      <p:pic>
        <p:nvPicPr>
          <p:cNvPr id="4" name="Picture 4">
            <a:extLst>
              <a:ext uri="{FF2B5EF4-FFF2-40B4-BE49-F238E27FC236}">
                <a16:creationId xmlns:a16="http://schemas.microsoft.com/office/drawing/2014/main" id="{BF13D95D-D0AF-F8A4-96F6-1CC400638BC4}"/>
              </a:ext>
            </a:extLst>
          </p:cNvPr>
          <p:cNvPicPr>
            <a:picLocks noChangeAspect="1"/>
          </p:cNvPicPr>
          <p:nvPr/>
        </p:nvPicPr>
        <p:blipFill>
          <a:blip r:embed="rId2"/>
          <a:stretch>
            <a:fillRect/>
          </a:stretch>
        </p:blipFill>
        <p:spPr>
          <a:xfrm>
            <a:off x="2409707" y="756397"/>
            <a:ext cx="7482025" cy="5154705"/>
          </a:xfrm>
          <a:prstGeom prst="rect">
            <a:avLst/>
          </a:prstGeom>
        </p:spPr>
      </p:pic>
    </p:spTree>
    <p:extLst>
      <p:ext uri="{BB962C8B-B14F-4D97-AF65-F5344CB8AC3E}">
        <p14:creationId xmlns:p14="http://schemas.microsoft.com/office/powerpoint/2010/main" val="77370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D282-DD7E-00BB-F4D7-45077DA2B467}"/>
              </a:ext>
            </a:extLst>
          </p:cNvPr>
          <p:cNvSpPr>
            <a:spLocks noGrp="1"/>
          </p:cNvSpPr>
          <p:nvPr>
            <p:ph type="title"/>
          </p:nvPr>
        </p:nvSpPr>
        <p:spPr/>
        <p:txBody>
          <a:bodyPr/>
          <a:lstStyle/>
          <a:p>
            <a:r>
              <a:rPr lang="en-US" b="1" dirty="0"/>
              <a:t>Admin page </a:t>
            </a:r>
          </a:p>
        </p:txBody>
      </p:sp>
      <p:sp>
        <p:nvSpPr>
          <p:cNvPr id="3" name="Content Placeholder 2">
            <a:extLst>
              <a:ext uri="{FF2B5EF4-FFF2-40B4-BE49-F238E27FC236}">
                <a16:creationId xmlns:a16="http://schemas.microsoft.com/office/drawing/2014/main" id="{468A686D-93E6-DEDA-000B-021DAE099302}"/>
              </a:ext>
            </a:extLst>
          </p:cNvPr>
          <p:cNvSpPr>
            <a:spLocks noGrp="1"/>
          </p:cNvSpPr>
          <p:nvPr>
            <p:ph idx="1"/>
          </p:nvPr>
        </p:nvSpPr>
        <p:spPr/>
        <p:txBody>
          <a:bodyPr/>
          <a:lstStyle/>
          <a:p>
            <a:pPr marL="0" indent="0">
              <a:buNone/>
            </a:pPr>
            <a:r>
              <a:rPr lang="en-US" dirty="0"/>
              <a:t>   </a:t>
            </a:r>
          </a:p>
        </p:txBody>
      </p:sp>
      <p:pic>
        <p:nvPicPr>
          <p:cNvPr id="4" name="Picture 4">
            <a:extLst>
              <a:ext uri="{FF2B5EF4-FFF2-40B4-BE49-F238E27FC236}">
                <a16:creationId xmlns:a16="http://schemas.microsoft.com/office/drawing/2014/main" id="{EFA08CA9-B6D1-84AA-B9A0-194C7EA8060C}"/>
              </a:ext>
            </a:extLst>
          </p:cNvPr>
          <p:cNvPicPr>
            <a:picLocks noChangeAspect="1"/>
          </p:cNvPicPr>
          <p:nvPr/>
        </p:nvPicPr>
        <p:blipFill>
          <a:blip r:embed="rId2"/>
          <a:stretch>
            <a:fillRect/>
          </a:stretch>
        </p:blipFill>
        <p:spPr>
          <a:xfrm>
            <a:off x="3218502" y="2249487"/>
            <a:ext cx="5040620" cy="3541714"/>
          </a:xfrm>
          <a:prstGeom prst="rect">
            <a:avLst/>
          </a:prstGeom>
        </p:spPr>
      </p:pic>
    </p:spTree>
    <p:extLst>
      <p:ext uri="{BB962C8B-B14F-4D97-AF65-F5344CB8AC3E}">
        <p14:creationId xmlns:p14="http://schemas.microsoft.com/office/powerpoint/2010/main" val="378429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5343-D612-4336-235E-3BC4460EE0CC}"/>
              </a:ext>
            </a:extLst>
          </p:cNvPr>
          <p:cNvSpPr>
            <a:spLocks noGrp="1"/>
          </p:cNvSpPr>
          <p:nvPr>
            <p:ph type="title"/>
          </p:nvPr>
        </p:nvSpPr>
        <p:spPr>
          <a:xfrm>
            <a:off x="705097" y="-47552"/>
            <a:ext cx="9905998" cy="3476552"/>
          </a:xfrm>
        </p:spPr>
        <p:txBody>
          <a:bodyPr/>
          <a:lstStyle/>
          <a:p>
            <a:r>
              <a:rPr lang="en-US" dirty="0"/>
              <a:t>       </a:t>
            </a:r>
            <a:r>
              <a:rPr lang="en-US" b="1" dirty="0"/>
              <a:t>Abstract</a:t>
            </a:r>
            <a:r>
              <a:rPr lang="en-US" dirty="0"/>
              <a:t> </a:t>
            </a:r>
            <a:endParaRPr lang="en-US" b="1" dirty="0"/>
          </a:p>
        </p:txBody>
      </p:sp>
      <p:sp>
        <p:nvSpPr>
          <p:cNvPr id="3" name="Content Placeholder 2">
            <a:extLst>
              <a:ext uri="{FF2B5EF4-FFF2-40B4-BE49-F238E27FC236}">
                <a16:creationId xmlns:a16="http://schemas.microsoft.com/office/drawing/2014/main" id="{51AEEFF6-A7ED-04B0-86EF-4E843EB53D54}"/>
              </a:ext>
            </a:extLst>
          </p:cNvPr>
          <p:cNvSpPr>
            <a:spLocks noGrp="1"/>
          </p:cNvSpPr>
          <p:nvPr>
            <p:ph idx="1"/>
          </p:nvPr>
        </p:nvSpPr>
        <p:spPr>
          <a:xfrm>
            <a:off x="1421328" y="2456017"/>
            <a:ext cx="9905999" cy="3541714"/>
          </a:xfrm>
        </p:spPr>
        <p:txBody>
          <a:bodyPr>
            <a:normAutofit fontScale="92500"/>
          </a:bodyPr>
          <a:lstStyle/>
          <a:p>
            <a:r>
              <a:rPr lang="en-US" b="1" dirty="0"/>
              <a:t>The project is beneficial for Election Commission, Voters as the can get to know the candidate background and choose wisely, and even for Candidate. The software system allows the Candidate to login in to their profiles and upload all their details including their previous  milestone onto the system.</a:t>
            </a:r>
          </a:p>
          <a:p>
            <a:r>
              <a:rPr lang="en-US" b="1" dirty="0"/>
              <a:t>The college voting system is highly developed and the college voting system can be replaced by accurately and directly voting and immediate results. The college voting system is done by the internet so it can be called the Internet Voting.</a:t>
            </a:r>
          </a:p>
          <a:p>
            <a:endParaRPr lang="en-US" dirty="0"/>
          </a:p>
        </p:txBody>
      </p:sp>
    </p:spTree>
    <p:extLst>
      <p:ext uri="{BB962C8B-B14F-4D97-AF65-F5344CB8AC3E}">
        <p14:creationId xmlns:p14="http://schemas.microsoft.com/office/powerpoint/2010/main" val="301915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FA77-F7B4-AD2D-3A5C-BDA518E4CE01}"/>
              </a:ext>
            </a:extLst>
          </p:cNvPr>
          <p:cNvSpPr>
            <a:spLocks noGrp="1"/>
          </p:cNvSpPr>
          <p:nvPr>
            <p:ph type="title"/>
          </p:nvPr>
        </p:nvSpPr>
        <p:spPr/>
        <p:txBody>
          <a:bodyPr/>
          <a:lstStyle/>
          <a:p>
            <a:r>
              <a:rPr lang="en-US" b="1" dirty="0"/>
              <a:t>Candidates page </a:t>
            </a:r>
          </a:p>
        </p:txBody>
      </p:sp>
      <p:pic>
        <p:nvPicPr>
          <p:cNvPr id="4" name="Picture 4">
            <a:extLst>
              <a:ext uri="{FF2B5EF4-FFF2-40B4-BE49-F238E27FC236}">
                <a16:creationId xmlns:a16="http://schemas.microsoft.com/office/drawing/2014/main" id="{513E867B-B941-8DBB-E296-7E1B7611E5D9}"/>
              </a:ext>
            </a:extLst>
          </p:cNvPr>
          <p:cNvPicPr>
            <a:picLocks noGrp="1" noChangeAspect="1"/>
          </p:cNvPicPr>
          <p:nvPr>
            <p:ph idx="1"/>
          </p:nvPr>
        </p:nvPicPr>
        <p:blipFill>
          <a:blip r:embed="rId2"/>
          <a:stretch>
            <a:fillRect/>
          </a:stretch>
        </p:blipFill>
        <p:spPr>
          <a:xfrm>
            <a:off x="2982516" y="2097088"/>
            <a:ext cx="5081734" cy="4558903"/>
          </a:xfrm>
        </p:spPr>
      </p:pic>
    </p:spTree>
    <p:extLst>
      <p:ext uri="{BB962C8B-B14F-4D97-AF65-F5344CB8AC3E}">
        <p14:creationId xmlns:p14="http://schemas.microsoft.com/office/powerpoint/2010/main" val="160018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9EB0-4D13-91DD-F6DF-47CE390B629E}"/>
              </a:ext>
            </a:extLst>
          </p:cNvPr>
          <p:cNvSpPr>
            <a:spLocks noGrp="1"/>
          </p:cNvSpPr>
          <p:nvPr>
            <p:ph type="title"/>
          </p:nvPr>
        </p:nvSpPr>
        <p:spPr/>
        <p:txBody>
          <a:bodyPr/>
          <a:lstStyle/>
          <a:p>
            <a:r>
              <a:rPr lang="en-US" b="1" dirty="0"/>
              <a:t>Voter page </a:t>
            </a:r>
          </a:p>
        </p:txBody>
      </p:sp>
      <p:pic>
        <p:nvPicPr>
          <p:cNvPr id="4" name="Picture 4">
            <a:extLst>
              <a:ext uri="{FF2B5EF4-FFF2-40B4-BE49-F238E27FC236}">
                <a16:creationId xmlns:a16="http://schemas.microsoft.com/office/drawing/2014/main" id="{8B896488-7073-F9EC-74C3-54BCC27928CA}"/>
              </a:ext>
            </a:extLst>
          </p:cNvPr>
          <p:cNvPicPr>
            <a:picLocks noGrp="1" noChangeAspect="1"/>
          </p:cNvPicPr>
          <p:nvPr>
            <p:ph idx="1"/>
          </p:nvPr>
        </p:nvPicPr>
        <p:blipFill>
          <a:blip r:embed="rId2"/>
          <a:stretch>
            <a:fillRect/>
          </a:stretch>
        </p:blipFill>
        <p:spPr>
          <a:xfrm>
            <a:off x="3072350" y="2249488"/>
            <a:ext cx="5672030" cy="4303426"/>
          </a:xfrm>
        </p:spPr>
      </p:pic>
    </p:spTree>
    <p:extLst>
      <p:ext uri="{BB962C8B-B14F-4D97-AF65-F5344CB8AC3E}">
        <p14:creationId xmlns:p14="http://schemas.microsoft.com/office/powerpoint/2010/main" val="287363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E50E-3582-B76B-17D3-B6B80644D704}"/>
              </a:ext>
            </a:extLst>
          </p:cNvPr>
          <p:cNvSpPr>
            <a:spLocks noGrp="1"/>
          </p:cNvSpPr>
          <p:nvPr>
            <p:ph type="title"/>
          </p:nvPr>
        </p:nvSpPr>
        <p:spPr/>
        <p:txBody>
          <a:bodyPr/>
          <a:lstStyle/>
          <a:p>
            <a:r>
              <a:rPr lang="en-US" b="1" dirty="0"/>
              <a:t>REPORT PAGE </a:t>
            </a:r>
          </a:p>
        </p:txBody>
      </p:sp>
      <p:pic>
        <p:nvPicPr>
          <p:cNvPr id="4" name="Picture 4">
            <a:extLst>
              <a:ext uri="{FF2B5EF4-FFF2-40B4-BE49-F238E27FC236}">
                <a16:creationId xmlns:a16="http://schemas.microsoft.com/office/drawing/2014/main" id="{E76AB427-D43C-59C7-0815-EE136E693D5C}"/>
              </a:ext>
            </a:extLst>
          </p:cNvPr>
          <p:cNvPicPr>
            <a:picLocks noGrp="1" noChangeAspect="1"/>
          </p:cNvPicPr>
          <p:nvPr>
            <p:ph idx="1"/>
          </p:nvPr>
        </p:nvPicPr>
        <p:blipFill>
          <a:blip r:embed="rId2"/>
          <a:stretch>
            <a:fillRect/>
          </a:stretch>
        </p:blipFill>
        <p:spPr>
          <a:xfrm>
            <a:off x="3143250" y="2249488"/>
            <a:ext cx="5786438" cy="4197746"/>
          </a:xfrm>
        </p:spPr>
      </p:pic>
    </p:spTree>
    <p:extLst>
      <p:ext uri="{BB962C8B-B14F-4D97-AF65-F5344CB8AC3E}">
        <p14:creationId xmlns:p14="http://schemas.microsoft.com/office/powerpoint/2010/main" val="273045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3A77-80EC-8E21-F543-335DA63D78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BEA3EC-0A20-B097-4E2F-09BFBB5EF566}"/>
              </a:ext>
            </a:extLst>
          </p:cNvPr>
          <p:cNvSpPr>
            <a:spLocks noGrp="1"/>
          </p:cNvSpPr>
          <p:nvPr>
            <p:ph idx="1"/>
          </p:nvPr>
        </p:nvSpPr>
        <p:spPr/>
        <p:txBody>
          <a:bodyPr>
            <a:normAutofit/>
          </a:bodyPr>
          <a:lstStyle/>
          <a:p>
            <a:pPr marL="0" indent="0">
              <a:buNone/>
            </a:pPr>
            <a:endParaRPr lang="en-US" sz="4000" b="1" dirty="0">
              <a:solidFill>
                <a:schemeClr val="bg1"/>
              </a:solidFill>
            </a:endParaRPr>
          </a:p>
          <a:p>
            <a:pPr marL="0" indent="0">
              <a:buNone/>
            </a:pPr>
            <a:r>
              <a:rPr lang="en-US" sz="4000" b="1" dirty="0">
                <a:solidFill>
                  <a:schemeClr val="bg1"/>
                </a:solidFill>
              </a:rPr>
              <a:t>                       </a:t>
            </a:r>
            <a:r>
              <a:rPr lang="en-US" sz="5400" b="1" dirty="0">
                <a:solidFill>
                  <a:schemeClr val="bg1"/>
                </a:solidFill>
              </a:rPr>
              <a:t>Thank you</a:t>
            </a:r>
          </a:p>
        </p:txBody>
      </p:sp>
    </p:spTree>
    <p:extLst>
      <p:ext uri="{BB962C8B-B14F-4D97-AF65-F5344CB8AC3E}">
        <p14:creationId xmlns:p14="http://schemas.microsoft.com/office/powerpoint/2010/main" val="330721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CEFB-6EE5-7B85-F87B-A8D90F48BB33}"/>
              </a:ext>
            </a:extLst>
          </p:cNvPr>
          <p:cNvSpPr>
            <a:spLocks noGrp="1"/>
          </p:cNvSpPr>
          <p:nvPr>
            <p:ph type="title"/>
          </p:nvPr>
        </p:nvSpPr>
        <p:spPr>
          <a:xfrm>
            <a:off x="1350828" y="126448"/>
            <a:ext cx="9905998" cy="1466211"/>
          </a:xfrm>
        </p:spPr>
        <p:txBody>
          <a:bodyPr/>
          <a:lstStyle/>
          <a:p>
            <a:r>
              <a:rPr lang="en-US" b="1" dirty="0"/>
              <a:t>Objective</a:t>
            </a:r>
            <a:r>
              <a:rPr lang="en-US" dirty="0"/>
              <a:t> </a:t>
            </a:r>
          </a:p>
        </p:txBody>
      </p:sp>
      <p:sp>
        <p:nvSpPr>
          <p:cNvPr id="3" name="Content Placeholder 2">
            <a:extLst>
              <a:ext uri="{FF2B5EF4-FFF2-40B4-BE49-F238E27FC236}">
                <a16:creationId xmlns:a16="http://schemas.microsoft.com/office/drawing/2014/main" id="{DD23DA10-3240-0DD6-9308-414971229538}"/>
              </a:ext>
            </a:extLst>
          </p:cNvPr>
          <p:cNvSpPr>
            <a:spLocks noGrp="1"/>
          </p:cNvSpPr>
          <p:nvPr>
            <p:ph idx="1"/>
          </p:nvPr>
        </p:nvSpPr>
        <p:spPr>
          <a:xfrm rot="10800000" flipV="1">
            <a:off x="1350828" y="1592659"/>
            <a:ext cx="9125615" cy="3936787"/>
          </a:xfrm>
        </p:spPr>
        <p:txBody>
          <a:bodyPr>
            <a:normAutofit/>
          </a:bodyPr>
          <a:lstStyle/>
          <a:p>
            <a:r>
              <a:rPr lang="en-US" b="1" dirty="0"/>
              <a:t>Online voting is a web based voting system that will help you manage your Election easily and securely. </a:t>
            </a:r>
          </a:p>
          <a:p>
            <a:r>
              <a:rPr lang="en-US" b="1" dirty="0"/>
              <a:t>This voting system can be used for casting votes during the election held in college.</a:t>
            </a:r>
          </a:p>
          <a:p>
            <a:r>
              <a:rPr lang="en-US" b="1" dirty="0"/>
              <a:t>In this system the voter do not have to go to the pooling booth to cast their vote. </a:t>
            </a:r>
          </a:p>
          <a:p>
            <a:r>
              <a:rPr lang="en-US" b="1" dirty="0"/>
              <a:t>They can use their personal computer to cast their votes.</a:t>
            </a:r>
          </a:p>
        </p:txBody>
      </p:sp>
    </p:spTree>
    <p:extLst>
      <p:ext uri="{BB962C8B-B14F-4D97-AF65-F5344CB8AC3E}">
        <p14:creationId xmlns:p14="http://schemas.microsoft.com/office/powerpoint/2010/main" val="362356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F507-7FC3-9709-82A8-DE972FFE8A35}"/>
              </a:ext>
            </a:extLst>
          </p:cNvPr>
          <p:cNvSpPr>
            <a:spLocks noGrp="1"/>
          </p:cNvSpPr>
          <p:nvPr>
            <p:ph type="title"/>
          </p:nvPr>
        </p:nvSpPr>
        <p:spPr/>
        <p:txBody>
          <a:bodyPr/>
          <a:lstStyle/>
          <a:p>
            <a:r>
              <a:rPr lang="en-US" b="1" dirty="0"/>
              <a:t>HARDWARE SPECFICATION</a:t>
            </a:r>
          </a:p>
        </p:txBody>
      </p:sp>
      <p:sp>
        <p:nvSpPr>
          <p:cNvPr id="3" name="Content Placeholder 2">
            <a:extLst>
              <a:ext uri="{FF2B5EF4-FFF2-40B4-BE49-F238E27FC236}">
                <a16:creationId xmlns:a16="http://schemas.microsoft.com/office/drawing/2014/main" id="{5FC9CD6C-941A-E3DC-7F8A-7A7FFF30078D}"/>
              </a:ext>
            </a:extLst>
          </p:cNvPr>
          <p:cNvSpPr>
            <a:spLocks noGrp="1"/>
          </p:cNvSpPr>
          <p:nvPr>
            <p:ph idx="1"/>
          </p:nvPr>
        </p:nvSpPr>
        <p:spPr/>
        <p:txBody>
          <a:bodyPr>
            <a:normAutofit/>
          </a:bodyPr>
          <a:lstStyle/>
          <a:p>
            <a:r>
              <a:rPr lang="en-US" b="1" dirty="0"/>
              <a:t>System: Pentium IV 2.4 GHz.</a:t>
            </a:r>
          </a:p>
          <a:p>
            <a:r>
              <a:rPr lang="en-US" b="1" dirty="0"/>
              <a:t>Hard Disk : 180 GB.</a:t>
            </a:r>
          </a:p>
          <a:p>
            <a:r>
              <a:rPr lang="en-US" b="1" dirty="0"/>
              <a:t>Floppy Drive: 1.44 Mb.</a:t>
            </a:r>
          </a:p>
          <a:p>
            <a:r>
              <a:rPr lang="en-US" b="1" dirty="0"/>
              <a:t> Ram: 8 GB.</a:t>
            </a:r>
          </a:p>
        </p:txBody>
      </p:sp>
    </p:spTree>
    <p:extLst>
      <p:ext uri="{BB962C8B-B14F-4D97-AF65-F5344CB8AC3E}">
        <p14:creationId xmlns:p14="http://schemas.microsoft.com/office/powerpoint/2010/main" val="163145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831F-9A48-7B4B-E60A-A5692E18AB8C}"/>
              </a:ext>
            </a:extLst>
          </p:cNvPr>
          <p:cNvSpPr>
            <a:spLocks noGrp="1"/>
          </p:cNvSpPr>
          <p:nvPr>
            <p:ph type="title"/>
          </p:nvPr>
        </p:nvSpPr>
        <p:spPr/>
        <p:txBody>
          <a:bodyPr/>
          <a:lstStyle/>
          <a:p>
            <a:r>
              <a:rPr lang="en-US" b="1" dirty="0"/>
              <a:t>SOFTWARE SPECIFICATION</a:t>
            </a:r>
          </a:p>
        </p:txBody>
      </p:sp>
      <p:sp>
        <p:nvSpPr>
          <p:cNvPr id="3" name="Content Placeholder 2">
            <a:extLst>
              <a:ext uri="{FF2B5EF4-FFF2-40B4-BE49-F238E27FC236}">
                <a16:creationId xmlns:a16="http://schemas.microsoft.com/office/drawing/2014/main" id="{B6CB8A07-7F06-F420-4C47-68E04ACF03EB}"/>
              </a:ext>
            </a:extLst>
          </p:cNvPr>
          <p:cNvSpPr>
            <a:spLocks noGrp="1"/>
          </p:cNvSpPr>
          <p:nvPr>
            <p:ph idx="1"/>
          </p:nvPr>
        </p:nvSpPr>
        <p:spPr/>
        <p:txBody>
          <a:bodyPr>
            <a:normAutofit/>
          </a:bodyPr>
          <a:lstStyle/>
          <a:p>
            <a:r>
              <a:rPr lang="en-US" dirty="0"/>
              <a:t>Operating system : Windows 7,8.</a:t>
            </a:r>
          </a:p>
          <a:p>
            <a:r>
              <a:rPr lang="en-US" dirty="0"/>
              <a:t>Front End : Python</a:t>
            </a:r>
          </a:p>
          <a:p>
            <a:r>
              <a:rPr lang="en-US" dirty="0"/>
              <a:t>Back End : My SQL</a:t>
            </a:r>
          </a:p>
        </p:txBody>
      </p:sp>
      <p:pic>
        <p:nvPicPr>
          <p:cNvPr id="4" name="Picture 4">
            <a:extLst>
              <a:ext uri="{FF2B5EF4-FFF2-40B4-BE49-F238E27FC236}">
                <a16:creationId xmlns:a16="http://schemas.microsoft.com/office/drawing/2014/main" id="{9C479358-B6CD-FB02-C57C-5073FACF16E4}"/>
              </a:ext>
            </a:extLst>
          </p:cNvPr>
          <p:cNvPicPr>
            <a:picLocks noChangeAspect="1"/>
          </p:cNvPicPr>
          <p:nvPr/>
        </p:nvPicPr>
        <p:blipFill>
          <a:blip r:embed="rId2"/>
          <a:stretch>
            <a:fillRect/>
          </a:stretch>
        </p:blipFill>
        <p:spPr>
          <a:xfrm>
            <a:off x="6420096" y="1997488"/>
            <a:ext cx="4497427" cy="4045712"/>
          </a:xfrm>
          <a:prstGeom prst="rect">
            <a:avLst/>
          </a:prstGeom>
        </p:spPr>
      </p:pic>
    </p:spTree>
    <p:extLst>
      <p:ext uri="{BB962C8B-B14F-4D97-AF65-F5344CB8AC3E}">
        <p14:creationId xmlns:p14="http://schemas.microsoft.com/office/powerpoint/2010/main" val="308925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D0CE-031F-B0CD-3BA2-40D937CAF9D7}"/>
              </a:ext>
            </a:extLst>
          </p:cNvPr>
          <p:cNvSpPr>
            <a:spLocks noGrp="1"/>
          </p:cNvSpPr>
          <p:nvPr>
            <p:ph type="title"/>
          </p:nvPr>
        </p:nvSpPr>
        <p:spPr/>
        <p:txBody>
          <a:bodyPr/>
          <a:lstStyle/>
          <a:p>
            <a:r>
              <a:rPr lang="en-US" b="1" dirty="0"/>
              <a:t>EXISTING SYSTEM</a:t>
            </a:r>
          </a:p>
        </p:txBody>
      </p:sp>
      <p:sp>
        <p:nvSpPr>
          <p:cNvPr id="3" name="Content Placeholder 2">
            <a:extLst>
              <a:ext uri="{FF2B5EF4-FFF2-40B4-BE49-F238E27FC236}">
                <a16:creationId xmlns:a16="http://schemas.microsoft.com/office/drawing/2014/main" id="{7B15233C-FA79-7D33-22A2-8CDBE36CA61A}"/>
              </a:ext>
            </a:extLst>
          </p:cNvPr>
          <p:cNvSpPr>
            <a:spLocks noGrp="1"/>
          </p:cNvSpPr>
          <p:nvPr>
            <p:ph idx="1"/>
          </p:nvPr>
        </p:nvSpPr>
        <p:spPr>
          <a:xfrm>
            <a:off x="1141412" y="1948295"/>
            <a:ext cx="9905999" cy="3842906"/>
          </a:xfrm>
        </p:spPr>
        <p:txBody>
          <a:bodyPr>
            <a:normAutofit lnSpcReduction="10000"/>
          </a:bodyPr>
          <a:lstStyle/>
          <a:p>
            <a:r>
              <a:rPr lang="en-US" dirty="0"/>
              <a:t> The voter gets a blank ballot and use a pen or a marker to indicate he want to vote for which candidate. Hand-counted ballots is a time and labor consuming process, but it is easy to manufacture paper ballots and the ballots can be retained for verifying, this type is still the most common way to vote
</a:t>
            </a:r>
            <a:r>
              <a:rPr lang="en-US" b="1" dirty="0">
                <a:solidFill>
                  <a:schemeClr val="bg1"/>
                </a:solidFill>
              </a:rPr>
              <a:t>Disadvantages</a:t>
            </a:r>
            <a:r>
              <a:rPr lang="en-US" dirty="0"/>
              <a:t>
Chances of hacking candidate or voter’s account.</a:t>
            </a:r>
          </a:p>
          <a:p>
            <a:r>
              <a:rPr lang="en-US" dirty="0"/>
              <a:t>Every voter does not have pc or net connection, so voters can even go in p </a:t>
            </a:r>
            <a:r>
              <a:rPr lang="en-US" dirty="0" err="1"/>
              <a:t>olling</a:t>
            </a:r>
            <a:r>
              <a:rPr lang="en-US" dirty="0"/>
              <a:t> booth and vote there.</a:t>
            </a:r>
          </a:p>
        </p:txBody>
      </p:sp>
    </p:spTree>
    <p:extLst>
      <p:ext uri="{BB962C8B-B14F-4D97-AF65-F5344CB8AC3E}">
        <p14:creationId xmlns:p14="http://schemas.microsoft.com/office/powerpoint/2010/main" val="30609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EDD4-A10E-5B55-7093-0131A6910E17}"/>
              </a:ext>
            </a:extLst>
          </p:cNvPr>
          <p:cNvSpPr>
            <a:spLocks noGrp="1"/>
          </p:cNvSpPr>
          <p:nvPr>
            <p:ph type="title"/>
          </p:nvPr>
        </p:nvSpPr>
        <p:spPr/>
        <p:txBody>
          <a:bodyPr/>
          <a:lstStyle/>
          <a:p>
            <a:r>
              <a:rPr lang="en-US" b="1" dirty="0"/>
              <a:t>PROPOSED SYSTEM</a:t>
            </a:r>
          </a:p>
        </p:txBody>
      </p:sp>
      <p:sp>
        <p:nvSpPr>
          <p:cNvPr id="3" name="Content Placeholder 2">
            <a:extLst>
              <a:ext uri="{FF2B5EF4-FFF2-40B4-BE49-F238E27FC236}">
                <a16:creationId xmlns:a16="http://schemas.microsoft.com/office/drawing/2014/main" id="{5F5085DD-224D-C2A9-E40B-2F39A42F06B1}"/>
              </a:ext>
            </a:extLst>
          </p:cNvPr>
          <p:cNvSpPr>
            <a:spLocks noGrp="1"/>
          </p:cNvSpPr>
          <p:nvPr>
            <p:ph idx="1"/>
          </p:nvPr>
        </p:nvSpPr>
        <p:spPr>
          <a:xfrm>
            <a:off x="1141413" y="2097088"/>
            <a:ext cx="9905999" cy="3725286"/>
          </a:xfrm>
        </p:spPr>
        <p:txBody>
          <a:bodyPr>
            <a:normAutofit fontScale="85000" lnSpcReduction="20000"/>
          </a:bodyPr>
          <a:lstStyle/>
          <a:p>
            <a:r>
              <a:rPr lang="en-US" b="1" dirty="0"/>
              <a:t>In this system voter can voting their candidate via college voting system. With the help of that system, we can vote easily. User can’t vote more than one time. In this system helps to counting the vote very easy.</a:t>
            </a:r>
          </a:p>
          <a:p>
            <a:pPr marL="0" indent="0">
              <a:buNone/>
            </a:pPr>
            <a:r>
              <a:rPr lang="en-US" dirty="0"/>
              <a:t>  </a:t>
            </a:r>
            <a:r>
              <a:rPr lang="en-US" b="1" dirty="0">
                <a:solidFill>
                  <a:schemeClr val="bg1"/>
                </a:solidFill>
              </a:rPr>
              <a:t>ADVANTAGES OF THE PROPOSED SYSTEM:</a:t>
            </a:r>
            <a:endParaRPr lang="en-US" sz="2300" b="1" dirty="0">
              <a:solidFill>
                <a:schemeClr val="bg1"/>
              </a:solidFill>
            </a:endParaRPr>
          </a:p>
          <a:p>
            <a:pPr marL="0" indent="0">
              <a:buNone/>
            </a:pPr>
            <a:r>
              <a:rPr lang="en-US" b="1" dirty="0"/>
              <a:t>• Fast and easy way of conducting Election.
•Voters can view background of each Candidate.
• Candidate can present themselves against voters.
• Admin can verify the documents and details of Candidate.
• System Generated Unique ID and Password gives more Secure Logins</a:t>
            </a:r>
          </a:p>
        </p:txBody>
      </p:sp>
    </p:spTree>
    <p:extLst>
      <p:ext uri="{BB962C8B-B14F-4D97-AF65-F5344CB8AC3E}">
        <p14:creationId xmlns:p14="http://schemas.microsoft.com/office/powerpoint/2010/main" val="153332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8597-93F6-8C48-304B-85BA17C8249B}"/>
              </a:ext>
            </a:extLst>
          </p:cNvPr>
          <p:cNvSpPr>
            <a:spLocks noGrp="1"/>
          </p:cNvSpPr>
          <p:nvPr>
            <p:ph type="title"/>
          </p:nvPr>
        </p:nvSpPr>
        <p:spPr/>
        <p:txBody>
          <a:bodyPr/>
          <a:lstStyle/>
          <a:p>
            <a:r>
              <a:rPr lang="en-US" b="1" dirty="0"/>
              <a:t>Modules</a:t>
            </a:r>
          </a:p>
        </p:txBody>
      </p:sp>
      <p:sp>
        <p:nvSpPr>
          <p:cNvPr id="3" name="Content Placeholder 2">
            <a:extLst>
              <a:ext uri="{FF2B5EF4-FFF2-40B4-BE49-F238E27FC236}">
                <a16:creationId xmlns:a16="http://schemas.microsoft.com/office/drawing/2014/main" id="{61EEE07D-301E-E23E-7693-58AF08D3E129}"/>
              </a:ext>
            </a:extLst>
          </p:cNvPr>
          <p:cNvSpPr>
            <a:spLocks noGrp="1"/>
          </p:cNvSpPr>
          <p:nvPr>
            <p:ph idx="1"/>
          </p:nvPr>
        </p:nvSpPr>
        <p:spPr>
          <a:xfrm>
            <a:off x="1141413" y="1880806"/>
            <a:ext cx="9905999" cy="3541714"/>
          </a:xfrm>
        </p:spPr>
        <p:txBody>
          <a:bodyPr>
            <a:normAutofit fontScale="92500" lnSpcReduction="10000"/>
          </a:bodyPr>
          <a:lstStyle/>
          <a:p>
            <a:r>
              <a:rPr lang="en-US" b="1" dirty="0">
                <a:solidFill>
                  <a:schemeClr val="bg1"/>
                </a:solidFill>
              </a:rPr>
              <a:t>Voter Registration</a:t>
            </a:r>
          </a:p>
          <a:p>
            <a:pPr marL="0" indent="0">
              <a:buNone/>
            </a:pPr>
            <a:r>
              <a:rPr lang="en-US" b="1" dirty="0"/>
              <a:t>         Voters are created by admin, once voters are created, they will get unique username and password. The voter’s can able to login via this application and update his/her profile details. Voter can’t add themselves.</a:t>
            </a:r>
          </a:p>
          <a:p>
            <a:r>
              <a:rPr lang="en-US" b="1" dirty="0">
                <a:solidFill>
                  <a:schemeClr val="bg1"/>
                </a:solidFill>
              </a:rPr>
              <a:t>Candidate Registration</a:t>
            </a:r>
          </a:p>
          <a:p>
            <a:pPr marL="0" indent="0">
              <a:buNone/>
            </a:pPr>
            <a:r>
              <a:rPr lang="en-US" dirty="0"/>
              <a:t>            </a:t>
            </a:r>
            <a:r>
              <a:rPr lang="en-US" b="1" dirty="0"/>
              <a:t>Candidate’s are created by admin, once candidates are created they will displayed in the voting screen. Those details will be displayed in the election result as well.</a:t>
            </a:r>
          </a:p>
        </p:txBody>
      </p:sp>
    </p:spTree>
    <p:extLst>
      <p:ext uri="{BB962C8B-B14F-4D97-AF65-F5344CB8AC3E}">
        <p14:creationId xmlns:p14="http://schemas.microsoft.com/office/powerpoint/2010/main" val="1127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BC79-043C-3A03-2A0C-D717533FF8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7F927A-2792-3456-4B6E-527BDA1749A2}"/>
              </a:ext>
            </a:extLst>
          </p:cNvPr>
          <p:cNvSpPr>
            <a:spLocks noGrp="1"/>
          </p:cNvSpPr>
          <p:nvPr>
            <p:ph idx="1"/>
          </p:nvPr>
        </p:nvSpPr>
        <p:spPr>
          <a:xfrm>
            <a:off x="733197" y="1855871"/>
            <a:ext cx="9905999" cy="4582782"/>
          </a:xfrm>
        </p:spPr>
        <p:txBody>
          <a:bodyPr>
            <a:normAutofit/>
          </a:bodyPr>
          <a:lstStyle/>
          <a:p>
            <a:r>
              <a:rPr lang="en-US" b="1" dirty="0">
                <a:solidFill>
                  <a:schemeClr val="bg1"/>
                </a:solidFill>
              </a:rPr>
              <a:t>Candidate &amp; Voter Details:</a:t>
            </a:r>
          </a:p>
          <a:p>
            <a:pPr marL="0" indent="0">
              <a:buNone/>
            </a:pPr>
            <a:r>
              <a:rPr lang="en-US" dirty="0"/>
              <a:t>              </a:t>
            </a:r>
            <a:r>
              <a:rPr lang="en-US" b="1" dirty="0"/>
              <a:t>This module contains provide the all information about the voter’s and candidates. These values have been collected from the voter and candidate table.</a:t>
            </a:r>
          </a:p>
          <a:p>
            <a:r>
              <a:rPr lang="en-US" b="1" dirty="0">
                <a:solidFill>
                  <a:schemeClr val="bg1"/>
                </a:solidFill>
              </a:rPr>
              <a:t>Pooling voter:</a:t>
            </a:r>
          </a:p>
          <a:p>
            <a:pPr marL="0" indent="0">
              <a:buNone/>
            </a:pPr>
            <a:r>
              <a:rPr lang="en-US" b="1" dirty="0"/>
              <a:t>             Voter can pool their vote in this module. Once voter pooling their vote can’t vote more than one time. Voter select his favorite voter and pooling their vote.</a:t>
            </a:r>
          </a:p>
        </p:txBody>
      </p:sp>
    </p:spTree>
    <p:extLst>
      <p:ext uri="{BB962C8B-B14F-4D97-AF65-F5344CB8AC3E}">
        <p14:creationId xmlns:p14="http://schemas.microsoft.com/office/powerpoint/2010/main" val="2924551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Circuit</vt:lpstr>
      <vt:lpstr>COLLEGE VOTING SYSTEM</vt:lpstr>
      <vt:lpstr>       Abstract </vt:lpstr>
      <vt:lpstr>Objective </vt:lpstr>
      <vt:lpstr>HARDWARE SPECFICATION</vt:lpstr>
      <vt:lpstr>SOFTWARE SPECIFICATION</vt:lpstr>
      <vt:lpstr>EXISTING SYSTEM</vt:lpstr>
      <vt:lpstr>PROPOSED SYSTEM</vt:lpstr>
      <vt:lpstr>Modules</vt:lpstr>
      <vt:lpstr>PowerPoint Presentation</vt:lpstr>
      <vt:lpstr>PowerPoint Presentation</vt:lpstr>
      <vt:lpstr>   Data Flow Diagram    Level 0</vt:lpstr>
      <vt:lpstr>                                   Level  1 </vt:lpstr>
      <vt:lpstr>Discription of tables </vt:lpstr>
      <vt:lpstr>Table name : Admin </vt:lpstr>
      <vt:lpstr>TABLE NAME : VOTER </vt:lpstr>
      <vt:lpstr>Table Name : Candidates </vt:lpstr>
      <vt:lpstr>TABLE NAME : POOL</vt:lpstr>
      <vt:lpstr>PowerPoint Presentation</vt:lpstr>
      <vt:lpstr>Admin page </vt:lpstr>
      <vt:lpstr>Candidates page </vt:lpstr>
      <vt:lpstr>Voter page </vt:lpstr>
      <vt:lpstr>REPORT PAGE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COLLEGE VOTING 
            SYSTEM</dc:title>
  <dc:creator>janani s</dc:creator>
  <cp:lastModifiedBy>919976167260</cp:lastModifiedBy>
  <cp:revision>12</cp:revision>
  <dcterms:created xsi:type="dcterms:W3CDTF">2023-02-07T03:59:53Z</dcterms:created>
  <dcterms:modified xsi:type="dcterms:W3CDTF">2023-03-07T08:38:02Z</dcterms:modified>
</cp:coreProperties>
</file>