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28"/>
  </p:notesMasterIdLst>
  <p:sldIdLst>
    <p:sldId id="256" r:id="rId2"/>
    <p:sldId id="283" r:id="rId3"/>
    <p:sldId id="257" r:id="rId4"/>
    <p:sldId id="284" r:id="rId5"/>
    <p:sldId id="258" r:id="rId6"/>
    <p:sldId id="259" r:id="rId7"/>
    <p:sldId id="260" r:id="rId8"/>
    <p:sldId id="261" r:id="rId9"/>
    <p:sldId id="262" r:id="rId10"/>
    <p:sldId id="263" r:id="rId11"/>
    <p:sldId id="267" r:id="rId12"/>
    <p:sldId id="264" r:id="rId13"/>
    <p:sldId id="265" r:id="rId14"/>
    <p:sldId id="271" r:id="rId15"/>
    <p:sldId id="273" r:id="rId16"/>
    <p:sldId id="274" r:id="rId17"/>
    <p:sldId id="275" r:id="rId18"/>
    <p:sldId id="276" r:id="rId19"/>
    <p:sldId id="285" r:id="rId20"/>
    <p:sldId id="277" r:id="rId21"/>
    <p:sldId id="278" r:id="rId22"/>
    <p:sldId id="279" r:id="rId23"/>
    <p:sldId id="280" r:id="rId24"/>
    <p:sldId id="281" r:id="rId25"/>
    <p:sldId id="282" r:id="rId26"/>
    <p:sldId id="26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COT" initials="E" lastIdx="1" clrIdx="0"/>
  <p:cmAuthor id="2" name="Admin Is User" initials="AIU"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43" autoAdjust="0"/>
    <p:restoredTop sz="94660"/>
  </p:normalViewPr>
  <p:slideViewPr>
    <p:cSldViewPr snapToGrid="0">
      <p:cViewPr varScale="1">
        <p:scale>
          <a:sx n="73" d="100"/>
          <a:sy n="73" d="100"/>
        </p:scale>
        <p:origin x="-618" y="-102"/>
      </p:cViewPr>
      <p:guideLst>
        <p:guide orient="horz" pos="2160"/>
        <p:guide pos="3840"/>
      </p:guideLst>
    </p:cSldViewPr>
  </p:slideViewPr>
  <p:notesTextViewPr>
    <p:cViewPr>
      <p:scale>
        <a:sx n="1" d="1"/>
        <a:sy n="1" d="1"/>
      </p:scale>
      <p:origin x="0" y="0"/>
    </p:cViewPr>
  </p:notesTextViewPr>
  <p:sorterViewPr>
    <p:cViewPr>
      <p:scale>
        <a:sx n="66" d="100"/>
        <a:sy n="66" d="100"/>
      </p:scale>
      <p:origin x="0" y="148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91938F-1797-48C0-AC14-F04C8ACB84E5}" type="datetimeFigureOut">
              <a:rPr lang="en-US" smtClean="0"/>
              <a:pPr/>
              <a:t>3/9/2023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FBCDB9-12CC-421E-8075-E1AB36F308A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1C6E12D2-DA3A-480B-BCDF-BFB6C7EBE402}" type="datetimeFigureOut">
              <a:rPr lang="en-US" smtClean="0"/>
              <a:pPr/>
              <a:t>3/9/2023</a:t>
            </a:fld>
            <a:endParaRPr lang="en-US"/>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fld id="{F1BBC3DF-4D3E-4D62-AC24-223E50BCC8D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C6E12D2-DA3A-480B-BCDF-BFB6C7EBE402}" type="datetimeFigureOut">
              <a:rPr lang="en-US" smtClean="0"/>
              <a:pPr/>
              <a:t>3/9/2023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1BBC3DF-4D3E-4D62-AC24-223E50BCC8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3"/>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extLst/>
          </a:lstStyle>
          <a:p>
            <a:fld id="{1C6E12D2-DA3A-480B-BCDF-BFB6C7EBE402}" type="datetimeFigureOut">
              <a:rPr lang="en-US" smtClean="0"/>
              <a:pPr/>
              <a:t>3/9/2023</a:t>
            </a:fld>
            <a:endParaRPr lang="en-US"/>
          </a:p>
        </p:txBody>
      </p:sp>
      <p:sp>
        <p:nvSpPr>
          <p:cNvPr id="5" name="Footer Placeholder 4"/>
          <p:cNvSpPr>
            <a:spLocks noGrp="1"/>
          </p:cNvSpPr>
          <p:nvPr>
            <p:ph type="ftr" sz="quarter" idx="11"/>
          </p:nvPr>
        </p:nvSpPr>
        <p:spPr>
          <a:xfrm>
            <a:off x="609600" y="6556248"/>
            <a:ext cx="4876800" cy="228600"/>
          </a:xfrm>
        </p:spPr>
        <p:txBody>
          <a:bodyPr/>
          <a:lstStyle>
            <a:extLst/>
          </a:lstStyle>
          <a:p>
            <a:endParaRPr lang="en-US"/>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fld id="{F1BBC3DF-4D3E-4D62-AC24-223E50BCC8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C6E12D2-DA3A-480B-BCDF-BFB6C7EBE402}" type="datetimeFigureOut">
              <a:rPr lang="en-US" smtClean="0"/>
              <a:pPr/>
              <a:t>3/9/2023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1BBC3DF-4D3E-4D62-AC24-223E50BCC8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1C6E12D2-DA3A-480B-BCDF-BFB6C7EBE402}" type="datetimeFigureOut">
              <a:rPr lang="en-US" smtClean="0"/>
              <a:pPr/>
              <a:t>3/9/2023</a:t>
            </a:fld>
            <a:endParaRPr lang="en-US"/>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8978603" y="6555112"/>
            <a:ext cx="784448" cy="228600"/>
          </a:xfrm>
        </p:spPr>
        <p:txBody>
          <a:bodyPr/>
          <a:lstStyle>
            <a:extLst/>
          </a:lstStyle>
          <a:p>
            <a:fld id="{F1BBC3DF-4D3E-4D62-AC24-223E50BCC8D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C6E12D2-DA3A-480B-BCDF-BFB6C7EBE402}" type="datetimeFigureOut">
              <a:rPr lang="en-US" smtClean="0"/>
              <a:pPr/>
              <a:t>3/9/2023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1BBC3DF-4D3E-4D62-AC24-223E50BCC8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C6E12D2-DA3A-480B-BCDF-BFB6C7EBE402}" type="datetimeFigureOut">
              <a:rPr lang="en-US" smtClean="0"/>
              <a:pPr/>
              <a:t>3/9/2023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1BBC3DF-4D3E-4D62-AC24-223E50BCC8D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C6E12D2-DA3A-480B-BCDF-BFB6C7EBE402}" type="datetimeFigureOut">
              <a:rPr lang="en-US" smtClean="0"/>
              <a:pPr/>
              <a:t>3/9/2023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1BBC3DF-4D3E-4D62-AC24-223E50BCC8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C6E12D2-DA3A-480B-BCDF-BFB6C7EBE402}" type="datetimeFigureOut">
              <a:rPr lang="en-US" smtClean="0"/>
              <a:pPr/>
              <a:t>3/9/2023</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F1BBC3DF-4D3E-4D62-AC24-223E50BCC8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C6E12D2-DA3A-480B-BCDF-BFB6C7EBE402}" type="datetimeFigureOut">
              <a:rPr lang="en-US" smtClean="0"/>
              <a:pPr/>
              <a:t>3/9/2023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1BBC3DF-4D3E-4D62-AC24-223E50BCC8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C6E12D2-DA3A-480B-BCDF-BFB6C7EBE402}" type="datetimeFigureOut">
              <a:rPr lang="en-US" smtClean="0"/>
              <a:pPr/>
              <a:t>3/9/2023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1BBC3DF-4D3E-4D62-AC24-223E50BCC8DF}" type="slidenum">
              <a:rPr lang="en-US" smtClean="0"/>
              <a:pPr/>
              <a:t>‹#›</a:t>
            </a:fld>
            <a:endParaRPr lang="en-US"/>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1C6E12D2-DA3A-480B-BCDF-BFB6C7EBE402}" type="datetimeFigureOut">
              <a:rPr lang="en-US" smtClean="0"/>
              <a:pPr/>
              <a:t>3/9/2023</a:t>
            </a:fld>
            <a:endParaRPr lang="en-US"/>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F1BBC3DF-4D3E-4D62-AC24-223E50BCC8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80624" y="490654"/>
            <a:ext cx="7917366" cy="2116067"/>
          </a:xfrm>
        </p:spPr>
        <p:txBody>
          <a:bodyPr/>
          <a:lstStyle/>
          <a:p>
            <a:r>
              <a:rPr lang="en-US" sz="5400" dirty="0">
                <a:latin typeface="Algerian" pitchFamily="82" charset="0"/>
              </a:rPr>
              <a:t>FURNITURE SHOP MANAGEMENT SYSTEM</a:t>
            </a:r>
          </a:p>
        </p:txBody>
      </p:sp>
      <p:sp>
        <p:nvSpPr>
          <p:cNvPr id="3" name="Subtitle 2"/>
          <p:cNvSpPr>
            <a:spLocks noGrp="1"/>
          </p:cNvSpPr>
          <p:nvPr>
            <p:ph type="subTitle" idx="1"/>
          </p:nvPr>
        </p:nvSpPr>
        <p:spPr>
          <a:xfrm>
            <a:off x="5199798" y="3684895"/>
            <a:ext cx="6141492" cy="2101755"/>
          </a:xfrm>
        </p:spPr>
        <p:txBody>
          <a:bodyPr/>
          <a:lstStyle/>
          <a:p>
            <a:r>
              <a:rPr lang="en-US" dirty="0" smtClean="0"/>
              <a:t>LRG GOVERNMENT ARTS COLLEGE FOR WOMEN</a:t>
            </a:r>
          </a:p>
          <a:p>
            <a:r>
              <a:rPr lang="en-US" dirty="0" smtClean="0"/>
              <a:t>DHARSHINI.N</a:t>
            </a:r>
          </a:p>
          <a:p>
            <a:r>
              <a:rPr lang="en-US" dirty="0" smtClean="0"/>
              <a:t>III BSC COMPUTER SCIENCE</a:t>
            </a:r>
          </a:p>
          <a:p>
            <a:r>
              <a:rPr lang="en-US" dirty="0" smtClean="0"/>
              <a:t>GUIDE </a:t>
            </a:r>
            <a:r>
              <a:rPr lang="en-US" smtClean="0"/>
              <a:t>NAME :Dr.Kokila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2138" y="327546"/>
            <a:ext cx="10140286" cy="5500048"/>
          </a:xfrm>
        </p:spPr>
        <p:txBody>
          <a:bodyPr>
            <a:normAutofit fontScale="92500" lnSpcReduction="20000"/>
          </a:bodyPr>
          <a:lstStyle/>
          <a:p>
            <a:pPr lvl="0">
              <a:lnSpc>
                <a:spcPct val="150000"/>
              </a:lnSpc>
              <a:buNone/>
            </a:pPr>
            <a:r>
              <a:rPr lang="en-US" sz="3600" b="1" dirty="0" smtClean="0">
                <a:latin typeface="Calibri" panose="020F0502020204030204" pitchFamily="34" charset="0"/>
                <a:ea typeface="Times New Roman" panose="02020603050405020304" pitchFamily="18" charset="0"/>
              </a:rPr>
              <a:t>Furniture </a:t>
            </a:r>
            <a:r>
              <a:rPr lang="en-US" sz="3600" b="1" dirty="0">
                <a:latin typeface="Calibri" panose="020F0502020204030204" pitchFamily="34" charset="0"/>
                <a:ea typeface="Times New Roman" panose="02020603050405020304" pitchFamily="18" charset="0"/>
              </a:rPr>
              <a:t>Registration</a:t>
            </a:r>
          </a:p>
          <a:p>
            <a:pPr marL="0" indent="0">
              <a:lnSpc>
                <a:spcPct val="150000"/>
              </a:lnSpc>
              <a:buNone/>
            </a:pPr>
            <a:r>
              <a:rPr lang="en-IN" sz="1700" dirty="0">
                <a:latin typeface="Calibri" panose="020F0502020204030204" pitchFamily="34" charset="0"/>
                <a:ea typeface="Times New Roman" panose="02020603050405020304" pitchFamily="18" charset="0"/>
              </a:rPr>
              <a:t>	</a:t>
            </a:r>
            <a:r>
              <a:rPr lang="en-IN" sz="2400" dirty="0" smtClean="0">
                <a:latin typeface="Calibri" panose="020F0502020204030204" pitchFamily="34" charset="0"/>
                <a:ea typeface="Times New Roman" panose="02020603050405020304" pitchFamily="18" charset="0"/>
              </a:rPr>
              <a:t>This </a:t>
            </a:r>
            <a:r>
              <a:rPr lang="en-IN" sz="2400" dirty="0">
                <a:latin typeface="Calibri" panose="020F0502020204030204" pitchFamily="34" charset="0"/>
                <a:ea typeface="Times New Roman" panose="02020603050405020304" pitchFamily="18" charset="0"/>
              </a:rPr>
              <a:t>module helps to collect the information for the all type of furniture details. The details are entered by the admin. This module has furniture name, types, brand name, quality and price etc… it’s an main module to this application because the concept of the titles matches to this module.</a:t>
            </a:r>
          </a:p>
          <a:p>
            <a:pPr lvl="0">
              <a:lnSpc>
                <a:spcPct val="150000"/>
              </a:lnSpc>
              <a:buNone/>
            </a:pPr>
            <a:endParaRPr lang="en-US" sz="3600" b="1" dirty="0" smtClean="0">
              <a:latin typeface="Calibri" panose="020F0502020204030204" pitchFamily="34" charset="0"/>
              <a:ea typeface="Times New Roman" panose="02020603050405020304" pitchFamily="18" charset="0"/>
            </a:endParaRPr>
          </a:p>
          <a:p>
            <a:pPr lvl="0">
              <a:lnSpc>
                <a:spcPct val="150000"/>
              </a:lnSpc>
              <a:buNone/>
            </a:pPr>
            <a:r>
              <a:rPr lang="en-US" sz="3600" b="1" dirty="0" smtClean="0">
                <a:latin typeface="Calibri" panose="020F0502020204030204" pitchFamily="34" charset="0"/>
                <a:ea typeface="Times New Roman" panose="02020603050405020304" pitchFamily="18" charset="0"/>
              </a:rPr>
              <a:t>Customer </a:t>
            </a:r>
            <a:r>
              <a:rPr lang="en-US" sz="3600" b="1" dirty="0">
                <a:latin typeface="Calibri" panose="020F0502020204030204" pitchFamily="34" charset="0"/>
                <a:ea typeface="Times New Roman" panose="02020603050405020304" pitchFamily="18" charset="0"/>
              </a:rPr>
              <a:t>Registration</a:t>
            </a:r>
          </a:p>
          <a:p>
            <a:pPr marL="0" indent="0">
              <a:lnSpc>
                <a:spcPct val="150000"/>
              </a:lnSpc>
              <a:buNone/>
            </a:pPr>
            <a:r>
              <a:rPr lang="en-IN" sz="1700" dirty="0">
                <a:latin typeface="Calibri" panose="020F0502020204030204" pitchFamily="34" charset="0"/>
                <a:ea typeface="Times New Roman" panose="02020603050405020304" pitchFamily="18" charset="0"/>
              </a:rPr>
              <a:t>	</a:t>
            </a:r>
            <a:r>
              <a:rPr lang="en-IN" sz="2400" dirty="0">
                <a:latin typeface="Calibri" panose="020F0502020204030204" pitchFamily="34" charset="0"/>
                <a:ea typeface="Times New Roman" panose="02020603050405020304" pitchFamily="18" charset="0"/>
              </a:rPr>
              <a:t>This module have collect and store the customer information to database table. This details will be store in the customer table. When the customer came and purchase some product admin ask the information about the customer and register the details.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1194" y="191069"/>
            <a:ext cx="10085696" cy="6073253"/>
          </a:xfrm>
        </p:spPr>
        <p:txBody>
          <a:bodyPr>
            <a:normAutofit fontScale="47500" lnSpcReduction="20000"/>
          </a:bodyPr>
          <a:lstStyle/>
          <a:p>
            <a:pPr lvl="0">
              <a:lnSpc>
                <a:spcPct val="150000"/>
              </a:lnSpc>
              <a:buNone/>
            </a:pPr>
            <a:r>
              <a:rPr lang="en-US" sz="5900" b="1" dirty="0" smtClean="0">
                <a:latin typeface="Calibri" panose="020F0502020204030204" pitchFamily="34" charset="0"/>
                <a:ea typeface="Times New Roman" panose="02020603050405020304" pitchFamily="18" charset="0"/>
              </a:rPr>
              <a:t>Purchase </a:t>
            </a:r>
            <a:r>
              <a:rPr lang="en-US" sz="5900" b="1" dirty="0">
                <a:latin typeface="Calibri" panose="020F0502020204030204" pitchFamily="34" charset="0"/>
                <a:ea typeface="Times New Roman" panose="02020603050405020304" pitchFamily="18" charset="0"/>
              </a:rPr>
              <a:t>Management</a:t>
            </a:r>
            <a:r>
              <a:rPr lang="en-US" sz="3600" b="1" dirty="0">
                <a:latin typeface="Calibri" panose="020F0502020204030204" pitchFamily="34" charset="0"/>
                <a:ea typeface="Times New Roman" panose="02020603050405020304" pitchFamily="18" charset="0"/>
              </a:rPr>
              <a:t>:</a:t>
            </a:r>
          </a:p>
          <a:p>
            <a:pPr marL="0" indent="0">
              <a:lnSpc>
                <a:spcPct val="150000"/>
              </a:lnSpc>
              <a:buNone/>
            </a:pPr>
            <a:r>
              <a:rPr lang="en-US" sz="1700" dirty="0">
                <a:latin typeface="Calibri" panose="020F0502020204030204" pitchFamily="34" charset="0"/>
                <a:ea typeface="Times New Roman" panose="02020603050405020304" pitchFamily="18" charset="0"/>
              </a:rPr>
              <a:t>	</a:t>
            </a:r>
            <a:r>
              <a:rPr lang="en-US" sz="1700" dirty="0" smtClean="0">
                <a:latin typeface="Calibri" panose="020F0502020204030204" pitchFamily="34" charset="0"/>
                <a:ea typeface="Times New Roman" panose="02020603050405020304" pitchFamily="18" charset="0"/>
              </a:rPr>
              <a:t>                              </a:t>
            </a:r>
            <a:r>
              <a:rPr lang="en-US" sz="4400" dirty="0" smtClean="0">
                <a:latin typeface="Calibri" panose="020F0502020204030204" pitchFamily="34" charset="0"/>
                <a:ea typeface="Times New Roman" panose="02020603050405020304" pitchFamily="18" charset="0"/>
              </a:rPr>
              <a:t>Shop </a:t>
            </a:r>
            <a:r>
              <a:rPr lang="en-US" sz="4400" dirty="0">
                <a:latin typeface="Calibri" panose="020F0502020204030204" pitchFamily="34" charset="0"/>
                <a:ea typeface="Times New Roman" panose="02020603050405020304" pitchFamily="18" charset="0"/>
              </a:rPr>
              <a:t>owner or an admin will be using this module, what ever the products has purchase in the shop every records should be register before sale. Because then only we can calculate the stock details and managing the sales.</a:t>
            </a:r>
          </a:p>
          <a:p>
            <a:pPr lvl="0">
              <a:lnSpc>
                <a:spcPct val="150000"/>
              </a:lnSpc>
              <a:buNone/>
            </a:pPr>
            <a:r>
              <a:rPr lang="en-US" sz="5900" b="1" dirty="0">
                <a:latin typeface="Calibri" panose="020F0502020204030204" pitchFamily="34" charset="0"/>
                <a:ea typeface="Times New Roman" panose="02020603050405020304" pitchFamily="18" charset="0"/>
              </a:rPr>
              <a:t>Sales </a:t>
            </a:r>
            <a:r>
              <a:rPr lang="en-US" sz="5900" b="1" dirty="0" smtClean="0">
                <a:latin typeface="Calibri" panose="020F0502020204030204" pitchFamily="34" charset="0"/>
                <a:ea typeface="Times New Roman" panose="02020603050405020304" pitchFamily="18" charset="0"/>
              </a:rPr>
              <a:t>Management:</a:t>
            </a:r>
            <a:endParaRPr lang="en-US" sz="5900" b="1" dirty="0">
              <a:latin typeface="Calibri" panose="020F0502020204030204" pitchFamily="34" charset="0"/>
              <a:ea typeface="Times New Roman" panose="02020603050405020304" pitchFamily="18" charset="0"/>
            </a:endParaRPr>
          </a:p>
          <a:p>
            <a:pPr>
              <a:lnSpc>
                <a:spcPct val="150000"/>
              </a:lnSpc>
              <a:buNone/>
            </a:pPr>
            <a:r>
              <a:rPr lang="en-US" sz="1700" dirty="0">
                <a:latin typeface="Calibri" panose="020F0502020204030204" pitchFamily="34" charset="0"/>
                <a:ea typeface="Times New Roman" panose="02020603050405020304" pitchFamily="18" charset="0"/>
              </a:rPr>
              <a:t>			</a:t>
            </a:r>
            <a:r>
              <a:rPr lang="en-US" sz="4400" dirty="0">
                <a:latin typeface="Calibri" panose="020F0502020204030204" pitchFamily="34" charset="0"/>
                <a:ea typeface="Times New Roman" panose="02020603050405020304" pitchFamily="18" charset="0"/>
              </a:rPr>
              <a:t>The sales management module will be taking care of the sales of the product. When the customers are purchasing the product it should be register and collect the information from the customer as well.</a:t>
            </a:r>
          </a:p>
          <a:p>
            <a:pPr lvl="0">
              <a:lnSpc>
                <a:spcPct val="150000"/>
              </a:lnSpc>
              <a:buNone/>
            </a:pPr>
            <a:r>
              <a:rPr lang="en-US" sz="5900" b="1" dirty="0">
                <a:latin typeface="Calibri" panose="020F0502020204030204" pitchFamily="34" charset="0"/>
                <a:ea typeface="Times New Roman" panose="02020603050405020304" pitchFamily="18" charset="0"/>
              </a:rPr>
              <a:t>Billing </a:t>
            </a:r>
            <a:r>
              <a:rPr lang="en-US" sz="5900" b="1" dirty="0" smtClean="0">
                <a:latin typeface="Calibri" panose="020F0502020204030204" pitchFamily="34" charset="0"/>
                <a:ea typeface="Times New Roman" panose="02020603050405020304" pitchFamily="18" charset="0"/>
              </a:rPr>
              <a:t>Management:</a:t>
            </a:r>
            <a:endParaRPr lang="en-IN" sz="5900" b="1" dirty="0">
              <a:latin typeface="Calibri" panose="020F0502020204030204" pitchFamily="34" charset="0"/>
              <a:ea typeface="Times New Roman" panose="02020603050405020304" pitchFamily="18" charset="0"/>
            </a:endParaRPr>
          </a:p>
          <a:p>
            <a:pPr marL="0" indent="0">
              <a:lnSpc>
                <a:spcPct val="150000"/>
              </a:lnSpc>
              <a:buNone/>
            </a:pPr>
            <a:r>
              <a:rPr lang="en-IN" sz="1700" dirty="0">
                <a:latin typeface="Calibri" panose="020F0502020204030204" pitchFamily="34" charset="0"/>
                <a:ea typeface="Times New Roman" panose="02020603050405020304" pitchFamily="18" charset="0"/>
              </a:rPr>
              <a:t>	</a:t>
            </a:r>
            <a:r>
              <a:rPr lang="en-IN" sz="1700" dirty="0" smtClean="0">
                <a:latin typeface="Calibri" panose="020F0502020204030204" pitchFamily="34" charset="0"/>
                <a:ea typeface="Times New Roman" panose="02020603050405020304" pitchFamily="18" charset="0"/>
              </a:rPr>
              <a:t>                                     </a:t>
            </a:r>
            <a:r>
              <a:rPr lang="en-IN" sz="4400" dirty="0" smtClean="0">
                <a:latin typeface="Calibri" panose="020F0502020204030204" pitchFamily="34" charset="0"/>
                <a:ea typeface="Times New Roman" panose="02020603050405020304" pitchFamily="18" charset="0"/>
              </a:rPr>
              <a:t>Can </a:t>
            </a:r>
            <a:r>
              <a:rPr lang="en-IN" sz="4400" dirty="0">
                <a:latin typeface="Calibri" panose="020F0502020204030204" pitchFamily="34" charset="0"/>
                <a:ea typeface="Times New Roman" panose="02020603050405020304" pitchFamily="18" charset="0"/>
              </a:rPr>
              <a:t>see the billing details in same application by the duration period.  The admin or shop owner can see and compare the billing details on each days. This is module has the report of this application.</a:t>
            </a:r>
          </a:p>
          <a:p>
            <a:pPr marL="0" indent="0">
              <a:lnSpc>
                <a:spcPct val="150000"/>
              </a:lnSpc>
              <a:buNone/>
            </a:pPr>
            <a:endParaRPr lang="en-US" sz="1700" dirty="0">
              <a:latin typeface="Calibri" panose="020F0502020204030204" pitchFamily="34" charset="0"/>
              <a:ea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p>
        </p:txBody>
      </p:sp>
      <p:sp>
        <p:nvSpPr>
          <p:cNvPr id="3" name="Content Placeholder 2"/>
          <p:cNvSpPr>
            <a:spLocks noGrp="1"/>
          </p:cNvSpPr>
          <p:nvPr>
            <p:ph idx="1"/>
          </p:nvPr>
        </p:nvSpPr>
        <p:spPr/>
        <p:txBody>
          <a:bodyPr/>
          <a:lstStyle/>
          <a:p>
            <a:r>
              <a:rPr lang="en-US" sz="3600" dirty="0">
                <a:solidFill>
                  <a:schemeClr val="tx2"/>
                </a:solidFill>
                <a:latin typeface="+mj-lt"/>
                <a:ea typeface="+mj-ea"/>
                <a:cs typeface="+mj-cs"/>
              </a:rPr>
              <a:t>Level 0:</a:t>
            </a:r>
          </a:p>
          <a:p>
            <a:pPr marL="0" indent="0">
              <a:buNone/>
            </a:pPr>
            <a:endParaRPr lang="en-US" sz="3600" dirty="0">
              <a:solidFill>
                <a:schemeClr val="bg2"/>
              </a:solidFill>
              <a:latin typeface="+mj-lt"/>
              <a:ea typeface="+mj-ea"/>
              <a:cs typeface="+mj-cs"/>
            </a:endParaRPr>
          </a:p>
          <a:p>
            <a:pPr marL="0" indent="0">
              <a:buNone/>
            </a:pPr>
            <a:endParaRPr lang="en-US" dirty="0"/>
          </a:p>
        </p:txBody>
      </p:sp>
      <p:pic>
        <p:nvPicPr>
          <p:cNvPr id="6" name="Picture 5"/>
          <p:cNvPicPr/>
          <p:nvPr/>
        </p:nvPicPr>
        <p:blipFill>
          <a:blip r:embed="rId2">
            <a:extLst>
              <a:ext uri="{28A0092B-C50C-407E-A947-70E740481C1C}">
                <a14:useLocalDpi xmlns="" xmlns:a14="http://schemas.microsoft.com/office/drawing/2010/main" val="0"/>
              </a:ext>
            </a:extLst>
          </a:blip>
          <a:srcRect/>
          <a:stretch>
            <a:fillRect/>
          </a:stretch>
        </p:blipFill>
        <p:spPr bwMode="auto">
          <a:xfrm>
            <a:off x="2756847" y="3002507"/>
            <a:ext cx="6141493" cy="313898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546" y="0"/>
            <a:ext cx="2142699" cy="641445"/>
          </a:xfrm>
        </p:spPr>
        <p:txBody>
          <a:bodyPr>
            <a:normAutofit/>
          </a:bodyPr>
          <a:lstStyle/>
          <a:p>
            <a:pPr algn="l"/>
            <a:r>
              <a:rPr lang="en-US" dirty="0"/>
              <a:t>Level 1:</a:t>
            </a:r>
          </a:p>
        </p:txBody>
      </p:sp>
      <p:pic>
        <p:nvPicPr>
          <p:cNvPr id="6" name="Picture 5"/>
          <p:cNvPicPr/>
          <p:nvPr/>
        </p:nvPicPr>
        <p:blipFill>
          <a:blip r:embed="rId2">
            <a:extLst>
              <a:ext uri="{28A0092B-C50C-407E-A947-70E740481C1C}">
                <a14:useLocalDpi xmlns="" xmlns:a14="http://schemas.microsoft.com/office/drawing/2010/main" val="0"/>
              </a:ext>
            </a:extLst>
          </a:blip>
          <a:srcRect/>
          <a:stretch>
            <a:fillRect/>
          </a:stretch>
        </p:blipFill>
        <p:spPr bwMode="auto">
          <a:xfrm>
            <a:off x="832513" y="832513"/>
            <a:ext cx="9648968" cy="56365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7673" y="245661"/>
            <a:ext cx="4831306" cy="1473958"/>
          </a:xfrm>
        </p:spPr>
        <p:txBody>
          <a:bodyPr/>
          <a:lstStyle/>
          <a:p>
            <a:r>
              <a:rPr lang="en-IN" dirty="0" smtClean="0"/>
              <a:t>TABLES</a:t>
            </a:r>
            <a:r>
              <a:rPr lang="en-IN" dirty="0"/>
              <a:t/>
            </a:r>
            <a:br>
              <a:rPr lang="en-IN" dirty="0"/>
            </a:br>
            <a:r>
              <a:rPr lang="en-IN" dirty="0"/>
              <a:t>TABLE NAME:ADMIN</a:t>
            </a:r>
            <a:endParaRPr lang="en-US" dirty="0"/>
          </a:p>
        </p:txBody>
      </p:sp>
      <p:graphicFrame>
        <p:nvGraphicFramePr>
          <p:cNvPr id="6" name="Table 5"/>
          <p:cNvGraphicFramePr>
            <a:graphicFrameLocks noGrp="1"/>
          </p:cNvGraphicFramePr>
          <p:nvPr/>
        </p:nvGraphicFramePr>
        <p:xfrm>
          <a:off x="1460310" y="2142697"/>
          <a:ext cx="8134066" cy="3689844"/>
        </p:xfrm>
        <a:graphic>
          <a:graphicData uri="http://schemas.openxmlformats.org/drawingml/2006/table">
            <a:tbl>
              <a:tblPr firstRow="1" firstCol="1" bandRow="1">
                <a:tableStyleId>{5C22544A-7EE6-4342-B048-85BDC9FD1C3A}</a:tableStyleId>
              </a:tblPr>
              <a:tblGrid>
                <a:gridCol w="2033076"/>
                <a:gridCol w="2033076"/>
                <a:gridCol w="2033957"/>
                <a:gridCol w="2033957"/>
              </a:tblGrid>
              <a:tr h="922461">
                <a:tc>
                  <a:txBody>
                    <a:bodyPr/>
                    <a:lstStyle/>
                    <a:p>
                      <a:pPr>
                        <a:lnSpc>
                          <a:spcPct val="150000"/>
                        </a:lnSpc>
                        <a:spcAft>
                          <a:spcPts val="1000"/>
                        </a:spcAft>
                      </a:pPr>
                      <a:r>
                        <a:rPr lang="en-US" sz="1200" dirty="0">
                          <a:effectLst/>
                        </a:rPr>
                        <a:t>FIELD </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922461">
                <a:tc>
                  <a:txBody>
                    <a:bodyPr/>
                    <a:lstStyle/>
                    <a:p>
                      <a:pPr>
                        <a:lnSpc>
                          <a:spcPct val="150000"/>
                        </a:lnSpc>
                        <a:spcAft>
                          <a:spcPts val="1000"/>
                        </a:spcAft>
                      </a:pPr>
                      <a:r>
                        <a:rPr lang="en-US" sz="1200">
                          <a:effectLst/>
                        </a:rPr>
                        <a:t>Admin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Int</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922461">
                <a:tc>
                  <a:txBody>
                    <a:bodyPr/>
                    <a:lstStyle/>
                    <a:p>
                      <a:pPr>
                        <a:lnSpc>
                          <a:spcPct val="150000"/>
                        </a:lnSpc>
                        <a:spcAft>
                          <a:spcPts val="1000"/>
                        </a:spcAft>
                      </a:pPr>
                      <a:r>
                        <a:rPr lang="en-US" sz="1200">
                          <a:effectLst/>
                        </a:rPr>
                        <a:t>Username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922461">
                <a:tc>
                  <a:txBody>
                    <a:bodyPr/>
                    <a:lstStyle/>
                    <a:p>
                      <a:pPr>
                        <a:lnSpc>
                          <a:spcPct val="150000"/>
                        </a:lnSpc>
                        <a:spcAft>
                          <a:spcPts val="1000"/>
                        </a:spcAft>
                      </a:pPr>
                      <a:r>
                        <a:rPr lang="en-US" sz="1200" dirty="0">
                          <a:effectLst/>
                        </a:rPr>
                        <a:t>password</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NAME:CUSTOMER</a:t>
            </a:r>
            <a:endParaRPr lang="en-US" dirty="0"/>
          </a:p>
        </p:txBody>
      </p:sp>
      <p:graphicFrame>
        <p:nvGraphicFramePr>
          <p:cNvPr id="4" name="Table 3"/>
          <p:cNvGraphicFramePr>
            <a:graphicFrameLocks noGrp="1"/>
          </p:cNvGraphicFramePr>
          <p:nvPr/>
        </p:nvGraphicFramePr>
        <p:xfrm>
          <a:off x="1269242" y="2169998"/>
          <a:ext cx="8011236" cy="3889606"/>
        </p:xfrm>
        <a:graphic>
          <a:graphicData uri="http://schemas.openxmlformats.org/drawingml/2006/table">
            <a:tbl>
              <a:tblPr firstRow="1" firstCol="1" bandRow="1">
                <a:tableStyleId>{5C22544A-7EE6-4342-B048-85BDC9FD1C3A}</a:tableStyleId>
              </a:tblPr>
              <a:tblGrid>
                <a:gridCol w="2002377"/>
                <a:gridCol w="1971153"/>
                <a:gridCol w="2034465"/>
                <a:gridCol w="2003241"/>
              </a:tblGrid>
              <a:tr h="555658">
                <a:tc>
                  <a:txBody>
                    <a:bodyPr/>
                    <a:lstStyle/>
                    <a:p>
                      <a:pPr>
                        <a:lnSpc>
                          <a:spcPct val="150000"/>
                        </a:lnSpc>
                        <a:spcAft>
                          <a:spcPts val="1000"/>
                        </a:spcAft>
                      </a:pPr>
                      <a:r>
                        <a:rPr lang="en-US" sz="1200" dirty="0">
                          <a:effectLst/>
                        </a:rPr>
                        <a:t>FIELD </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DATA TYPE</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55658">
                <a:tc>
                  <a:txBody>
                    <a:bodyPr/>
                    <a:lstStyle/>
                    <a:p>
                      <a:pPr>
                        <a:lnSpc>
                          <a:spcPct val="150000"/>
                        </a:lnSpc>
                        <a:spcAft>
                          <a:spcPts val="1000"/>
                        </a:spcAft>
                      </a:pPr>
                      <a:r>
                        <a:rPr lang="en-US" sz="1200">
                          <a:effectLst/>
                        </a:rPr>
                        <a:t>Customer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Int</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55658">
                <a:tc>
                  <a:txBody>
                    <a:bodyPr/>
                    <a:lstStyle/>
                    <a:p>
                      <a:pPr>
                        <a:lnSpc>
                          <a:spcPct val="150000"/>
                        </a:lnSpc>
                        <a:spcAft>
                          <a:spcPts val="1000"/>
                        </a:spcAft>
                      </a:pPr>
                      <a:r>
                        <a:rPr lang="en-US" sz="1200">
                          <a:effectLst/>
                        </a:rPr>
                        <a:t>Name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20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55658">
                <a:tc>
                  <a:txBody>
                    <a:bodyPr/>
                    <a:lstStyle/>
                    <a:p>
                      <a:pPr>
                        <a:lnSpc>
                          <a:spcPct val="150000"/>
                        </a:lnSpc>
                        <a:spcAft>
                          <a:spcPts val="1000"/>
                        </a:spcAft>
                      </a:pPr>
                      <a:r>
                        <a:rPr lang="en-US" sz="1200" dirty="0">
                          <a:effectLst/>
                        </a:rPr>
                        <a:t>Mobile</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Int</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55658">
                <a:tc>
                  <a:txBody>
                    <a:bodyPr/>
                    <a:lstStyle/>
                    <a:p>
                      <a:pPr>
                        <a:lnSpc>
                          <a:spcPct val="150000"/>
                        </a:lnSpc>
                        <a:spcAft>
                          <a:spcPts val="1000"/>
                        </a:spcAft>
                      </a:pPr>
                      <a:r>
                        <a:rPr lang="en-US" sz="1200">
                          <a:effectLst/>
                        </a:rPr>
                        <a:t>Alternate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Int</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55658">
                <a:tc>
                  <a:txBody>
                    <a:bodyPr/>
                    <a:lstStyle/>
                    <a:p>
                      <a:pPr>
                        <a:lnSpc>
                          <a:spcPct val="150000"/>
                        </a:lnSpc>
                        <a:spcAft>
                          <a:spcPts val="1000"/>
                        </a:spcAft>
                      </a:pPr>
                      <a:r>
                        <a:rPr lang="en-US" sz="1200">
                          <a:effectLst/>
                        </a:rPr>
                        <a:t>Address</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55658">
                <a:tc>
                  <a:txBody>
                    <a:bodyPr/>
                    <a:lstStyle/>
                    <a:p>
                      <a:pPr>
                        <a:lnSpc>
                          <a:spcPct val="150000"/>
                        </a:lnSpc>
                        <a:spcAft>
                          <a:spcPts val="1000"/>
                        </a:spcAft>
                      </a:pPr>
                      <a:r>
                        <a:rPr lang="en-US" sz="1200">
                          <a:effectLst/>
                        </a:rPr>
                        <a:t>Gender</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10</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NAME:FURNITURE</a:t>
            </a:r>
            <a:endParaRPr lang="en-US" dirty="0"/>
          </a:p>
        </p:txBody>
      </p:sp>
      <p:graphicFrame>
        <p:nvGraphicFramePr>
          <p:cNvPr id="4" name="Table 3"/>
          <p:cNvGraphicFramePr>
            <a:graphicFrameLocks noGrp="1"/>
          </p:cNvGraphicFramePr>
          <p:nvPr/>
        </p:nvGraphicFramePr>
        <p:xfrm>
          <a:off x="1364776" y="1869745"/>
          <a:ext cx="7874758" cy="4014585"/>
        </p:xfrm>
        <a:graphic>
          <a:graphicData uri="http://schemas.openxmlformats.org/drawingml/2006/table">
            <a:tbl>
              <a:tblPr firstRow="1" firstCol="1" bandRow="1">
                <a:tableStyleId>{5C22544A-7EE6-4342-B048-85BDC9FD1C3A}</a:tableStyleId>
              </a:tblPr>
              <a:tblGrid>
                <a:gridCol w="1968264"/>
                <a:gridCol w="1968264"/>
                <a:gridCol w="1969115"/>
                <a:gridCol w="1969115"/>
              </a:tblGrid>
              <a:tr h="802917">
                <a:tc>
                  <a:txBody>
                    <a:bodyPr/>
                    <a:lstStyle/>
                    <a:p>
                      <a:pPr>
                        <a:lnSpc>
                          <a:spcPct val="150000"/>
                        </a:lnSpc>
                        <a:spcAft>
                          <a:spcPts val="1000"/>
                        </a:spcAft>
                      </a:pPr>
                      <a:r>
                        <a:rPr lang="en-US" sz="1200" dirty="0">
                          <a:effectLst/>
                        </a:rPr>
                        <a:t>FIELD </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802917">
                <a:tc>
                  <a:txBody>
                    <a:bodyPr/>
                    <a:lstStyle/>
                    <a:p>
                      <a:pPr>
                        <a:lnSpc>
                          <a:spcPct val="150000"/>
                        </a:lnSpc>
                        <a:spcAft>
                          <a:spcPts val="1000"/>
                        </a:spcAft>
                      </a:pPr>
                      <a:r>
                        <a:rPr lang="en-US" sz="1200">
                          <a:effectLst/>
                        </a:rPr>
                        <a:t>Furniture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Int</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802917">
                <a:tc>
                  <a:txBody>
                    <a:bodyPr/>
                    <a:lstStyle/>
                    <a:p>
                      <a:pPr>
                        <a:lnSpc>
                          <a:spcPct val="150000"/>
                        </a:lnSpc>
                        <a:spcAft>
                          <a:spcPts val="1000"/>
                        </a:spcAft>
                      </a:pPr>
                      <a:r>
                        <a:rPr lang="en-US" sz="1200">
                          <a:effectLst/>
                        </a:rPr>
                        <a:t>Company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802917">
                <a:tc>
                  <a:txBody>
                    <a:bodyPr/>
                    <a:lstStyle/>
                    <a:p>
                      <a:pPr>
                        <a:lnSpc>
                          <a:spcPct val="150000"/>
                        </a:lnSpc>
                        <a:spcAft>
                          <a:spcPts val="1000"/>
                        </a:spcAft>
                      </a:pPr>
                      <a:r>
                        <a:rPr lang="en-US" sz="1200">
                          <a:effectLst/>
                        </a:rPr>
                        <a:t>Model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802917">
                <a:tc>
                  <a:txBody>
                    <a:bodyPr/>
                    <a:lstStyle/>
                    <a:p>
                      <a:pPr>
                        <a:lnSpc>
                          <a:spcPct val="150000"/>
                        </a:lnSpc>
                        <a:spcAft>
                          <a:spcPts val="1000"/>
                        </a:spcAft>
                      </a:pPr>
                      <a:r>
                        <a:rPr lang="en-US" sz="1200">
                          <a:effectLst/>
                        </a:rPr>
                        <a:t>Price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err="1">
                          <a:effectLst/>
                        </a:rPr>
                        <a:t>int</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NAME:PURCHASE</a:t>
            </a:r>
            <a:endParaRPr lang="en-US" dirty="0"/>
          </a:p>
        </p:txBody>
      </p:sp>
      <p:graphicFrame>
        <p:nvGraphicFramePr>
          <p:cNvPr id="3" name="Table 2"/>
          <p:cNvGraphicFramePr>
            <a:graphicFrameLocks noGrp="1"/>
          </p:cNvGraphicFramePr>
          <p:nvPr/>
        </p:nvGraphicFramePr>
        <p:xfrm>
          <a:off x="1528548" y="1992574"/>
          <a:ext cx="7670042" cy="3891756"/>
        </p:xfrm>
        <a:graphic>
          <a:graphicData uri="http://schemas.openxmlformats.org/drawingml/2006/table">
            <a:tbl>
              <a:tblPr firstRow="1" firstCol="1" bandRow="1">
                <a:tableStyleId>{5C22544A-7EE6-4342-B048-85BDC9FD1C3A}</a:tableStyleId>
              </a:tblPr>
              <a:tblGrid>
                <a:gridCol w="1917096"/>
                <a:gridCol w="1917096"/>
                <a:gridCol w="1917925"/>
                <a:gridCol w="1917925"/>
              </a:tblGrid>
              <a:tr h="648626">
                <a:tc>
                  <a:txBody>
                    <a:bodyPr/>
                    <a:lstStyle/>
                    <a:p>
                      <a:pPr>
                        <a:lnSpc>
                          <a:spcPct val="150000"/>
                        </a:lnSpc>
                        <a:spcAft>
                          <a:spcPts val="1000"/>
                        </a:spcAft>
                      </a:pPr>
                      <a:r>
                        <a:rPr lang="en-US" sz="1200" dirty="0">
                          <a:effectLst/>
                        </a:rPr>
                        <a:t>FIELD </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648626">
                <a:tc>
                  <a:txBody>
                    <a:bodyPr/>
                    <a:lstStyle/>
                    <a:p>
                      <a:pPr>
                        <a:lnSpc>
                          <a:spcPct val="150000"/>
                        </a:lnSpc>
                        <a:spcAft>
                          <a:spcPts val="1000"/>
                        </a:spcAft>
                      </a:pPr>
                      <a:r>
                        <a:rPr lang="en-US" sz="1200">
                          <a:effectLst/>
                        </a:rPr>
                        <a:t>Purchase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Int</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648626">
                <a:tc>
                  <a:txBody>
                    <a:bodyPr/>
                    <a:lstStyle/>
                    <a:p>
                      <a:pPr>
                        <a:lnSpc>
                          <a:spcPct val="150000"/>
                        </a:lnSpc>
                        <a:spcAft>
                          <a:spcPts val="1000"/>
                        </a:spcAft>
                      </a:pPr>
                      <a:r>
                        <a:rPr lang="en-US" sz="1200">
                          <a:effectLst/>
                        </a:rPr>
                        <a:t>Product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Int</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Foreign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648626">
                <a:tc>
                  <a:txBody>
                    <a:bodyPr/>
                    <a:lstStyle/>
                    <a:p>
                      <a:pPr>
                        <a:lnSpc>
                          <a:spcPct val="150000"/>
                        </a:lnSpc>
                        <a:spcAft>
                          <a:spcPts val="1000"/>
                        </a:spcAft>
                      </a:pPr>
                      <a:r>
                        <a:rPr lang="en-US" sz="1200">
                          <a:effectLst/>
                        </a:rPr>
                        <a:t>Quantity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Int</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5</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648626">
                <a:tc>
                  <a:txBody>
                    <a:bodyPr/>
                    <a:lstStyle/>
                    <a:p>
                      <a:pPr>
                        <a:lnSpc>
                          <a:spcPct val="150000"/>
                        </a:lnSpc>
                        <a:spcAft>
                          <a:spcPts val="1000"/>
                        </a:spcAft>
                      </a:pPr>
                      <a:r>
                        <a:rPr lang="en-US" sz="1200">
                          <a:effectLst/>
                        </a:rPr>
                        <a:t>Details</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Varchar</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648626">
                <a:tc>
                  <a:txBody>
                    <a:bodyPr/>
                    <a:lstStyle/>
                    <a:p>
                      <a:pPr>
                        <a:lnSpc>
                          <a:spcPct val="150000"/>
                        </a:lnSpc>
                        <a:spcAft>
                          <a:spcPts val="1000"/>
                        </a:spcAft>
                      </a:pPr>
                      <a:r>
                        <a:rPr lang="en-US" sz="1200" dirty="0">
                          <a:effectLst/>
                        </a:rPr>
                        <a:t>Date</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date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NAME:SALES</a:t>
            </a:r>
            <a:endParaRPr lang="en-US" dirty="0"/>
          </a:p>
        </p:txBody>
      </p:sp>
      <p:graphicFrame>
        <p:nvGraphicFramePr>
          <p:cNvPr id="3" name="Table 2"/>
          <p:cNvGraphicFramePr>
            <a:graphicFrameLocks noGrp="1"/>
          </p:cNvGraphicFramePr>
          <p:nvPr/>
        </p:nvGraphicFramePr>
        <p:xfrm>
          <a:off x="1856091" y="1951629"/>
          <a:ext cx="7697341" cy="3916907"/>
        </p:xfrm>
        <a:graphic>
          <a:graphicData uri="http://schemas.openxmlformats.org/drawingml/2006/table">
            <a:tbl>
              <a:tblPr firstRow="1" firstCol="1" bandRow="1">
                <a:tableStyleId>{5C22544A-7EE6-4342-B048-85BDC9FD1C3A}</a:tableStyleId>
              </a:tblPr>
              <a:tblGrid>
                <a:gridCol w="1923919"/>
                <a:gridCol w="1888785"/>
                <a:gridCol w="1959886"/>
                <a:gridCol w="1924751"/>
              </a:tblGrid>
              <a:tr h="965239">
                <a:tc>
                  <a:txBody>
                    <a:bodyPr/>
                    <a:lstStyle/>
                    <a:p>
                      <a:pPr>
                        <a:lnSpc>
                          <a:spcPct val="150000"/>
                        </a:lnSpc>
                        <a:spcAft>
                          <a:spcPts val="1000"/>
                        </a:spcAft>
                      </a:pPr>
                      <a:r>
                        <a:rPr lang="en-US" sz="1200" dirty="0">
                          <a:effectLst/>
                        </a:rPr>
                        <a:t>FIELD TABLE NAME:</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737917">
                <a:tc>
                  <a:txBody>
                    <a:bodyPr/>
                    <a:lstStyle/>
                    <a:p>
                      <a:pPr>
                        <a:lnSpc>
                          <a:spcPct val="150000"/>
                        </a:lnSpc>
                        <a:spcAft>
                          <a:spcPts val="1000"/>
                        </a:spcAft>
                      </a:pPr>
                      <a:r>
                        <a:rPr lang="en-US" sz="1200" dirty="0">
                          <a:effectLst/>
                        </a:rPr>
                        <a:t>Sales id</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Int</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737917">
                <a:tc>
                  <a:txBody>
                    <a:bodyPr/>
                    <a:lstStyle/>
                    <a:p>
                      <a:pPr>
                        <a:lnSpc>
                          <a:spcPct val="150000"/>
                        </a:lnSpc>
                        <a:spcAft>
                          <a:spcPts val="1000"/>
                        </a:spcAft>
                      </a:pPr>
                      <a:r>
                        <a:rPr lang="en-US" sz="1200">
                          <a:effectLst/>
                        </a:rPr>
                        <a:t>Customer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Int</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Foreign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737917">
                <a:tc>
                  <a:txBody>
                    <a:bodyPr/>
                    <a:lstStyle/>
                    <a:p>
                      <a:pPr>
                        <a:lnSpc>
                          <a:spcPct val="150000"/>
                        </a:lnSpc>
                        <a:spcAft>
                          <a:spcPts val="1000"/>
                        </a:spcAft>
                      </a:pPr>
                      <a:r>
                        <a:rPr lang="en-US" sz="1200">
                          <a:effectLst/>
                        </a:rPr>
                        <a:t>Product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Int</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Foreign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737917">
                <a:tc>
                  <a:txBody>
                    <a:bodyPr/>
                    <a:lstStyle/>
                    <a:p>
                      <a:pPr>
                        <a:lnSpc>
                          <a:spcPct val="150000"/>
                        </a:lnSpc>
                        <a:spcAft>
                          <a:spcPts val="1000"/>
                        </a:spcAft>
                      </a:pPr>
                      <a:r>
                        <a:rPr lang="en-US" sz="1200">
                          <a:effectLst/>
                        </a:rPr>
                        <a:t>quantity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smtClean="0">
                          <a:effectLst/>
                          <a:latin typeface="Calibri" panose="020F0502020204030204" pitchFamily="34" charset="0"/>
                          <a:ea typeface="Calibri" panose="020F0502020204030204" pitchFamily="34" charset="0"/>
                          <a:cs typeface="Latha" panose="020B0604020202020204" pitchFamily="34" charset="0"/>
                        </a:rPr>
                        <a:t>Int</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5</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NAME:BILLING</a:t>
            </a:r>
            <a:endParaRPr lang="en-US" dirty="0"/>
          </a:p>
        </p:txBody>
      </p:sp>
      <p:graphicFrame>
        <p:nvGraphicFramePr>
          <p:cNvPr id="4" name="Table 3"/>
          <p:cNvGraphicFramePr>
            <a:graphicFrameLocks noGrp="1"/>
          </p:cNvGraphicFramePr>
          <p:nvPr/>
        </p:nvGraphicFramePr>
        <p:xfrm>
          <a:off x="1254032" y="1828800"/>
          <a:ext cx="9144004" cy="3749040"/>
        </p:xfrm>
        <a:graphic>
          <a:graphicData uri="http://schemas.openxmlformats.org/drawingml/2006/table">
            <a:tbl>
              <a:tblPr firstRow="1" bandRow="1">
                <a:tableStyleId>{5C22544A-7EE6-4342-B048-85BDC9FD1C3A}</a:tableStyleId>
              </a:tblPr>
              <a:tblGrid>
                <a:gridCol w="2286001"/>
                <a:gridCol w="2286001"/>
                <a:gridCol w="2286001"/>
                <a:gridCol w="2286001"/>
              </a:tblGrid>
              <a:tr h="624840">
                <a:tc>
                  <a:txBody>
                    <a:bodyPr/>
                    <a:lstStyle/>
                    <a:p>
                      <a:r>
                        <a:rPr lang="en-US" sz="1200" dirty="0" smtClean="0"/>
                        <a:t>FIELD  TABLE NAME</a:t>
                      </a:r>
                      <a:endParaRPr lang="en-US" sz="1200" dirty="0"/>
                    </a:p>
                  </a:txBody>
                  <a:tcPr/>
                </a:tc>
                <a:tc>
                  <a:txBody>
                    <a:bodyPr/>
                    <a:lstStyle/>
                    <a:p>
                      <a:r>
                        <a:rPr lang="en-US" sz="1200" dirty="0" smtClean="0"/>
                        <a:t>     DATA TYPE</a:t>
                      </a:r>
                      <a:endParaRPr lang="en-US" sz="1200" dirty="0"/>
                    </a:p>
                  </a:txBody>
                  <a:tcPr/>
                </a:tc>
                <a:tc>
                  <a:txBody>
                    <a:bodyPr/>
                    <a:lstStyle/>
                    <a:p>
                      <a:r>
                        <a:rPr lang="en-US" baseline="0" dirty="0" smtClean="0"/>
                        <a:t>      </a:t>
                      </a:r>
                      <a:r>
                        <a:rPr lang="en-US" sz="1200" baseline="0" dirty="0" smtClean="0"/>
                        <a:t>SIZE</a:t>
                      </a:r>
                      <a:endParaRPr lang="en-US" sz="1200" dirty="0"/>
                    </a:p>
                  </a:txBody>
                  <a:tcPr/>
                </a:tc>
                <a:tc>
                  <a:txBody>
                    <a:bodyPr/>
                    <a:lstStyle/>
                    <a:p>
                      <a:r>
                        <a:rPr lang="en-US" sz="1200" dirty="0" smtClean="0"/>
                        <a:t>     CONSTRAINT</a:t>
                      </a:r>
                      <a:endParaRPr lang="en-US" sz="1200" dirty="0"/>
                    </a:p>
                  </a:txBody>
                  <a:tcPr/>
                </a:tc>
              </a:tr>
              <a:tr h="624840">
                <a:tc>
                  <a:txBody>
                    <a:bodyPr/>
                    <a:lstStyle/>
                    <a:p>
                      <a:r>
                        <a:rPr lang="en-US" sz="1200" dirty="0" smtClean="0"/>
                        <a:t>Billing id</a:t>
                      </a:r>
                      <a:endParaRPr lang="en-US" sz="1200" dirty="0"/>
                    </a:p>
                  </a:txBody>
                  <a:tcPr/>
                </a:tc>
                <a:tc>
                  <a:txBody>
                    <a:bodyPr/>
                    <a:lstStyle/>
                    <a:p>
                      <a:r>
                        <a:rPr lang="en-US" sz="1200" dirty="0" smtClean="0"/>
                        <a:t> Int</a:t>
                      </a:r>
                      <a:endParaRPr lang="en-US" sz="1200" dirty="0"/>
                    </a:p>
                  </a:txBody>
                  <a:tcPr/>
                </a:tc>
                <a:tc>
                  <a:txBody>
                    <a:bodyPr/>
                    <a:lstStyle/>
                    <a:p>
                      <a:r>
                        <a:rPr lang="en-US" sz="1200" dirty="0" smtClean="0"/>
                        <a:t>5</a:t>
                      </a:r>
                    </a:p>
                  </a:txBody>
                  <a:tcPr/>
                </a:tc>
                <a:tc>
                  <a:txBody>
                    <a:bodyPr/>
                    <a:lstStyle/>
                    <a:p>
                      <a:r>
                        <a:rPr lang="en-US" sz="1200" dirty="0" smtClean="0"/>
                        <a:t>Primary key</a:t>
                      </a:r>
                      <a:endParaRPr lang="en-US" sz="1200" dirty="0"/>
                    </a:p>
                  </a:txBody>
                  <a:tcPr/>
                </a:tc>
              </a:tr>
              <a:tr h="624840">
                <a:tc>
                  <a:txBody>
                    <a:bodyPr/>
                    <a:lstStyle/>
                    <a:p>
                      <a:r>
                        <a:rPr lang="en-US" sz="1200" dirty="0" smtClean="0"/>
                        <a:t>Customer </a:t>
                      </a:r>
                      <a:r>
                        <a:rPr lang="en-US" sz="1200" baseline="0" dirty="0" smtClean="0"/>
                        <a:t> id</a:t>
                      </a:r>
                      <a:endParaRPr lang="en-US" sz="1200" dirty="0"/>
                    </a:p>
                  </a:txBody>
                  <a:tcPr/>
                </a:tc>
                <a:tc>
                  <a:txBody>
                    <a:bodyPr/>
                    <a:lstStyle/>
                    <a:p>
                      <a:r>
                        <a:rPr lang="en-US" sz="1200" dirty="0" smtClean="0"/>
                        <a:t> Int</a:t>
                      </a:r>
                      <a:endParaRPr lang="en-US" sz="1200" dirty="0"/>
                    </a:p>
                  </a:txBody>
                  <a:tcPr/>
                </a:tc>
                <a:tc>
                  <a:txBody>
                    <a:bodyPr/>
                    <a:lstStyle/>
                    <a:p>
                      <a:r>
                        <a:rPr lang="en-US" sz="1200" dirty="0" smtClean="0"/>
                        <a:t>6</a:t>
                      </a:r>
                      <a:endParaRPr lang="en-US" sz="1200" dirty="0"/>
                    </a:p>
                  </a:txBody>
                  <a:tcPr/>
                </a:tc>
                <a:tc>
                  <a:txBody>
                    <a:bodyPr/>
                    <a:lstStyle/>
                    <a:p>
                      <a:r>
                        <a:rPr lang="en-US" sz="1200" dirty="0" smtClean="0"/>
                        <a:t>Foreign key</a:t>
                      </a:r>
                      <a:endParaRPr lang="en-US" sz="1200" dirty="0"/>
                    </a:p>
                  </a:txBody>
                  <a:tcPr/>
                </a:tc>
              </a:tr>
              <a:tr h="624840">
                <a:tc>
                  <a:txBody>
                    <a:bodyPr/>
                    <a:lstStyle/>
                    <a:p>
                      <a:r>
                        <a:rPr lang="en-US" sz="1200" dirty="0" smtClean="0"/>
                        <a:t>Product</a:t>
                      </a:r>
                      <a:r>
                        <a:rPr lang="en-US" sz="1200" baseline="0" dirty="0" smtClean="0"/>
                        <a:t> id</a:t>
                      </a:r>
                      <a:endParaRPr lang="en-US" sz="1200" dirty="0"/>
                    </a:p>
                  </a:txBody>
                  <a:tcPr/>
                </a:tc>
                <a:tc>
                  <a:txBody>
                    <a:bodyPr/>
                    <a:lstStyle/>
                    <a:p>
                      <a:r>
                        <a:rPr lang="en-US" sz="1200" dirty="0" smtClean="0"/>
                        <a:t> Int</a:t>
                      </a:r>
                      <a:endParaRPr lang="en-US" sz="1200" dirty="0"/>
                    </a:p>
                  </a:txBody>
                  <a:tcPr/>
                </a:tc>
                <a:tc>
                  <a:txBody>
                    <a:bodyPr/>
                    <a:lstStyle/>
                    <a:p>
                      <a:r>
                        <a:rPr lang="en-US" sz="1200" dirty="0" smtClean="0"/>
                        <a:t>5</a:t>
                      </a:r>
                      <a:endParaRPr lang="en-US" sz="1200" dirty="0"/>
                    </a:p>
                  </a:txBody>
                  <a:tcPr/>
                </a:tc>
                <a:tc>
                  <a:txBody>
                    <a:bodyPr/>
                    <a:lstStyle/>
                    <a:p>
                      <a:r>
                        <a:rPr lang="en-US" sz="1200" dirty="0" smtClean="0"/>
                        <a:t>Foreign key</a:t>
                      </a:r>
                      <a:endParaRPr lang="en-US" sz="1200" dirty="0"/>
                    </a:p>
                  </a:txBody>
                  <a:tcPr/>
                </a:tc>
              </a:tr>
              <a:tr h="624840">
                <a:tc>
                  <a:txBody>
                    <a:bodyPr/>
                    <a:lstStyle/>
                    <a:p>
                      <a:r>
                        <a:rPr lang="en-US" sz="1200" dirty="0" smtClean="0"/>
                        <a:t>Quantity</a:t>
                      </a:r>
                      <a:endParaRPr lang="en-US" sz="1200" dirty="0"/>
                    </a:p>
                  </a:txBody>
                  <a:tcPr/>
                </a:tc>
                <a:tc>
                  <a:txBody>
                    <a:bodyPr/>
                    <a:lstStyle/>
                    <a:p>
                      <a:r>
                        <a:rPr lang="en-US" sz="1200" baseline="0" dirty="0" smtClean="0"/>
                        <a:t> </a:t>
                      </a:r>
                      <a:r>
                        <a:rPr lang="en-US" sz="1200" dirty="0" smtClean="0"/>
                        <a:t>Int</a:t>
                      </a:r>
                      <a:endParaRPr lang="en-US" sz="1200" dirty="0"/>
                    </a:p>
                  </a:txBody>
                  <a:tcPr/>
                </a:tc>
                <a:tc>
                  <a:txBody>
                    <a:bodyPr/>
                    <a:lstStyle/>
                    <a:p>
                      <a:r>
                        <a:rPr lang="en-US" sz="1200" dirty="0" smtClean="0"/>
                        <a:t>6</a:t>
                      </a:r>
                      <a:endParaRPr lang="en-US" sz="1200" dirty="0"/>
                    </a:p>
                  </a:txBody>
                  <a:tcPr/>
                </a:tc>
                <a:tc>
                  <a:txBody>
                    <a:bodyPr/>
                    <a:lstStyle/>
                    <a:p>
                      <a:r>
                        <a:rPr lang="en-US" sz="1200" dirty="0" smtClean="0"/>
                        <a:t>Not null</a:t>
                      </a:r>
                      <a:endParaRPr lang="en-US" sz="1200" dirty="0"/>
                    </a:p>
                  </a:txBody>
                  <a:tcPr/>
                </a:tc>
              </a:tr>
              <a:tr h="624840">
                <a:tc>
                  <a:txBody>
                    <a:bodyPr/>
                    <a:lstStyle/>
                    <a:p>
                      <a:r>
                        <a:rPr lang="en-US" sz="1200" dirty="0" smtClean="0"/>
                        <a:t>Amount</a:t>
                      </a:r>
                      <a:endParaRPr lang="en-US" sz="1200" dirty="0"/>
                    </a:p>
                  </a:txBody>
                  <a:tcPr/>
                </a:tc>
                <a:tc>
                  <a:txBody>
                    <a:bodyPr/>
                    <a:lstStyle/>
                    <a:p>
                      <a:r>
                        <a:rPr lang="en-US" sz="1200" dirty="0" smtClean="0"/>
                        <a:t> Int</a:t>
                      </a:r>
                      <a:endParaRPr lang="en-US" sz="1200" dirty="0"/>
                    </a:p>
                  </a:txBody>
                  <a:tcPr/>
                </a:tc>
                <a:tc>
                  <a:txBody>
                    <a:bodyPr/>
                    <a:lstStyle/>
                    <a:p>
                      <a:r>
                        <a:rPr lang="en-US" sz="1200" dirty="0" smtClean="0"/>
                        <a:t>5</a:t>
                      </a:r>
                      <a:endParaRPr lang="en-US" sz="1200" dirty="0"/>
                    </a:p>
                  </a:txBody>
                  <a:tcPr/>
                </a:tc>
                <a:tc>
                  <a:txBody>
                    <a:bodyPr/>
                    <a:lstStyle/>
                    <a:p>
                      <a:r>
                        <a:rPr lang="en-US" sz="1200" dirty="0" smtClean="0"/>
                        <a:t>Not null</a:t>
                      </a:r>
                      <a:endParaRPr lang="en-US" sz="1200" dirty="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t>ABSTRACT</a:t>
            </a:r>
          </a:p>
          <a:p>
            <a:pPr>
              <a:buFont typeface="Wingdings" pitchFamily="2" charset="2"/>
              <a:buChar char="v"/>
            </a:pPr>
            <a:r>
              <a:rPr lang="en-US" dirty="0" smtClean="0"/>
              <a:t>OBJECTIVE</a:t>
            </a:r>
          </a:p>
          <a:p>
            <a:pPr>
              <a:buFont typeface="Wingdings" pitchFamily="2" charset="2"/>
              <a:buChar char="v"/>
            </a:pPr>
            <a:r>
              <a:rPr lang="en-US" dirty="0" smtClean="0"/>
              <a:t>HARDWARE SPECIFICATION</a:t>
            </a:r>
          </a:p>
          <a:p>
            <a:pPr>
              <a:buFont typeface="Wingdings" pitchFamily="2" charset="2"/>
              <a:buChar char="v"/>
            </a:pPr>
            <a:r>
              <a:rPr lang="en-US" dirty="0" smtClean="0"/>
              <a:t>SOFTWARE SPECIFICATION</a:t>
            </a:r>
          </a:p>
          <a:p>
            <a:pPr>
              <a:buFont typeface="Wingdings" pitchFamily="2" charset="2"/>
              <a:buChar char="v"/>
            </a:pPr>
            <a:r>
              <a:rPr lang="en-US" dirty="0" smtClean="0"/>
              <a:t>EXISTING SYSTEM</a:t>
            </a:r>
          </a:p>
          <a:p>
            <a:pPr>
              <a:buFont typeface="Wingdings" pitchFamily="2" charset="2"/>
              <a:buChar char="v"/>
            </a:pPr>
            <a:r>
              <a:rPr lang="en-US" dirty="0" smtClean="0"/>
              <a:t>PROPOSED SYSTEM</a:t>
            </a:r>
          </a:p>
          <a:p>
            <a:pPr>
              <a:buFont typeface="Wingdings" pitchFamily="2" charset="2"/>
              <a:buChar char="v"/>
            </a:pPr>
            <a:r>
              <a:rPr lang="en-US" dirty="0" smtClean="0"/>
              <a:t>MODULES</a:t>
            </a:r>
          </a:p>
          <a:p>
            <a:pPr>
              <a:buFont typeface="Wingdings" pitchFamily="2" charset="2"/>
              <a:buChar char="v"/>
            </a:pPr>
            <a:r>
              <a:rPr lang="en-US" dirty="0" smtClean="0"/>
              <a:t>DATA FLOW DIAGRAM</a:t>
            </a:r>
          </a:p>
          <a:p>
            <a:pPr>
              <a:buFont typeface="Wingdings" pitchFamily="2" charset="2"/>
              <a:buChar char="v"/>
            </a:pPr>
            <a:r>
              <a:rPr lang="en-US" dirty="0" smtClean="0"/>
              <a:t>TABLES</a:t>
            </a:r>
          </a:p>
          <a:p>
            <a:pPr>
              <a:buFont typeface="Wingdings" pitchFamily="2" charset="2"/>
              <a:buChar char="v"/>
            </a:pPr>
            <a:r>
              <a:rPr lang="en-US" dirty="0" smtClean="0"/>
              <a:t>FORM DESIGN</a:t>
            </a:r>
          </a:p>
          <a:p>
            <a:pPr>
              <a:buFont typeface="Wingdings" pitchFamily="2" charset="2"/>
              <a:buChar char="v"/>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95835" y="1304365"/>
            <a:ext cx="10246659" cy="5119051"/>
          </a:xfrm>
          <a:prstGeom prst="rect">
            <a:avLst/>
          </a:prstGeom>
        </p:spPr>
      </p:pic>
      <p:sp>
        <p:nvSpPr>
          <p:cNvPr id="8" name="Title 7"/>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form design :furniture shop</a:t>
            </a:r>
            <a:br>
              <a:rPr lang="en-US" dirty="0" smtClean="0"/>
            </a:b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45660" y="783771"/>
            <a:ext cx="10399593" cy="5712563"/>
          </a:xfrm>
          <a:prstGeom prst="rect">
            <a:avLst/>
          </a:prstGeom>
        </p:spPr>
      </p:pic>
      <p:sp>
        <p:nvSpPr>
          <p:cNvPr id="3" name="Title 2"/>
          <p:cNvSpPr>
            <a:spLocks noGrp="1"/>
          </p:cNvSpPr>
          <p:nvPr>
            <p:ph type="title"/>
          </p:nvPr>
        </p:nvSpPr>
        <p:spPr>
          <a:xfrm>
            <a:off x="609600" y="156754"/>
            <a:ext cx="9652000" cy="522515"/>
          </a:xfrm>
        </p:spPr>
        <p:txBody>
          <a:bodyPr>
            <a:normAutofit fontScale="90000"/>
          </a:bodyPr>
          <a:lstStyle/>
          <a:p>
            <a:r>
              <a:rPr lang="en-US" dirty="0" smtClean="0"/>
              <a:t>Product: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00251" y="809896"/>
            <a:ext cx="10331356" cy="5563607"/>
          </a:xfrm>
          <a:prstGeom prst="rect">
            <a:avLst/>
          </a:prstGeom>
        </p:spPr>
      </p:pic>
      <p:sp>
        <p:nvSpPr>
          <p:cNvPr id="3" name="Title 2"/>
          <p:cNvSpPr>
            <a:spLocks noGrp="1"/>
          </p:cNvSpPr>
          <p:nvPr>
            <p:ph type="title"/>
          </p:nvPr>
        </p:nvSpPr>
        <p:spPr>
          <a:xfrm>
            <a:off x="609600" y="0"/>
            <a:ext cx="9652000" cy="600891"/>
          </a:xfrm>
        </p:spPr>
        <p:txBody>
          <a:bodyPr>
            <a:normAutofit/>
          </a:bodyPr>
          <a:lstStyle/>
          <a:p>
            <a:r>
              <a:rPr lang="en-US" dirty="0" smtClean="0"/>
              <a:t>Purchase: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95784" y="1045029"/>
            <a:ext cx="10140287" cy="5369419"/>
          </a:xfrm>
          <a:prstGeom prst="rect">
            <a:avLst/>
          </a:prstGeom>
        </p:spPr>
      </p:pic>
      <p:sp>
        <p:nvSpPr>
          <p:cNvPr id="3" name="Title 2"/>
          <p:cNvSpPr>
            <a:spLocks noGrp="1"/>
          </p:cNvSpPr>
          <p:nvPr>
            <p:ph type="title"/>
          </p:nvPr>
        </p:nvSpPr>
        <p:spPr>
          <a:xfrm>
            <a:off x="609600" y="0"/>
            <a:ext cx="9652000" cy="718457"/>
          </a:xfrm>
        </p:spPr>
        <p:txBody>
          <a:bodyPr>
            <a:normAutofit/>
          </a:bodyPr>
          <a:lstStyle/>
          <a:p>
            <a:r>
              <a:rPr lang="en-US" dirty="0" smtClean="0"/>
              <a:t>Sales: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82137" y="849086"/>
            <a:ext cx="10140288" cy="5606304"/>
          </a:xfrm>
          <a:prstGeom prst="rect">
            <a:avLst/>
          </a:prstGeom>
        </p:spPr>
      </p:pic>
      <p:sp>
        <p:nvSpPr>
          <p:cNvPr id="3" name="Title 2"/>
          <p:cNvSpPr>
            <a:spLocks noGrp="1"/>
          </p:cNvSpPr>
          <p:nvPr>
            <p:ph type="title"/>
          </p:nvPr>
        </p:nvSpPr>
        <p:spPr>
          <a:xfrm>
            <a:off x="609600" y="0"/>
            <a:ext cx="9652000" cy="731521"/>
          </a:xfrm>
        </p:spPr>
        <p:txBody>
          <a:bodyPr>
            <a:normAutofit/>
          </a:bodyPr>
          <a:lstStyle/>
          <a:p>
            <a:r>
              <a:rPr lang="en-US" dirty="0" smtClean="0"/>
              <a:t>Stock:</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91570" y="953589"/>
            <a:ext cx="9471546" cy="5365323"/>
          </a:xfrm>
          <a:prstGeom prst="rect">
            <a:avLst/>
          </a:prstGeom>
        </p:spPr>
      </p:pic>
      <p:sp>
        <p:nvSpPr>
          <p:cNvPr id="3" name="Title 2"/>
          <p:cNvSpPr>
            <a:spLocks noGrp="1"/>
          </p:cNvSpPr>
          <p:nvPr>
            <p:ph type="title"/>
          </p:nvPr>
        </p:nvSpPr>
        <p:spPr>
          <a:xfrm>
            <a:off x="609600" y="0"/>
            <a:ext cx="9652000" cy="744583"/>
          </a:xfrm>
        </p:spPr>
        <p:txBody>
          <a:bodyPr/>
          <a:lstStyle/>
          <a:p>
            <a:r>
              <a:rPr lang="en-US" dirty="0" smtClean="0"/>
              <a:t>Billing:</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9051" y="1201003"/>
            <a:ext cx="5895833" cy="1746913"/>
          </a:xfrm>
        </p:spPr>
        <p:txBody>
          <a:bodyPr>
            <a:normAutofit fontScale="90000"/>
          </a:bodyPr>
          <a:lstStyle/>
          <a:p>
            <a:r>
              <a:rPr lang="en-US" sz="6000" dirty="0" smtClean="0">
                <a:latin typeface="Calibri" pitchFamily="34" charset="0"/>
                <a:cs typeface="Calibri" pitchFamily="34" charset="0"/>
              </a:rPr>
              <a:t>             Thank </a:t>
            </a:r>
            <a:r>
              <a:rPr lang="en-US" sz="6000" dirty="0">
                <a:latin typeface="Calibri" pitchFamily="34" charset="0"/>
                <a:cs typeface="Calibri" pitchFamily="34" charset="0"/>
              </a:rPr>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9652000" cy="1105469"/>
          </a:xfrm>
        </p:spPr>
        <p:txBody>
          <a:bodyPr/>
          <a:lstStyle/>
          <a:p>
            <a:r>
              <a:rPr lang="en-US" dirty="0"/>
              <a:t>ABSTRACT</a:t>
            </a:r>
          </a:p>
        </p:txBody>
      </p:sp>
      <p:sp>
        <p:nvSpPr>
          <p:cNvPr id="3" name="Content Placeholder 2"/>
          <p:cNvSpPr>
            <a:spLocks noGrp="1"/>
          </p:cNvSpPr>
          <p:nvPr>
            <p:ph idx="1"/>
          </p:nvPr>
        </p:nvSpPr>
        <p:spPr>
          <a:xfrm>
            <a:off x="545910" y="1269242"/>
            <a:ext cx="9949218" cy="5022375"/>
          </a:xfrm>
        </p:spPr>
        <p:txBody>
          <a:bodyPr>
            <a:normAutofit/>
          </a:bodyPr>
          <a:lstStyle/>
          <a:p>
            <a:pPr fontAlgn="base"/>
            <a:endParaRPr lang="en-US" sz="3200" dirty="0">
              <a:latin typeface="Calibri" panose="020F0502020204030204" pitchFamily="34" charset="0"/>
              <a:ea typeface="Times New Roman" panose="02020603050405020304" pitchFamily="18" charset="0"/>
              <a:cs typeface="Calibri" panose="020F0502020204030204" pitchFamily="34" charset="0"/>
            </a:endParaRPr>
          </a:p>
          <a:p>
            <a:pPr fontAlgn="base">
              <a:buFont typeface="Wingdings" pitchFamily="2" charset="2"/>
              <a:buChar char="v"/>
            </a:pPr>
            <a:r>
              <a:rPr lang="en-US" sz="3600" dirty="0" smtClean="0">
                <a:latin typeface="Calibri" pitchFamily="34" charset="0"/>
                <a:ea typeface="Times New Roman" panose="02020603050405020304" pitchFamily="18" charset="0"/>
                <a:cs typeface="Calibri" pitchFamily="34" charset="0"/>
              </a:rPr>
              <a:t> </a:t>
            </a:r>
            <a:r>
              <a:rPr lang="en-US" sz="3600" dirty="0">
                <a:latin typeface="Calibri" pitchFamily="34" charset="0"/>
                <a:ea typeface="Times New Roman" panose="02020603050405020304" pitchFamily="18" charset="0"/>
                <a:cs typeface="Calibri" pitchFamily="34" charset="0"/>
              </a:rPr>
              <a:t>There does not have the facilities to handle the receipts and issues of stock</a:t>
            </a:r>
            <a:r>
              <a:rPr lang="en-US" sz="3600" dirty="0" smtClean="0">
                <a:latin typeface="Calibri" pitchFamily="34" charset="0"/>
                <a:ea typeface="Times New Roman" panose="02020603050405020304" pitchFamily="18" charset="0"/>
                <a:cs typeface="Calibri" pitchFamily="34" charset="0"/>
              </a:rPr>
              <a:t>.</a:t>
            </a:r>
          </a:p>
          <a:p>
            <a:pPr fontAlgn="base">
              <a:buNone/>
            </a:pPr>
            <a:r>
              <a:rPr lang="en-US" sz="3600" dirty="0" smtClean="0">
                <a:latin typeface="Calibri" pitchFamily="34" charset="0"/>
                <a:ea typeface="Times New Roman" panose="02020603050405020304" pitchFamily="18" charset="0"/>
                <a:cs typeface="Calibri" pitchFamily="34" charset="0"/>
              </a:rPr>
              <a:t> </a:t>
            </a:r>
            <a:endParaRPr lang="en-US" sz="3600" dirty="0">
              <a:latin typeface="Calibri" pitchFamily="34" charset="0"/>
              <a:ea typeface="Times New Roman" panose="02020603050405020304" pitchFamily="18" charset="0"/>
              <a:cs typeface="Calibri" pitchFamily="34" charset="0"/>
            </a:endParaRPr>
          </a:p>
          <a:p>
            <a:pPr fontAlgn="base">
              <a:buFont typeface="Wingdings" pitchFamily="2" charset="2"/>
              <a:buChar char="v"/>
            </a:pPr>
            <a:r>
              <a:rPr lang="en-US" sz="3600" dirty="0" smtClean="0">
                <a:latin typeface="Calibri" panose="020F0502020204030204" pitchFamily="34" charset="0"/>
                <a:ea typeface="Times New Roman" panose="02020603050405020304" pitchFamily="18" charset="0"/>
                <a:cs typeface="Calibri" panose="020F0502020204030204" pitchFamily="34" charset="0"/>
              </a:rPr>
              <a:t> </a:t>
            </a:r>
            <a:r>
              <a:rPr lang="en-US" sz="3600" dirty="0">
                <a:latin typeface="Calibri" panose="020F0502020204030204" pitchFamily="34" charset="0"/>
                <a:ea typeface="Times New Roman" panose="02020603050405020304" pitchFamily="18" charset="0"/>
                <a:cs typeface="Calibri" panose="020F0502020204030204" pitchFamily="34" charset="0"/>
              </a:rPr>
              <a:t>T</a:t>
            </a:r>
            <a:r>
              <a:rPr lang="en-US" sz="3600" dirty="0" smtClean="0">
                <a:latin typeface="Calibri" panose="020F0502020204030204" pitchFamily="34" charset="0"/>
                <a:ea typeface="Times New Roman" panose="02020603050405020304" pitchFamily="18" charset="0"/>
                <a:cs typeface="Calibri" panose="020F0502020204030204" pitchFamily="34" charset="0"/>
              </a:rPr>
              <a:t>his </a:t>
            </a:r>
            <a:r>
              <a:rPr lang="en-US" sz="3600" dirty="0">
                <a:latin typeface="Calibri" panose="020F0502020204030204" pitchFamily="34" charset="0"/>
                <a:ea typeface="Times New Roman" panose="02020603050405020304" pitchFamily="18" charset="0"/>
                <a:cs typeface="Calibri" panose="020F0502020204030204" pitchFamily="34" charset="0"/>
              </a:rPr>
              <a:t>current management system is manually system which records the information of staff and supplier, stock record, and sales report in paperwork. </a:t>
            </a:r>
            <a:r>
              <a:rPr lang="en-US" sz="3600" dirty="0" smtClean="0">
                <a:latin typeface="Calibri" panose="020F0502020204030204" pitchFamily="34" charset="0"/>
                <a:ea typeface="Times New Roman" panose="02020603050405020304" pitchFamily="18" charset="0"/>
                <a:cs typeface="Calibri" panose="020F0502020204030204" pitchFamily="34" charset="0"/>
              </a:rPr>
              <a:t> </a:t>
            </a:r>
            <a:endParaRPr lang="en-US" sz="3600" dirty="0">
              <a:latin typeface="Calibri" panose="020F0502020204030204" pitchFamily="34" charset="0"/>
              <a:ea typeface="Times New Roman" panose="02020603050405020304" pitchFamily="18" charset="0"/>
              <a:cs typeface="Calibri" panose="020F0502020204030204" pitchFamily="34" charset="0"/>
            </a:endParaRPr>
          </a:p>
          <a:p>
            <a:pPr fontAlgn="base"/>
            <a:endParaRPr lang="en-IN" sz="3200" dirty="0">
              <a:latin typeface="Calibri" panose="020F0502020204030204" pitchFamily="34" charset="0"/>
              <a:ea typeface="Times New Roman" panose="02020603050405020304" pitchFamily="18"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2000" cy="1017441"/>
          </a:xfrm>
        </p:spPr>
        <p:txBody>
          <a:bodyPr/>
          <a:lstStyle/>
          <a:p>
            <a:r>
              <a:rPr lang="en-US" dirty="0" smtClean="0"/>
              <a:t>OBJECTIVE</a:t>
            </a:r>
            <a:endParaRPr lang="en-US" dirty="0"/>
          </a:p>
        </p:txBody>
      </p:sp>
      <p:sp>
        <p:nvSpPr>
          <p:cNvPr id="3" name="Content Placeholder 2"/>
          <p:cNvSpPr>
            <a:spLocks noGrp="1"/>
          </p:cNvSpPr>
          <p:nvPr>
            <p:ph idx="1"/>
          </p:nvPr>
        </p:nvSpPr>
        <p:spPr>
          <a:xfrm>
            <a:off x="609600" y="1609416"/>
            <a:ext cx="9652000" cy="2512208"/>
          </a:xfrm>
        </p:spPr>
        <p:txBody>
          <a:bodyPr>
            <a:normAutofit fontScale="92500" lnSpcReduction="10000"/>
          </a:bodyPr>
          <a:lstStyle/>
          <a:p>
            <a:pPr>
              <a:buNone/>
            </a:pPr>
            <a:endParaRPr lang="en-US" sz="3600" dirty="0" smtClean="0">
              <a:latin typeface="Calibri" pitchFamily="34" charset="0"/>
              <a:cs typeface="Calibri" pitchFamily="34" charset="0"/>
            </a:endParaRPr>
          </a:p>
          <a:p>
            <a:pPr>
              <a:buFont typeface="Wingdings" pitchFamily="2" charset="2"/>
              <a:buChar char="v"/>
            </a:pPr>
            <a:endParaRPr lang="en-US" sz="3600" dirty="0" smtClean="0">
              <a:latin typeface="Calibri" pitchFamily="34" charset="0"/>
              <a:cs typeface="Calibri" pitchFamily="34" charset="0"/>
            </a:endParaRPr>
          </a:p>
          <a:p>
            <a:pPr>
              <a:buFont typeface="Wingdings" pitchFamily="2" charset="2"/>
              <a:buChar char="v"/>
            </a:pPr>
            <a:r>
              <a:rPr lang="en-US" sz="3600" dirty="0" smtClean="0">
                <a:latin typeface="Calibri" pitchFamily="34" charset="0"/>
                <a:cs typeface="Calibri" pitchFamily="34" charset="0"/>
              </a:rPr>
              <a:t>The main objective of this project is to manage a stock for a company or organization , and take care of sales and purchased products.</a:t>
            </a:r>
          </a:p>
          <a:p>
            <a:pPr>
              <a:buFont typeface="Wingdings" pitchFamily="2" charset="2"/>
              <a:buChar char="v"/>
            </a:pPr>
            <a:endParaRPr lang="en-US" sz="3600" dirty="0" smtClean="0">
              <a:latin typeface="Calibri" pitchFamily="34" charset="0"/>
              <a:cs typeface="Calibri" pitchFamily="34" charset="0"/>
            </a:endParaRPr>
          </a:p>
          <a:p>
            <a:pPr>
              <a:buFont typeface="Wingdings" pitchFamily="2" charset="2"/>
              <a:buChar char="v"/>
            </a:pPr>
            <a:endParaRPr lang="en-US" dirty="0" smtClean="0">
              <a:latin typeface="Calibri" pitchFamily="34" charset="0"/>
              <a:cs typeface="Calibri" pitchFamily="34" charset="0"/>
            </a:endParaRPr>
          </a:p>
          <a:p>
            <a:pPr>
              <a:buNone/>
            </a:pPr>
            <a:endParaRPr lang="en-US" sz="3600" dirty="0" smtClean="0"/>
          </a:p>
          <a:p>
            <a:pPr>
              <a:buFont typeface="Wingdings" pitchFamily="2" charset="2"/>
              <a:buChar char="v"/>
            </a:pPr>
            <a:endParaRPr lang="en-US" dirty="0">
              <a:latin typeface="Calibri" pitchFamily="34" charset="0"/>
              <a:cs typeface="Calibr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effectLst/>
                <a:latin typeface="Times New Roman" panose="02020603050405020304" pitchFamily="18" charset="0"/>
                <a:ea typeface="Calibri" panose="020F0502020204030204" pitchFamily="34" charset="0"/>
              </a:rPr>
              <a:t> HARDWARE SPECFICATION</a:t>
            </a:r>
            <a:endParaRPr lang="en-US" sz="4000" dirty="0"/>
          </a:p>
        </p:txBody>
      </p:sp>
      <p:sp>
        <p:nvSpPr>
          <p:cNvPr id="3" name="Content Placeholder 2"/>
          <p:cNvSpPr>
            <a:spLocks noGrp="1"/>
          </p:cNvSpPr>
          <p:nvPr>
            <p:ph idx="1"/>
          </p:nvPr>
        </p:nvSpPr>
        <p:spPr>
          <a:xfrm>
            <a:off x="609600" y="2292824"/>
            <a:ext cx="9652000" cy="3562066"/>
          </a:xfrm>
        </p:spPr>
        <p:txBody>
          <a:bodyPr/>
          <a:lstStyle/>
          <a:p>
            <a:pPr marL="342900" marR="0" lvl="0" indent="-342900">
              <a:lnSpc>
                <a:spcPct val="150000"/>
              </a:lnSpc>
              <a:spcBef>
                <a:spcPts val="0"/>
              </a:spcBef>
              <a:spcAft>
                <a:spcPts val="1000"/>
              </a:spcAft>
              <a:buSzPts val="1200"/>
              <a:buFont typeface="Wingdings" pitchFamily="2" charset="2"/>
              <a:buChar char="q"/>
              <a:tabLst>
                <a:tab pos="266700" algn="l"/>
              </a:tabLst>
            </a:pPr>
            <a:r>
              <a:rPr lang="en-US" sz="3600" dirty="0">
                <a:effectLst/>
                <a:latin typeface="Calibri" pitchFamily="34" charset="0"/>
                <a:ea typeface="Calibri" panose="020F0502020204030204" pitchFamily="34" charset="0"/>
                <a:cs typeface="Calibri" pitchFamily="34" charset="0"/>
              </a:rPr>
              <a:t>Processor			</a:t>
            </a:r>
            <a:r>
              <a:rPr lang="en-US" sz="3600" dirty="0" smtClean="0">
                <a:effectLst/>
                <a:latin typeface="Calibri" pitchFamily="34" charset="0"/>
                <a:ea typeface="Calibri" panose="020F0502020204030204" pitchFamily="34" charset="0"/>
                <a:cs typeface="Calibri" pitchFamily="34" charset="0"/>
              </a:rPr>
              <a:t>:  </a:t>
            </a:r>
            <a:r>
              <a:rPr lang="en-US" sz="3600" dirty="0">
                <a:effectLst/>
                <a:latin typeface="Calibri" pitchFamily="34" charset="0"/>
                <a:ea typeface="Calibri" panose="020F0502020204030204" pitchFamily="34" charset="0"/>
                <a:cs typeface="Calibri" pitchFamily="34" charset="0"/>
              </a:rPr>
              <a:t>P 4 700 GHz.</a:t>
            </a:r>
          </a:p>
          <a:p>
            <a:pPr marL="342900" marR="0" lvl="0" indent="-342900">
              <a:lnSpc>
                <a:spcPct val="150000"/>
              </a:lnSpc>
              <a:spcBef>
                <a:spcPts val="0"/>
              </a:spcBef>
              <a:spcAft>
                <a:spcPts val="1000"/>
              </a:spcAft>
              <a:buSzPts val="1200"/>
              <a:buFont typeface="Wingdings" pitchFamily="2" charset="2"/>
              <a:buChar char="q"/>
              <a:tabLst>
                <a:tab pos="266700" algn="l"/>
              </a:tabLst>
            </a:pPr>
            <a:r>
              <a:rPr lang="en-US" sz="3600" dirty="0">
                <a:effectLst/>
                <a:latin typeface="Calibri" pitchFamily="34" charset="0"/>
                <a:ea typeface="Calibri" panose="020F0502020204030204" pitchFamily="34" charset="0"/>
                <a:cs typeface="Calibri" pitchFamily="34" charset="0"/>
              </a:rPr>
              <a:t>RAM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3600" dirty="0" smtClean="0">
                <a:effectLst/>
                <a:latin typeface="Calibri" pitchFamily="34" charset="0"/>
                <a:ea typeface="Calibri" panose="020F0502020204030204" pitchFamily="34" charset="0"/>
                <a:cs typeface="Calibri" pitchFamily="34" charset="0"/>
              </a:rPr>
              <a:t>:  </a:t>
            </a:r>
            <a:r>
              <a:rPr lang="en-US" sz="3600" dirty="0">
                <a:effectLst/>
                <a:latin typeface="Calibri" pitchFamily="34" charset="0"/>
                <a:ea typeface="Calibri" panose="020F0502020204030204" pitchFamily="34" charset="0"/>
                <a:cs typeface="Calibri" pitchFamily="34" charset="0"/>
              </a:rPr>
              <a:t>4 GB RAM</a:t>
            </a:r>
          </a:p>
          <a:p>
            <a:pPr marL="342900" marR="0" lvl="0" indent="-342900">
              <a:lnSpc>
                <a:spcPct val="150000"/>
              </a:lnSpc>
              <a:spcBef>
                <a:spcPts val="0"/>
              </a:spcBef>
              <a:spcAft>
                <a:spcPts val="1000"/>
              </a:spcAft>
              <a:buSzPts val="1200"/>
              <a:buFont typeface="Wingdings" pitchFamily="2" charset="2"/>
              <a:buChar char="q"/>
              <a:tabLst>
                <a:tab pos="266700" algn="l"/>
              </a:tabLst>
            </a:pPr>
            <a:r>
              <a:rPr lang="en-US" sz="3600" dirty="0">
                <a:effectLst/>
                <a:latin typeface="Calibri" pitchFamily="34" charset="0"/>
                <a:ea typeface="Calibri" panose="020F0502020204030204" pitchFamily="34" charset="0"/>
                <a:cs typeface="Calibri" pitchFamily="34" charset="0"/>
              </a:rPr>
              <a:t>Hard Disk Drive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600" dirty="0" smtClean="0">
                <a:effectLst/>
                <a:latin typeface="Calibri" pitchFamily="34" charset="0"/>
                <a:ea typeface="Calibri" panose="020F0502020204030204" pitchFamily="34" charset="0"/>
                <a:cs typeface="Calibri" pitchFamily="34" charset="0"/>
              </a:rPr>
              <a:t>:  </a:t>
            </a:r>
            <a:r>
              <a:rPr lang="en-US" sz="3600" dirty="0">
                <a:effectLst/>
                <a:latin typeface="Calibri" pitchFamily="34" charset="0"/>
                <a:ea typeface="Calibri" panose="020F0502020204030204" pitchFamily="34" charset="0"/>
                <a:cs typeface="Calibri" pitchFamily="34" charset="0"/>
              </a:rPr>
              <a:t>180 GB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009" y="586854"/>
            <a:ext cx="9652000" cy="1258322"/>
          </a:xfrm>
        </p:spPr>
        <p:txBody>
          <a:bodyPr>
            <a:normAutofit fontScale="90000"/>
          </a:bodyPr>
          <a:lstStyle/>
          <a:p>
            <a:r>
              <a:rPr lang="en-US" sz="3600" b="1" dirty="0">
                <a:latin typeface="Times New Roman" panose="02020603050405020304" pitchFamily="18" charset="0"/>
                <a:ea typeface="Calibri" panose="020F0502020204030204" pitchFamily="34" charset="0"/>
              </a:rPr>
              <a:t> </a:t>
            </a:r>
            <a:r>
              <a:rPr lang="en-US" sz="4400" b="1" dirty="0" smtClean="0">
                <a:latin typeface="Times New Roman" panose="02020603050405020304" pitchFamily="18" charset="0"/>
                <a:ea typeface="Calibri" panose="020F0502020204030204" pitchFamily="34" charset="0"/>
              </a:rPr>
              <a:t>SOFTWARE </a:t>
            </a:r>
            <a:r>
              <a:rPr lang="en-US" sz="4400" b="1" dirty="0">
                <a:latin typeface="Times New Roman" panose="02020603050405020304" pitchFamily="18" charset="0"/>
                <a:ea typeface="Calibri" panose="020F0502020204030204" pitchFamily="34" charset="0"/>
              </a:rPr>
              <a:t>SPECIFICATION</a:t>
            </a:r>
            <a:r>
              <a:rPr lang="en-US" sz="4400" dirty="0">
                <a:effectLst/>
                <a:latin typeface="Times New Roman" panose="02020603050405020304" pitchFamily="18" charset="0"/>
                <a:ea typeface="Times New Roman" panose="02020603050405020304" pitchFamily="18" charset="0"/>
              </a:rPr>
              <a:t/>
            </a:r>
            <a:br>
              <a:rPr lang="en-US" sz="4400" dirty="0">
                <a:effectLst/>
                <a:latin typeface="Times New Roman" panose="02020603050405020304" pitchFamily="18" charset="0"/>
                <a:ea typeface="Times New Roman" panose="02020603050405020304" pitchFamily="18" charset="0"/>
              </a:rPr>
            </a:br>
            <a:endParaRPr lang="en-US" sz="4400" dirty="0"/>
          </a:p>
        </p:txBody>
      </p:sp>
      <p:sp>
        <p:nvSpPr>
          <p:cNvPr id="3" name="Content Placeholder 2"/>
          <p:cNvSpPr>
            <a:spLocks noGrp="1"/>
          </p:cNvSpPr>
          <p:nvPr>
            <p:ph idx="1"/>
          </p:nvPr>
        </p:nvSpPr>
        <p:spPr>
          <a:xfrm>
            <a:off x="436728" y="2156346"/>
            <a:ext cx="9824872" cy="3643952"/>
          </a:xfrm>
        </p:spPr>
        <p:txBody>
          <a:bodyPr>
            <a:normAutofit lnSpcReduction="10000"/>
          </a:bodyPr>
          <a:lstStyle/>
          <a:p>
            <a:pPr marL="342900" marR="0" lvl="0" indent="-342900">
              <a:lnSpc>
                <a:spcPct val="150000"/>
              </a:lnSpc>
              <a:spcBef>
                <a:spcPts val="0"/>
              </a:spcBef>
              <a:spcAft>
                <a:spcPts val="1000"/>
              </a:spcAft>
              <a:buFont typeface="Wingdings" pitchFamily="2" charset="2"/>
              <a:buChar char="§"/>
            </a:pPr>
            <a:r>
              <a:rPr lang="en-US" sz="3600" dirty="0">
                <a:effectLst/>
                <a:latin typeface="Calibri" pitchFamily="34" charset="0"/>
                <a:ea typeface="Calibri" panose="020F0502020204030204" pitchFamily="34" charset="0"/>
                <a:cs typeface="Calibri" pitchFamily="34" charset="0"/>
              </a:rPr>
              <a:t>Operating System 	</a:t>
            </a:r>
            <a:r>
              <a:rPr lang="en-US" sz="3600" dirty="0" smtClean="0">
                <a:effectLst/>
                <a:latin typeface="Calibri" pitchFamily="34" charset="0"/>
                <a:ea typeface="Calibri" panose="020F0502020204030204" pitchFamily="34" charset="0"/>
                <a:cs typeface="Calibri" pitchFamily="34" charset="0"/>
              </a:rPr>
              <a:t>:  </a:t>
            </a:r>
            <a:r>
              <a:rPr lang="en-US" sz="3600" dirty="0">
                <a:effectLst/>
                <a:latin typeface="Calibri" pitchFamily="34" charset="0"/>
                <a:ea typeface="Calibri" panose="020F0502020204030204" pitchFamily="34" charset="0"/>
                <a:cs typeface="Calibri" pitchFamily="34" charset="0"/>
              </a:rPr>
              <a:t>Windows 7/8/10</a:t>
            </a:r>
          </a:p>
          <a:p>
            <a:pPr marL="342900" marR="0" lvl="0" indent="-342900">
              <a:lnSpc>
                <a:spcPct val="150000"/>
              </a:lnSpc>
              <a:spcBef>
                <a:spcPts val="0"/>
              </a:spcBef>
              <a:spcAft>
                <a:spcPts val="1000"/>
              </a:spcAft>
              <a:buFont typeface="Wingdings" pitchFamily="2" charset="2"/>
              <a:buChar char="§"/>
            </a:pPr>
            <a:r>
              <a:rPr lang="en-US" sz="3600" dirty="0">
                <a:effectLst/>
                <a:latin typeface="Calibri" pitchFamily="34" charset="0"/>
                <a:ea typeface="Calibri" panose="020F0502020204030204" pitchFamily="34" charset="0"/>
                <a:cs typeface="Calibri" pitchFamily="34" charset="0"/>
              </a:rPr>
              <a:t>Front End		</a:t>
            </a:r>
            <a:r>
              <a:rPr lang="en-US" sz="3600" dirty="0">
                <a:latin typeface="Calibri" pitchFamily="34" charset="0"/>
                <a:ea typeface="Calibri" panose="020F0502020204030204" pitchFamily="34" charset="0"/>
                <a:cs typeface="Calibri" pitchFamily="34" charset="0"/>
              </a:rPr>
              <a:t> </a:t>
            </a:r>
            <a:r>
              <a:rPr lang="en-US" sz="3600" dirty="0" smtClean="0">
                <a:latin typeface="Calibri" pitchFamily="34" charset="0"/>
                <a:ea typeface="Calibri" panose="020F0502020204030204" pitchFamily="34" charset="0"/>
                <a:cs typeface="Calibri" pitchFamily="34" charset="0"/>
              </a:rPr>
              <a:t>        </a:t>
            </a:r>
            <a:r>
              <a:rPr lang="en-US" sz="3600" dirty="0" smtClean="0">
                <a:effectLst/>
                <a:latin typeface="Calibri" pitchFamily="34" charset="0"/>
                <a:ea typeface="Calibri" panose="020F0502020204030204" pitchFamily="34" charset="0"/>
                <a:cs typeface="Calibri" pitchFamily="34" charset="0"/>
              </a:rPr>
              <a:t>:  </a:t>
            </a:r>
            <a:r>
              <a:rPr lang="en-US" sz="3600" dirty="0" smtClean="0">
                <a:latin typeface="Calibri" pitchFamily="34" charset="0"/>
                <a:ea typeface="Calibri" panose="020F0502020204030204" pitchFamily="34" charset="0"/>
                <a:cs typeface="Calibri" pitchFamily="34" charset="0"/>
              </a:rPr>
              <a:t>PYTHON</a:t>
            </a:r>
            <a:r>
              <a:rPr lang="en-US" sz="3600" dirty="0">
                <a:effectLst/>
                <a:latin typeface="Calibri" pitchFamily="34" charset="0"/>
                <a:ea typeface="Calibri" panose="020F0502020204030204" pitchFamily="34" charset="0"/>
                <a:cs typeface="Calibri" pitchFamily="34"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Wingdings" pitchFamily="2" charset="2"/>
              <a:buChar char="§"/>
            </a:pPr>
            <a:r>
              <a:rPr lang="en-US" sz="3600" dirty="0">
                <a:effectLst/>
                <a:latin typeface="Calibri" pitchFamily="34" charset="0"/>
                <a:ea typeface="Calibri" panose="020F0502020204030204" pitchFamily="34" charset="0"/>
                <a:cs typeface="Calibri" pitchFamily="34" charset="0"/>
              </a:rPr>
              <a:t>Back End		</a:t>
            </a:r>
            <a:r>
              <a:rPr lang="en-US" sz="3600" dirty="0">
                <a:latin typeface="Calibri" pitchFamily="34" charset="0"/>
                <a:ea typeface="Calibri" panose="020F0502020204030204" pitchFamily="34" charset="0"/>
                <a:cs typeface="Calibri" pitchFamily="34" charset="0"/>
              </a:rPr>
              <a:t> </a:t>
            </a:r>
            <a:r>
              <a:rPr lang="en-US" sz="3600" dirty="0" smtClean="0">
                <a:latin typeface="Calibri" pitchFamily="34" charset="0"/>
                <a:ea typeface="Calibri" panose="020F0502020204030204" pitchFamily="34" charset="0"/>
                <a:cs typeface="Calibri" pitchFamily="34" charset="0"/>
              </a:rPr>
              <a:t>       </a:t>
            </a:r>
            <a:r>
              <a:rPr lang="en-US" sz="3600" dirty="0" smtClean="0">
                <a:effectLst/>
                <a:latin typeface="Calibri" pitchFamily="34" charset="0"/>
                <a:ea typeface="Calibri" panose="020F0502020204030204" pitchFamily="34" charset="0"/>
                <a:cs typeface="Calibri" pitchFamily="34" charset="0"/>
              </a:rPr>
              <a:t> :  </a:t>
            </a:r>
            <a:r>
              <a:rPr lang="en-US" sz="3600" dirty="0">
                <a:effectLst/>
                <a:latin typeface="Calibri" pitchFamily="34" charset="0"/>
                <a:ea typeface="Calibri" panose="020F0502020204030204" pitchFamily="34" charset="0"/>
                <a:cs typeface="Calibri" pitchFamily="34" charset="0"/>
              </a:rPr>
              <a:t>MYSQL</a:t>
            </a:r>
          </a:p>
          <a:p>
            <a:pPr marL="0" marR="0">
              <a:lnSpc>
                <a:spcPct val="113000"/>
              </a:lnSpc>
              <a:spcAft>
                <a:spcPts val="1000"/>
              </a:spcAft>
              <a:buNone/>
            </a:pPr>
            <a:r>
              <a:rPr lang="en-US" sz="1800" b="1" dirty="0">
                <a:effectLst/>
                <a:latin typeface="Times New Roman" panose="02020603050405020304" pitchFamily="18" charset="0"/>
                <a:ea typeface="Calibri" panose="020F0502020204030204" pitchFamily="34" charset="0"/>
              </a:rPr>
              <a:t/>
            </a: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2000" cy="935554"/>
          </a:xfrm>
        </p:spPr>
        <p:txBody>
          <a:bodyPr/>
          <a:lstStyle/>
          <a:p>
            <a:r>
              <a:rPr lang="en-US" dirty="0"/>
              <a:t>EXISTING SYSTEM</a:t>
            </a:r>
          </a:p>
        </p:txBody>
      </p:sp>
      <p:sp>
        <p:nvSpPr>
          <p:cNvPr id="3" name="Content Placeholder 2"/>
          <p:cNvSpPr>
            <a:spLocks noGrp="1"/>
          </p:cNvSpPr>
          <p:nvPr>
            <p:ph idx="1"/>
          </p:nvPr>
        </p:nvSpPr>
        <p:spPr>
          <a:xfrm>
            <a:off x="368490" y="1473958"/>
            <a:ext cx="10167582" cy="4708478"/>
          </a:xfrm>
        </p:spPr>
        <p:txBody>
          <a:bodyPr>
            <a:normAutofit/>
          </a:bodyPr>
          <a:lstStyle/>
          <a:p>
            <a:pPr marL="0" indent="0">
              <a:buNone/>
            </a:pPr>
            <a:endParaRPr lang="en-US" dirty="0">
              <a:latin typeface="Calibri" panose="020F0502020204030204" pitchFamily="34" charset="0"/>
              <a:ea typeface="Times New Roman" panose="02020603050405020304" pitchFamily="18" charset="0"/>
            </a:endParaRPr>
          </a:p>
          <a:p>
            <a:pPr marL="0" indent="0">
              <a:buFont typeface="Arial" pitchFamily="34" charset="0"/>
              <a:buChar char="•"/>
            </a:pPr>
            <a:r>
              <a:rPr lang="en-US" dirty="0" smtClean="0">
                <a:latin typeface="Calibri" panose="020F0502020204030204" pitchFamily="34" charset="0"/>
                <a:ea typeface="Times New Roman" panose="02020603050405020304" pitchFamily="18" charset="0"/>
              </a:rPr>
              <a:t> This </a:t>
            </a:r>
            <a:r>
              <a:rPr lang="en-US" dirty="0">
                <a:latin typeface="Calibri" panose="020F0502020204030204" pitchFamily="34" charset="0"/>
                <a:ea typeface="Times New Roman" panose="02020603050405020304" pitchFamily="18" charset="0"/>
              </a:rPr>
              <a:t>existing system is fully handled by man power, which takes lot of paper based. </a:t>
            </a:r>
            <a:r>
              <a:rPr lang="en-US" dirty="0" smtClean="0">
                <a:latin typeface="Calibri" panose="020F0502020204030204" pitchFamily="34" charset="0"/>
                <a:ea typeface="Times New Roman" panose="02020603050405020304" pitchFamily="18" charset="0"/>
              </a:rPr>
              <a:t> </a:t>
            </a:r>
            <a:r>
              <a:rPr lang="en-US" dirty="0">
                <a:latin typeface="Calibri" panose="020F0502020204030204" pitchFamily="34" charset="0"/>
                <a:ea typeface="Times New Roman" panose="02020603050405020304" pitchFamily="18" charset="0"/>
              </a:rPr>
              <a:t>Purchased and stocked details are very risk to handle by the shop manager. It takes too much time for calculating the amount.</a:t>
            </a:r>
          </a:p>
          <a:p>
            <a:pPr marL="0" indent="0">
              <a:buNone/>
            </a:pPr>
            <a:endParaRPr lang="en-IN" dirty="0">
              <a:latin typeface="Calibri" panose="020F0502020204030204" pitchFamily="34" charset="0"/>
              <a:ea typeface="Times New Roman" panose="02020603050405020304" pitchFamily="18" charset="0"/>
            </a:endParaRPr>
          </a:p>
          <a:p>
            <a:pPr marL="0" indent="0">
              <a:buNone/>
            </a:pPr>
            <a:r>
              <a:rPr lang="en-US" b="1" dirty="0">
                <a:latin typeface="Calibri" panose="020F0502020204030204" pitchFamily="34" charset="0"/>
                <a:ea typeface="Times New Roman" panose="02020603050405020304" pitchFamily="18" charset="0"/>
              </a:rPr>
              <a:t>DRAWBACKS</a:t>
            </a:r>
            <a:r>
              <a:rPr lang="en-US" b="1" dirty="0" smtClean="0">
                <a:latin typeface="Calibri" panose="020F0502020204030204" pitchFamily="34" charset="0"/>
                <a:ea typeface="Times New Roman" panose="02020603050405020304" pitchFamily="18" charset="0"/>
              </a:rPr>
              <a:t>:</a:t>
            </a:r>
            <a:endParaRPr lang="en-IN" dirty="0">
              <a:latin typeface="Calibri" panose="020F0502020204030204" pitchFamily="34" charset="0"/>
              <a:ea typeface="Times New Roman" panose="02020603050405020304" pitchFamily="18" charset="0"/>
            </a:endParaRPr>
          </a:p>
          <a:p>
            <a:pPr marL="0" indent="0">
              <a:buFont typeface="Arial" pitchFamily="34" charset="0"/>
              <a:buChar char="•"/>
            </a:pPr>
            <a:r>
              <a:rPr lang="en-IN" dirty="0">
                <a:latin typeface="Calibri" panose="020F0502020204030204" pitchFamily="34" charset="0"/>
                <a:ea typeface="Times New Roman" panose="02020603050405020304" pitchFamily="18" charset="0"/>
              </a:rPr>
              <a:t> Does not keep track of purchase.</a:t>
            </a:r>
          </a:p>
          <a:p>
            <a:pPr marL="0" indent="0">
              <a:buFont typeface="Arial" pitchFamily="34" charset="0"/>
              <a:buChar char="•"/>
            </a:pPr>
            <a:r>
              <a:rPr lang="en-IN" dirty="0">
                <a:latin typeface="Calibri" panose="020F0502020204030204" pitchFamily="34" charset="0"/>
                <a:ea typeface="Times New Roman" panose="02020603050405020304" pitchFamily="18" charset="0"/>
              </a:rPr>
              <a:t> Does not keep track of stock.</a:t>
            </a:r>
          </a:p>
          <a:p>
            <a:pPr marL="0" indent="0">
              <a:buFont typeface="Arial" pitchFamily="34" charset="0"/>
              <a:buChar char="•"/>
            </a:pPr>
            <a:r>
              <a:rPr lang="en-IN" dirty="0">
                <a:latin typeface="Calibri" panose="020F0502020204030204" pitchFamily="34" charset="0"/>
                <a:ea typeface="Times New Roman" panose="02020603050405020304" pitchFamily="18" charset="0"/>
              </a:rPr>
              <a:t> Very risk to calculate billing details manually.</a:t>
            </a:r>
          </a:p>
          <a:p>
            <a:pPr marL="0" indent="0">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2000" cy="799076"/>
          </a:xfrm>
        </p:spPr>
        <p:txBody>
          <a:bodyPr/>
          <a:lstStyle/>
          <a:p>
            <a:r>
              <a:rPr lang="en-US" dirty="0"/>
              <a:t>PROPOSED SYSTEM</a:t>
            </a:r>
          </a:p>
        </p:txBody>
      </p:sp>
      <p:sp>
        <p:nvSpPr>
          <p:cNvPr id="3" name="Content Placeholder 2"/>
          <p:cNvSpPr>
            <a:spLocks noGrp="1"/>
          </p:cNvSpPr>
          <p:nvPr>
            <p:ph idx="1"/>
          </p:nvPr>
        </p:nvSpPr>
        <p:spPr>
          <a:xfrm>
            <a:off x="259307" y="1487606"/>
            <a:ext cx="10358651" cy="4449170"/>
          </a:xfrm>
        </p:spPr>
        <p:txBody>
          <a:bodyPr>
            <a:normAutofit fontScale="92500"/>
          </a:bodyPr>
          <a:lstStyle/>
          <a:p>
            <a:endParaRPr lang="en-US" sz="1700" dirty="0">
              <a:latin typeface="Calibri" panose="020F0502020204030204" pitchFamily="34" charset="0"/>
              <a:ea typeface="Times New Roman" panose="02020603050405020304" pitchFamily="18" charset="0"/>
            </a:endParaRPr>
          </a:p>
          <a:p>
            <a:r>
              <a:rPr lang="en-US" sz="2800" dirty="0">
                <a:latin typeface="Calibri" panose="020F0502020204030204" pitchFamily="34" charset="0"/>
                <a:ea typeface="Times New Roman" panose="02020603050405020304" pitchFamily="18" charset="0"/>
              </a:rPr>
              <a:t>The proposed system of ‘Furniture management system’ is that reduce these kinds of issues, which may help to develop the furniture shop. Every product should be register when purchasing the product same as every product should be mentioned before sales the </a:t>
            </a:r>
            <a:r>
              <a:rPr lang="en-US" sz="2800" dirty="0" smtClean="0">
                <a:latin typeface="Calibri" panose="020F0502020204030204" pitchFamily="34" charset="0"/>
                <a:ea typeface="Times New Roman" panose="02020603050405020304" pitchFamily="18" charset="0"/>
              </a:rPr>
              <a:t>product.</a:t>
            </a:r>
            <a:endParaRPr lang="en-IN" sz="2800" dirty="0">
              <a:latin typeface="Calibri" panose="020F0502020204030204" pitchFamily="34" charset="0"/>
              <a:ea typeface="Times New Roman" panose="02020603050405020304" pitchFamily="18" charset="0"/>
            </a:endParaRPr>
          </a:p>
          <a:p>
            <a:pPr>
              <a:buNone/>
            </a:pPr>
            <a:endParaRPr lang="en-US" sz="1700" dirty="0">
              <a:latin typeface="Calibri" panose="020F0502020204030204" pitchFamily="34" charset="0"/>
              <a:ea typeface="Times New Roman" panose="02020603050405020304" pitchFamily="18" charset="0"/>
            </a:endParaRPr>
          </a:p>
          <a:p>
            <a:pPr>
              <a:buNone/>
            </a:pPr>
            <a:r>
              <a:rPr lang="en-US" sz="2800" b="1" dirty="0">
                <a:latin typeface="Calibri" panose="020F0502020204030204" pitchFamily="34" charset="0"/>
                <a:ea typeface="Times New Roman" panose="02020603050405020304" pitchFamily="18" charset="0"/>
              </a:rPr>
              <a:t>FEATURES</a:t>
            </a:r>
            <a:r>
              <a:rPr lang="en-US" sz="2800" b="1" dirty="0" smtClean="0">
                <a:latin typeface="Calibri" panose="020F0502020204030204" pitchFamily="34" charset="0"/>
                <a:ea typeface="Times New Roman" panose="02020603050405020304" pitchFamily="18" charset="0"/>
              </a:rPr>
              <a:t>:</a:t>
            </a:r>
            <a:endParaRPr lang="en-IN" sz="2800" dirty="0">
              <a:latin typeface="Calibri" panose="020F0502020204030204" pitchFamily="34" charset="0"/>
              <a:ea typeface="Times New Roman" panose="02020603050405020304" pitchFamily="18" charset="0"/>
            </a:endParaRPr>
          </a:p>
          <a:p>
            <a:pPr lvl="0"/>
            <a:r>
              <a:rPr lang="en-IN" sz="2800" dirty="0">
                <a:latin typeface="Calibri" panose="020F0502020204030204" pitchFamily="34" charset="0"/>
                <a:ea typeface="Times New Roman" panose="02020603050405020304" pitchFamily="18" charset="0"/>
              </a:rPr>
              <a:t>Helps furniture shops to automate furniture selling.</a:t>
            </a:r>
          </a:p>
          <a:p>
            <a:pPr lvl="0"/>
            <a:r>
              <a:rPr lang="en-IN" sz="2800" dirty="0">
                <a:latin typeface="Calibri" panose="020F0502020204030204" pitchFamily="34" charset="0"/>
                <a:ea typeface="Times New Roman" panose="02020603050405020304" pitchFamily="18" charset="0"/>
              </a:rPr>
              <a:t>Purchase and sales report details.</a:t>
            </a:r>
          </a:p>
          <a:p>
            <a:pPr lvl="0"/>
            <a:r>
              <a:rPr lang="en-IN" sz="2800" dirty="0">
                <a:latin typeface="Calibri" panose="020F0502020204030204" pitchFamily="34" charset="0"/>
                <a:ea typeface="Times New Roman" panose="02020603050405020304" pitchFamily="18" charset="0"/>
              </a:rPr>
              <a:t>Provide billing details systematically</a:t>
            </a:r>
          </a:p>
          <a:p>
            <a:pPr marL="0" indent="0">
              <a:buNone/>
            </a:pP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546" y="764276"/>
            <a:ext cx="5595582" cy="873456"/>
          </a:xfrm>
        </p:spPr>
        <p:txBody>
          <a:bodyPr/>
          <a:lstStyle/>
          <a:p>
            <a:r>
              <a:rPr lang="en-US" dirty="0" smtClean="0"/>
              <a:t>    Modules</a:t>
            </a:r>
            <a:endParaRPr lang="en-US" dirty="0"/>
          </a:p>
        </p:txBody>
      </p:sp>
      <p:sp>
        <p:nvSpPr>
          <p:cNvPr id="3" name="Content Placeholder 2"/>
          <p:cNvSpPr>
            <a:spLocks noGrp="1"/>
          </p:cNvSpPr>
          <p:nvPr>
            <p:ph idx="1"/>
          </p:nvPr>
        </p:nvSpPr>
        <p:spPr>
          <a:xfrm>
            <a:off x="1128215" y="2006221"/>
            <a:ext cx="6883021" cy="3807726"/>
          </a:xfrm>
        </p:spPr>
        <p:txBody>
          <a:bodyPr>
            <a:normAutofit/>
          </a:bodyPr>
          <a:lstStyle/>
          <a:p>
            <a:pPr lvl="0">
              <a:buFont typeface="Wingdings" panose="05000000000000000000" pitchFamily="2" charset="2"/>
              <a:buChar char="v"/>
            </a:pPr>
            <a:r>
              <a:rPr lang="en-US" sz="3600" dirty="0">
                <a:latin typeface="Calibri" panose="020F0502020204030204" pitchFamily="34" charset="0"/>
                <a:ea typeface="Times New Roman" panose="02020603050405020304" pitchFamily="18" charset="0"/>
              </a:rPr>
              <a:t>Furniture Registration</a:t>
            </a:r>
            <a:endParaRPr lang="en-IN" sz="3600" dirty="0">
              <a:latin typeface="Calibri" panose="020F0502020204030204" pitchFamily="34" charset="0"/>
              <a:ea typeface="Times New Roman" panose="02020603050405020304" pitchFamily="18" charset="0"/>
            </a:endParaRPr>
          </a:p>
          <a:p>
            <a:pPr lvl="0">
              <a:buFont typeface="Wingdings" panose="05000000000000000000" pitchFamily="2" charset="2"/>
              <a:buChar char="v"/>
            </a:pPr>
            <a:r>
              <a:rPr lang="en-US" sz="3600" dirty="0">
                <a:latin typeface="Calibri" panose="020F0502020204030204" pitchFamily="34" charset="0"/>
                <a:ea typeface="Times New Roman" panose="02020603050405020304" pitchFamily="18" charset="0"/>
              </a:rPr>
              <a:t>Customer Registration</a:t>
            </a:r>
            <a:endParaRPr lang="en-IN" sz="3600" dirty="0">
              <a:latin typeface="Calibri" panose="020F0502020204030204" pitchFamily="34" charset="0"/>
              <a:ea typeface="Times New Roman" panose="02020603050405020304" pitchFamily="18" charset="0"/>
            </a:endParaRPr>
          </a:p>
          <a:p>
            <a:pPr lvl="0">
              <a:buFont typeface="Wingdings" panose="05000000000000000000" pitchFamily="2" charset="2"/>
              <a:buChar char="v"/>
            </a:pPr>
            <a:r>
              <a:rPr lang="en-US" sz="3600" dirty="0">
                <a:latin typeface="Calibri" panose="020F0502020204030204" pitchFamily="34" charset="0"/>
                <a:ea typeface="Times New Roman" panose="02020603050405020304" pitchFamily="18" charset="0"/>
              </a:rPr>
              <a:t>Purchase Management </a:t>
            </a:r>
            <a:endParaRPr lang="en-IN" sz="3600" dirty="0">
              <a:latin typeface="Calibri" panose="020F0502020204030204" pitchFamily="34" charset="0"/>
              <a:ea typeface="Times New Roman" panose="02020603050405020304" pitchFamily="18" charset="0"/>
            </a:endParaRPr>
          </a:p>
          <a:p>
            <a:pPr lvl="0">
              <a:buFont typeface="Wingdings" panose="05000000000000000000" pitchFamily="2" charset="2"/>
              <a:buChar char="v"/>
            </a:pPr>
            <a:r>
              <a:rPr lang="en-US" sz="3600" dirty="0">
                <a:latin typeface="Calibri" panose="020F0502020204030204" pitchFamily="34" charset="0"/>
                <a:ea typeface="Times New Roman" panose="02020603050405020304" pitchFamily="18" charset="0"/>
              </a:rPr>
              <a:t>Sales Management</a:t>
            </a:r>
            <a:endParaRPr lang="en-IN" sz="3600" dirty="0">
              <a:latin typeface="Calibri" panose="020F0502020204030204" pitchFamily="34" charset="0"/>
              <a:ea typeface="Times New Roman" panose="02020603050405020304" pitchFamily="18" charset="0"/>
            </a:endParaRPr>
          </a:p>
          <a:p>
            <a:pPr lvl="0">
              <a:buFont typeface="Wingdings" panose="05000000000000000000" pitchFamily="2" charset="2"/>
              <a:buChar char="v"/>
            </a:pPr>
            <a:r>
              <a:rPr lang="en-US" sz="3600" dirty="0">
                <a:latin typeface="Calibri" panose="020F0502020204030204" pitchFamily="34" charset="0"/>
                <a:ea typeface="Times New Roman" panose="02020603050405020304" pitchFamily="18" charset="0"/>
              </a:rPr>
              <a:t>Billing Management</a:t>
            </a:r>
            <a:endParaRPr lang="en-IN" sz="3600" dirty="0">
              <a:latin typeface="Calibri" panose="020F0502020204030204" pitchFamily="34" charset="0"/>
              <a:ea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390</TotalTime>
  <Words>496</Words>
  <Application>WPS Presentation</Application>
  <PresentationFormat>Custom</PresentationFormat>
  <Paragraphs>217</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Opulent</vt:lpstr>
      <vt:lpstr>FURNITURE SHOP MANAGEMENT SYSTEM</vt:lpstr>
      <vt:lpstr>AGENDA</vt:lpstr>
      <vt:lpstr>ABSTRACT</vt:lpstr>
      <vt:lpstr>OBJECTIVE</vt:lpstr>
      <vt:lpstr> HARDWARE SPECFICATION</vt:lpstr>
      <vt:lpstr> SOFTWARE SPECIFICATION </vt:lpstr>
      <vt:lpstr>EXISTING SYSTEM</vt:lpstr>
      <vt:lpstr>PROPOSED SYSTEM</vt:lpstr>
      <vt:lpstr>    Modules</vt:lpstr>
      <vt:lpstr>Slide 10</vt:lpstr>
      <vt:lpstr>Slide 11</vt:lpstr>
      <vt:lpstr>Data Flow Diagram</vt:lpstr>
      <vt:lpstr>Level 1:</vt:lpstr>
      <vt:lpstr>TABLES TABLE NAME:ADMIN</vt:lpstr>
      <vt:lpstr>TABLE NAME:CUSTOMER</vt:lpstr>
      <vt:lpstr>TABLE NAME:FURNITURE</vt:lpstr>
      <vt:lpstr>TABLE NAME:PURCHASE</vt:lpstr>
      <vt:lpstr>TABLE NAME:SALES</vt:lpstr>
      <vt:lpstr>TABLE NAME:BILLING</vt:lpstr>
      <vt:lpstr>               form design :furniture shop </vt:lpstr>
      <vt:lpstr>Product:</vt:lpstr>
      <vt:lpstr>Purchase:</vt:lpstr>
      <vt:lpstr>Sales:</vt:lpstr>
      <vt:lpstr>Stock:</vt:lpstr>
      <vt:lpstr>Billing:</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Admin Is User</cp:lastModifiedBy>
  <cp:revision>69</cp:revision>
  <dcterms:created xsi:type="dcterms:W3CDTF">2021-01-26T14:06:00Z</dcterms:created>
  <dcterms:modified xsi:type="dcterms:W3CDTF">2023-03-09T10:10:19Z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130E31E67DA54B2F9CDE39B76A7A8F1D</vt:lpwstr>
  </property>
  <property fmtid="{D5CDD505-2E9C-101B-9397-08002B2CF9AE}" pid="3" name="KSOProductBuildVer">
    <vt:lpwstr>1033-11.2.0.11417</vt:lpwstr>
  </property>
</Properties>
</file>