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85"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79" r:id="rId22"/>
    <p:sldId id="280" r:id="rId23"/>
    <p:sldId id="281" r:id="rId24"/>
    <p:sldId id="284" r:id="rId25"/>
    <p:sldId id="282" r:id="rId26"/>
    <p:sldId id="283"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3/7/2023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3/7/2023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MOBILE SHOP MANAGEMENT SYSTEM</a:t>
            </a:r>
          </a:p>
        </p:txBody>
      </p:sp>
      <p:sp>
        <p:nvSpPr>
          <p:cNvPr id="3" name="Subtitle 2"/>
          <p:cNvSpPr>
            <a:spLocks noGrp="1"/>
          </p:cNvSpPr>
          <p:nvPr>
            <p:ph type="subTitle" idx="1"/>
          </p:nvPr>
        </p:nvSpPr>
        <p:spPr>
          <a:xfrm>
            <a:off x="2692398" y="3962397"/>
            <a:ext cx="8293465" cy="1320802"/>
          </a:xfrm>
        </p:spPr>
        <p:txBody>
          <a:bodyPr>
            <a:normAutofit lnSpcReduction="10000"/>
          </a:bodyPr>
          <a:lstStyle/>
          <a:p>
            <a:r>
              <a:rPr lang="en-US" dirty="0"/>
              <a:t>LRG GOVERNMENT ARTS COLLEGE FOR WOMEN</a:t>
            </a:r>
          </a:p>
          <a:p>
            <a:r>
              <a:rPr lang="en-US" dirty="0"/>
              <a:t>DHANYA.R,BSC COMPUTER SCIENCE (SHIFT 1)</a:t>
            </a:r>
          </a:p>
          <a:p>
            <a:r>
              <a:rPr lang="en-US" dirty="0"/>
              <a:t>GUIDE MAM: Dr KOKILA.P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6" y="526472"/>
            <a:ext cx="8603671" cy="6123709"/>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In this module owner will added purchased mobile phones and accessories. Admin should register before selling that product. Each and every product should enter in this module, then only calculate the stock details if some items are missing to register, we can’t get the exact stock report.</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Sales Product</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has used to register the product details before selling. So, we can identify the stock of product and billing details. Each and every sale will be store in the billing module, when enter the sales that item has reduce in the stock module.</a:t>
            </a:r>
          </a:p>
          <a:p>
            <a:pPr marL="0" lvl="0" indent="0">
              <a:lnSpc>
                <a:spcPct val="150000"/>
              </a:lnSpc>
              <a:spcAft>
                <a:spcPts val="0"/>
              </a:spcAft>
              <a:buNone/>
            </a:pPr>
            <a:r>
              <a:rPr lang="en-IN" sz="1800" b="1"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a:p>
            <a:pPr lvl="1">
              <a:lnSpc>
                <a:spcPct val="150000"/>
              </a:lnSpc>
            </a:pPr>
            <a:r>
              <a:rPr lang="en-US" sz="1600" kern="100" dirty="0">
                <a:effectLst/>
                <a:latin typeface="Times New Roman" panose="02020603050405020304" pitchFamily="18" charset="0"/>
                <a:ea typeface="Times New Roman" panose="02020603050405020304" pitchFamily="18" charset="0"/>
              </a:rPr>
              <a:t>We can calculate billing details based on sales details. This module will generate billing details based on its sales. Billing details has shown the sales product details, it will be showing overall sales details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p:cNvSpPr>
            <a:spLocks noGrp="1"/>
          </p:cNvSpPr>
          <p:nvPr>
            <p:ph type="title"/>
          </p:nvPr>
        </p:nvSpPr>
        <p:spPr/>
        <p:txBody>
          <a:bodyPr/>
          <a:lstStyle/>
          <a:p>
            <a:r>
              <a:rPr lang="en-US" dirty="0"/>
              <a:t>Data Flow Diagram</a:t>
            </a:r>
          </a:p>
        </p:txBody>
      </p:sp>
      <p:pic>
        <p:nvPicPr>
          <p:cNvPr id="6" name="Picture 5"/>
          <p:cNvPicPr/>
          <p:nvPr/>
        </p:nvPicPr>
        <p:blipFill>
          <a:blip r:embed="rId2"/>
          <a:srcRect/>
          <a:stretch>
            <a:fillRect/>
          </a:stretch>
        </p:blipFill>
        <p:spPr bwMode="auto">
          <a:xfrm>
            <a:off x="2848638" y="3056456"/>
            <a:ext cx="5852016" cy="123845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p:cNvSpPr>
            <a:spLocks noGrp="1"/>
          </p:cNvSpPr>
          <p:nvPr>
            <p:ph type="title"/>
          </p:nvPr>
        </p:nvSpPr>
        <p:spPr/>
        <p:txBody>
          <a:bodyPr/>
          <a:lstStyle/>
          <a:p>
            <a:pPr algn="l"/>
            <a:r>
              <a:rPr lang="en-US" dirty="0"/>
              <a:t>Level 1:</a:t>
            </a:r>
          </a:p>
        </p:txBody>
      </p:sp>
      <p:pic>
        <p:nvPicPr>
          <p:cNvPr id="6" name="Picture 5"/>
          <p:cNvPicPr/>
          <p:nvPr/>
        </p:nvPicPr>
        <p:blipFill>
          <a:blip r:embed="rId2"/>
          <a:srcRect/>
          <a:stretch>
            <a:fillRect/>
          </a:stretch>
        </p:blipFill>
        <p:spPr bwMode="auto">
          <a:xfrm>
            <a:off x="3231861" y="856279"/>
            <a:ext cx="6624028" cy="514544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0" y="291549"/>
            <a:ext cx="9905998" cy="1378226"/>
          </a:xfrm>
        </p:spPr>
        <p:txBody>
          <a:bodyPr/>
          <a:lstStyle/>
          <a:p>
            <a:r>
              <a:rPr lang="en-IN" dirty="0"/>
              <a:t>TABLE DESIGN </a:t>
            </a:r>
            <a:br>
              <a:rPr lang="en-IN" dirty="0"/>
            </a:br>
            <a:r>
              <a:rPr lang="en-IN" dirty="0"/>
              <a:t>TABLE NAME:ADMIN</a:t>
            </a:r>
            <a:endParaRPr lang="en-US" dirty="0"/>
          </a:p>
        </p:txBody>
      </p:sp>
      <p:graphicFrame>
        <p:nvGraphicFramePr>
          <p:cNvPr id="3" name="Table 2"/>
          <p:cNvGraphicFramePr>
            <a:graphicFrameLocks noGrp="1"/>
          </p:cNvGraphicFramePr>
          <p:nvPr/>
        </p:nvGraphicFramePr>
        <p:xfrm>
          <a:off x="2199861" y="2345635"/>
          <a:ext cx="6828252" cy="3207026"/>
        </p:xfrm>
        <a:graphic>
          <a:graphicData uri="http://schemas.openxmlformats.org/drawingml/2006/table">
            <a:tbl>
              <a:tblPr firstRow="1" firstCol="1" bandRow="1">
                <a:tableStyleId>{5C22544A-7EE6-4342-B048-85BDC9FD1C3A}</a:tableStyleId>
              </a:tblPr>
              <a:tblGrid>
                <a:gridCol w="1706694">
                  <a:extLst>
                    <a:ext uri="{9D8B030D-6E8A-4147-A177-3AD203B41FA5}">
                      <a16:colId xmlns:a16="http://schemas.microsoft.com/office/drawing/2014/main" val="20000"/>
                    </a:ext>
                  </a:extLst>
                </a:gridCol>
                <a:gridCol w="1706694">
                  <a:extLst>
                    <a:ext uri="{9D8B030D-6E8A-4147-A177-3AD203B41FA5}">
                      <a16:colId xmlns:a16="http://schemas.microsoft.com/office/drawing/2014/main" val="20001"/>
                    </a:ext>
                  </a:extLst>
                </a:gridCol>
                <a:gridCol w="1707432">
                  <a:extLst>
                    <a:ext uri="{9D8B030D-6E8A-4147-A177-3AD203B41FA5}">
                      <a16:colId xmlns:a16="http://schemas.microsoft.com/office/drawing/2014/main" val="20002"/>
                    </a:ext>
                  </a:extLst>
                </a:gridCol>
                <a:gridCol w="1707432">
                  <a:extLst>
                    <a:ext uri="{9D8B030D-6E8A-4147-A177-3AD203B41FA5}">
                      <a16:colId xmlns:a16="http://schemas.microsoft.com/office/drawing/2014/main" val="20003"/>
                    </a:ext>
                  </a:extLst>
                </a:gridCol>
              </a:tblGrid>
              <a:tr h="799424">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802534">
                <a:tc>
                  <a:txBody>
                    <a:bodyPr/>
                    <a:lstStyle/>
                    <a:p>
                      <a:pPr>
                        <a:lnSpc>
                          <a:spcPct val="150000"/>
                        </a:lnSpc>
                        <a:spcAft>
                          <a:spcPts val="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802534">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802534">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5530"/>
            <a:ext cx="9905998" cy="1232453"/>
          </a:xfrm>
        </p:spPr>
        <p:txBody>
          <a:bodyPr/>
          <a:lstStyle/>
          <a:p>
            <a:r>
              <a:rPr lang="en-IN" dirty="0"/>
              <a:t>TABLE NAME:EMPLOYEE</a:t>
            </a:r>
            <a:endParaRPr lang="en-US" dirty="0"/>
          </a:p>
        </p:txBody>
      </p:sp>
      <p:graphicFrame>
        <p:nvGraphicFramePr>
          <p:cNvPr id="3" name="Table 2"/>
          <p:cNvGraphicFramePr>
            <a:graphicFrameLocks noGrp="1"/>
          </p:cNvGraphicFramePr>
          <p:nvPr/>
        </p:nvGraphicFramePr>
        <p:xfrm>
          <a:off x="2531165" y="2146853"/>
          <a:ext cx="6496948" cy="3737114"/>
        </p:xfrm>
        <a:graphic>
          <a:graphicData uri="http://schemas.openxmlformats.org/drawingml/2006/table">
            <a:tbl>
              <a:tblPr firstRow="1" firstCol="1" bandRow="1">
                <a:tableStyleId>{5C22544A-7EE6-4342-B048-85BDC9FD1C3A}</a:tableStyleId>
              </a:tblPr>
              <a:tblGrid>
                <a:gridCol w="1623886">
                  <a:extLst>
                    <a:ext uri="{9D8B030D-6E8A-4147-A177-3AD203B41FA5}">
                      <a16:colId xmlns:a16="http://schemas.microsoft.com/office/drawing/2014/main" val="20000"/>
                    </a:ext>
                  </a:extLst>
                </a:gridCol>
                <a:gridCol w="1623886">
                  <a:extLst>
                    <a:ext uri="{9D8B030D-6E8A-4147-A177-3AD203B41FA5}">
                      <a16:colId xmlns:a16="http://schemas.microsoft.com/office/drawing/2014/main" val="20001"/>
                    </a:ext>
                  </a:extLst>
                </a:gridCol>
                <a:gridCol w="1624588">
                  <a:extLst>
                    <a:ext uri="{9D8B030D-6E8A-4147-A177-3AD203B41FA5}">
                      <a16:colId xmlns:a16="http://schemas.microsoft.com/office/drawing/2014/main" val="20002"/>
                    </a:ext>
                  </a:extLst>
                </a:gridCol>
                <a:gridCol w="1624588">
                  <a:extLst>
                    <a:ext uri="{9D8B030D-6E8A-4147-A177-3AD203B41FA5}">
                      <a16:colId xmlns:a16="http://schemas.microsoft.com/office/drawing/2014/main" val="20003"/>
                    </a:ext>
                  </a:extLst>
                </a:gridCol>
              </a:tblGrid>
              <a:tr h="532100">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534169">
                <a:tc>
                  <a:txBody>
                    <a:bodyPr/>
                    <a:lstStyle/>
                    <a:p>
                      <a:pPr>
                        <a:lnSpc>
                          <a:spcPct val="150000"/>
                        </a:lnSpc>
                        <a:spcAft>
                          <a:spcPts val="0"/>
                        </a:spcAft>
                      </a:pPr>
                      <a:r>
                        <a:rPr lang="en-US" sz="1200">
                          <a:effectLst/>
                        </a:rPr>
                        <a:t>Employee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534169">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534169">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534169">
                <a:tc>
                  <a:txBody>
                    <a:bodyPr/>
                    <a:lstStyle/>
                    <a:p>
                      <a:pPr>
                        <a:lnSpc>
                          <a:spcPct val="150000"/>
                        </a:lnSpc>
                        <a:spcAft>
                          <a:spcPts val="0"/>
                        </a:spcAft>
                      </a:pPr>
                      <a:r>
                        <a:rPr lang="en-US" sz="1200">
                          <a:effectLst/>
                        </a:rPr>
                        <a:t>Age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4"/>
                  </a:ext>
                </a:extLst>
              </a:tr>
              <a:tr h="534169">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5"/>
                  </a:ext>
                </a:extLst>
              </a:tr>
              <a:tr h="534169">
                <a:tc>
                  <a:txBody>
                    <a:bodyPr/>
                    <a:lstStyle/>
                    <a:p>
                      <a:pPr>
                        <a:lnSpc>
                          <a:spcPct val="150000"/>
                        </a:lnSpc>
                        <a:spcAft>
                          <a:spcPts val="0"/>
                        </a:spcAft>
                      </a:pPr>
                      <a:r>
                        <a:rPr lang="en-US" sz="1200">
                          <a:effectLst/>
                        </a:rPr>
                        <a:t>Salary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37322"/>
            <a:ext cx="9905998" cy="1245704"/>
          </a:xfrm>
        </p:spPr>
        <p:txBody>
          <a:bodyPr/>
          <a:lstStyle/>
          <a:p>
            <a:r>
              <a:rPr lang="en-IN" dirty="0"/>
              <a:t>TABLE NAME:CUSTOMER</a:t>
            </a:r>
            <a:endParaRPr lang="en-US" dirty="0"/>
          </a:p>
        </p:txBody>
      </p:sp>
      <p:graphicFrame>
        <p:nvGraphicFramePr>
          <p:cNvPr id="3" name="Table 2"/>
          <p:cNvGraphicFramePr>
            <a:graphicFrameLocks noGrp="1"/>
          </p:cNvGraphicFramePr>
          <p:nvPr/>
        </p:nvGraphicFramePr>
        <p:xfrm>
          <a:off x="2279374" y="1855304"/>
          <a:ext cx="6748738" cy="4068422"/>
        </p:xfrm>
        <a:graphic>
          <a:graphicData uri="http://schemas.openxmlformats.org/drawingml/2006/table">
            <a:tbl>
              <a:tblPr firstRow="1" firstCol="1" bandRow="1">
                <a:tableStyleId>{5C22544A-7EE6-4342-B048-85BDC9FD1C3A}</a:tableStyleId>
              </a:tblPr>
              <a:tblGrid>
                <a:gridCol w="1686820">
                  <a:extLst>
                    <a:ext uri="{9D8B030D-6E8A-4147-A177-3AD203B41FA5}">
                      <a16:colId xmlns:a16="http://schemas.microsoft.com/office/drawing/2014/main" val="20000"/>
                    </a:ext>
                  </a:extLst>
                </a:gridCol>
                <a:gridCol w="1686820">
                  <a:extLst>
                    <a:ext uri="{9D8B030D-6E8A-4147-A177-3AD203B41FA5}">
                      <a16:colId xmlns:a16="http://schemas.microsoft.com/office/drawing/2014/main" val="20001"/>
                    </a:ext>
                  </a:extLst>
                </a:gridCol>
                <a:gridCol w="1687549">
                  <a:extLst>
                    <a:ext uri="{9D8B030D-6E8A-4147-A177-3AD203B41FA5}">
                      <a16:colId xmlns:a16="http://schemas.microsoft.com/office/drawing/2014/main" val="20002"/>
                    </a:ext>
                  </a:extLst>
                </a:gridCol>
                <a:gridCol w="1687549">
                  <a:extLst>
                    <a:ext uri="{9D8B030D-6E8A-4147-A177-3AD203B41FA5}">
                      <a16:colId xmlns:a16="http://schemas.microsoft.com/office/drawing/2014/main" val="20003"/>
                    </a:ext>
                  </a:extLst>
                </a:gridCol>
              </a:tblGrid>
              <a:tr h="5792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581525">
                <a:tc>
                  <a:txBody>
                    <a:bodyPr/>
                    <a:lstStyle/>
                    <a:p>
                      <a:pPr>
                        <a:lnSpc>
                          <a:spcPct val="150000"/>
                        </a:lnSpc>
                        <a:spcAft>
                          <a:spcPts val="0"/>
                        </a:spcAft>
                      </a:pP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581525">
                <a:tc>
                  <a:txBody>
                    <a:bodyPr/>
                    <a:lstStyle/>
                    <a:p>
                      <a:pPr>
                        <a:lnSpc>
                          <a:spcPct val="150000"/>
                        </a:lnSpc>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581525">
                <a:tc>
                  <a:txBody>
                    <a:bodyPr/>
                    <a:lstStyle/>
                    <a:p>
                      <a:pPr>
                        <a:lnSpc>
                          <a:spcPct val="150000"/>
                        </a:lnSpc>
                        <a:spcAft>
                          <a:spcPts val="0"/>
                        </a:spcAft>
                      </a:pPr>
                      <a:r>
                        <a:rPr lang="en-US" sz="1200">
                          <a:effectLst/>
                        </a:rPr>
                        <a:t>Mobile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581525">
                <a:tc>
                  <a:txBody>
                    <a:bodyPr/>
                    <a:lstStyle/>
                    <a:p>
                      <a:pPr>
                        <a:lnSpc>
                          <a:spcPct val="150000"/>
                        </a:lnSpc>
                        <a:spcAft>
                          <a:spcPts val="0"/>
                        </a:spcAft>
                      </a:pPr>
                      <a:r>
                        <a:rPr lang="en-US" sz="1200">
                          <a:effectLst/>
                        </a:rPr>
                        <a:t>Alternate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4"/>
                  </a:ext>
                </a:extLst>
              </a:tr>
              <a:tr h="581525">
                <a:tc>
                  <a:txBody>
                    <a:bodyPr/>
                    <a:lstStyle/>
                    <a:p>
                      <a:pPr>
                        <a:lnSpc>
                          <a:spcPct val="150000"/>
                        </a:lnSpc>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5"/>
                  </a:ext>
                </a:extLst>
              </a:tr>
              <a:tr h="581525">
                <a:tc>
                  <a:txBody>
                    <a:bodyPr/>
                    <a:lstStyle/>
                    <a:p>
                      <a:pPr>
                        <a:lnSpc>
                          <a:spcPct val="150000"/>
                        </a:lnSpc>
                        <a:spcAft>
                          <a:spcPts val="0"/>
                        </a:spcAft>
                      </a:pPr>
                      <a:r>
                        <a:rPr lang="en-US" sz="1200">
                          <a:effectLst/>
                        </a:rPr>
                        <a:t>Gender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9026"/>
            <a:ext cx="9905998" cy="1179444"/>
          </a:xfrm>
        </p:spPr>
        <p:txBody>
          <a:bodyPr/>
          <a:lstStyle/>
          <a:p>
            <a:r>
              <a:rPr lang="en-IN" dirty="0"/>
              <a:t>TABLE NAME:MOBILE</a:t>
            </a:r>
            <a:endParaRPr lang="en-US" dirty="0"/>
          </a:p>
        </p:txBody>
      </p:sp>
      <p:graphicFrame>
        <p:nvGraphicFramePr>
          <p:cNvPr id="3" name="Table 2"/>
          <p:cNvGraphicFramePr>
            <a:graphicFrameLocks noGrp="1"/>
          </p:cNvGraphicFramePr>
          <p:nvPr/>
        </p:nvGraphicFramePr>
        <p:xfrm>
          <a:off x="2398643" y="1762539"/>
          <a:ext cx="6629470" cy="4081669"/>
        </p:xfrm>
        <a:graphic>
          <a:graphicData uri="http://schemas.openxmlformats.org/drawingml/2006/table">
            <a:tbl>
              <a:tblPr firstRow="1" firstCol="1" bandRow="1">
                <a:tableStyleId>{5C22544A-7EE6-4342-B048-85BDC9FD1C3A}</a:tableStyleId>
              </a:tblPr>
              <a:tblGrid>
                <a:gridCol w="1657009">
                  <a:extLst>
                    <a:ext uri="{9D8B030D-6E8A-4147-A177-3AD203B41FA5}">
                      <a16:colId xmlns:a16="http://schemas.microsoft.com/office/drawing/2014/main" val="20000"/>
                    </a:ext>
                  </a:extLst>
                </a:gridCol>
                <a:gridCol w="1657009">
                  <a:extLst>
                    <a:ext uri="{9D8B030D-6E8A-4147-A177-3AD203B41FA5}">
                      <a16:colId xmlns:a16="http://schemas.microsoft.com/office/drawing/2014/main" val="20001"/>
                    </a:ext>
                  </a:extLst>
                </a:gridCol>
                <a:gridCol w="1657726">
                  <a:extLst>
                    <a:ext uri="{9D8B030D-6E8A-4147-A177-3AD203B41FA5}">
                      <a16:colId xmlns:a16="http://schemas.microsoft.com/office/drawing/2014/main" val="20002"/>
                    </a:ext>
                  </a:extLst>
                </a:gridCol>
                <a:gridCol w="1657726">
                  <a:extLst>
                    <a:ext uri="{9D8B030D-6E8A-4147-A177-3AD203B41FA5}">
                      <a16:colId xmlns:a16="http://schemas.microsoft.com/office/drawing/2014/main" val="20003"/>
                    </a:ext>
                  </a:extLst>
                </a:gridCol>
              </a:tblGrid>
              <a:tr h="50847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510456">
                <a:tc>
                  <a:txBody>
                    <a:bodyPr/>
                    <a:lstStyle/>
                    <a:p>
                      <a:pPr>
                        <a:lnSpc>
                          <a:spcPct val="150000"/>
                        </a:lnSpc>
                        <a:spcAft>
                          <a:spcPts val="0"/>
                        </a:spcAft>
                      </a:pPr>
                      <a:r>
                        <a:rPr lang="en-US" sz="1200">
                          <a:effectLst/>
                        </a:rPr>
                        <a:t>Mobile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510456">
                <a:tc>
                  <a:txBody>
                    <a:bodyPr/>
                    <a:lstStyle/>
                    <a:p>
                      <a:pPr>
                        <a:lnSpc>
                          <a:spcPct val="150000"/>
                        </a:lnSpc>
                        <a:spcAft>
                          <a:spcPts val="0"/>
                        </a:spcAft>
                      </a:pPr>
                      <a:r>
                        <a:rPr lang="en-US" sz="1200">
                          <a:effectLst/>
                        </a:rPr>
                        <a:t>Mobile model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510456">
                <a:tc>
                  <a:txBody>
                    <a:bodyPr/>
                    <a:lstStyle/>
                    <a:p>
                      <a:pPr>
                        <a:lnSpc>
                          <a:spcPct val="150000"/>
                        </a:lnSpc>
                        <a:spcAft>
                          <a:spcPts val="0"/>
                        </a:spcAft>
                      </a:pPr>
                      <a:r>
                        <a:rPr lang="en-US" sz="1200">
                          <a:effectLst/>
                        </a:rPr>
                        <a:t>Mobile brand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510456">
                <a:tc>
                  <a:txBody>
                    <a:bodyPr/>
                    <a:lstStyle/>
                    <a:p>
                      <a:pPr>
                        <a:lnSpc>
                          <a:spcPct val="150000"/>
                        </a:lnSpc>
                        <a:spcAft>
                          <a:spcPts val="0"/>
                        </a:spcAft>
                      </a:pPr>
                      <a:r>
                        <a:rPr lang="en-US" sz="1200">
                          <a:effectLst/>
                        </a:rPr>
                        <a:t>Price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4"/>
                  </a:ext>
                </a:extLst>
              </a:tr>
              <a:tr h="510456">
                <a:tc>
                  <a:txBody>
                    <a:bodyPr/>
                    <a:lstStyle/>
                    <a:p>
                      <a:pPr>
                        <a:lnSpc>
                          <a:spcPct val="150000"/>
                        </a:lnSpc>
                        <a:spcAft>
                          <a:spcPts val="0"/>
                        </a:spcAft>
                      </a:pPr>
                      <a:r>
                        <a:rPr lang="en-US" sz="1200">
                          <a:effectLst/>
                        </a:rPr>
                        <a:t>RAM</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5"/>
                  </a:ext>
                </a:extLst>
              </a:tr>
              <a:tr h="510456">
                <a:tc>
                  <a:txBody>
                    <a:bodyPr/>
                    <a:lstStyle/>
                    <a:p>
                      <a:pPr>
                        <a:lnSpc>
                          <a:spcPct val="150000"/>
                        </a:lnSpc>
                        <a:spcAft>
                          <a:spcPts val="0"/>
                        </a:spcAft>
                      </a:pPr>
                      <a:r>
                        <a:rPr lang="en-US" sz="1200">
                          <a:effectLst/>
                        </a:rPr>
                        <a:t>CAMERA PX</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6"/>
                  </a:ext>
                </a:extLst>
              </a:tr>
              <a:tr h="510456">
                <a:tc>
                  <a:txBody>
                    <a:bodyPr/>
                    <a:lstStyle/>
                    <a:p>
                      <a:pPr>
                        <a:lnSpc>
                          <a:spcPct val="150000"/>
                        </a:lnSpc>
                        <a:spcAft>
                          <a:spcPts val="0"/>
                        </a:spcAft>
                      </a:pPr>
                      <a:r>
                        <a:rPr lang="en-US" sz="1200">
                          <a:effectLst/>
                        </a:rPr>
                        <a:t>STORAGE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7322"/>
            <a:ext cx="9905998" cy="1020417"/>
          </a:xfrm>
        </p:spPr>
        <p:txBody>
          <a:bodyPr/>
          <a:lstStyle/>
          <a:p>
            <a:r>
              <a:rPr lang="en-IN" dirty="0"/>
              <a:t>TABLE NAME:PURCHASE</a:t>
            </a:r>
            <a:endParaRPr lang="en-US" dirty="0"/>
          </a:p>
        </p:txBody>
      </p:sp>
      <p:graphicFrame>
        <p:nvGraphicFramePr>
          <p:cNvPr id="3" name="Table 2"/>
          <p:cNvGraphicFramePr>
            <a:graphicFrameLocks noGrp="1"/>
          </p:cNvGraphicFramePr>
          <p:nvPr/>
        </p:nvGraphicFramePr>
        <p:xfrm>
          <a:off x="2398643" y="2093842"/>
          <a:ext cx="6629470" cy="4002157"/>
        </p:xfrm>
        <a:graphic>
          <a:graphicData uri="http://schemas.openxmlformats.org/drawingml/2006/table">
            <a:tbl>
              <a:tblPr firstRow="1" firstCol="1" bandRow="1">
                <a:tableStyleId>{5C22544A-7EE6-4342-B048-85BDC9FD1C3A}</a:tableStyleId>
              </a:tblPr>
              <a:tblGrid>
                <a:gridCol w="1657009">
                  <a:extLst>
                    <a:ext uri="{9D8B030D-6E8A-4147-A177-3AD203B41FA5}">
                      <a16:colId xmlns:a16="http://schemas.microsoft.com/office/drawing/2014/main" val="20000"/>
                    </a:ext>
                  </a:extLst>
                </a:gridCol>
                <a:gridCol w="1657009">
                  <a:extLst>
                    <a:ext uri="{9D8B030D-6E8A-4147-A177-3AD203B41FA5}">
                      <a16:colId xmlns:a16="http://schemas.microsoft.com/office/drawing/2014/main" val="20001"/>
                    </a:ext>
                  </a:extLst>
                </a:gridCol>
                <a:gridCol w="1657726">
                  <a:extLst>
                    <a:ext uri="{9D8B030D-6E8A-4147-A177-3AD203B41FA5}">
                      <a16:colId xmlns:a16="http://schemas.microsoft.com/office/drawing/2014/main" val="20002"/>
                    </a:ext>
                  </a:extLst>
                </a:gridCol>
                <a:gridCol w="1657726">
                  <a:extLst>
                    <a:ext uri="{9D8B030D-6E8A-4147-A177-3AD203B41FA5}">
                      <a16:colId xmlns:a16="http://schemas.microsoft.com/office/drawing/2014/main" val="20003"/>
                    </a:ext>
                  </a:extLst>
                </a:gridCol>
              </a:tblGrid>
              <a:tr h="66487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667457">
                <a:tc>
                  <a:txBody>
                    <a:bodyPr/>
                    <a:lstStyle/>
                    <a:p>
                      <a:pPr>
                        <a:lnSpc>
                          <a:spcPct val="150000"/>
                        </a:lnSpc>
                        <a:spcAft>
                          <a:spcPts val="0"/>
                        </a:spcAft>
                      </a:pPr>
                      <a:r>
                        <a:rPr lang="en-US" sz="1200">
                          <a:effectLst/>
                        </a:rPr>
                        <a:t>Purchase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667457">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667457">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667457">
                <a:tc>
                  <a:txBody>
                    <a:bodyPr/>
                    <a:lstStyle/>
                    <a:p>
                      <a:pPr>
                        <a:lnSpc>
                          <a:spcPct val="150000"/>
                        </a:lnSpc>
                        <a:spcAft>
                          <a:spcPts val="0"/>
                        </a:spcAft>
                      </a:pPr>
                      <a:r>
                        <a:rPr lang="en-US" sz="1200">
                          <a:effectLst/>
                        </a:rPr>
                        <a:t>Details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4"/>
                  </a:ext>
                </a:extLst>
              </a:tr>
              <a:tr h="667457">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IN" dirty="0"/>
              <a:t>TABLE NAME:SALES</a:t>
            </a:r>
            <a:endParaRPr lang="en-US" dirty="0"/>
          </a:p>
        </p:txBody>
      </p:sp>
      <p:graphicFrame>
        <p:nvGraphicFramePr>
          <p:cNvPr id="3" name="Table 2"/>
          <p:cNvGraphicFramePr>
            <a:graphicFrameLocks noGrp="1"/>
          </p:cNvGraphicFramePr>
          <p:nvPr/>
        </p:nvGraphicFramePr>
        <p:xfrm>
          <a:off x="2597426" y="1908313"/>
          <a:ext cx="6430686" cy="3988903"/>
        </p:xfrm>
        <a:graphic>
          <a:graphicData uri="http://schemas.openxmlformats.org/drawingml/2006/table">
            <a:tbl>
              <a:tblPr firstRow="1" firstCol="1" bandRow="1">
                <a:tableStyleId>{5C22544A-7EE6-4342-B048-85BDC9FD1C3A}</a:tableStyleId>
              </a:tblPr>
              <a:tblGrid>
                <a:gridCol w="1607324">
                  <a:extLst>
                    <a:ext uri="{9D8B030D-6E8A-4147-A177-3AD203B41FA5}">
                      <a16:colId xmlns:a16="http://schemas.microsoft.com/office/drawing/2014/main" val="20000"/>
                    </a:ext>
                  </a:extLst>
                </a:gridCol>
                <a:gridCol w="1599702">
                  <a:extLst>
                    <a:ext uri="{9D8B030D-6E8A-4147-A177-3AD203B41FA5}">
                      <a16:colId xmlns:a16="http://schemas.microsoft.com/office/drawing/2014/main" val="20001"/>
                    </a:ext>
                  </a:extLst>
                </a:gridCol>
                <a:gridCol w="1615641">
                  <a:extLst>
                    <a:ext uri="{9D8B030D-6E8A-4147-A177-3AD203B41FA5}">
                      <a16:colId xmlns:a16="http://schemas.microsoft.com/office/drawing/2014/main" val="20002"/>
                    </a:ext>
                  </a:extLst>
                </a:gridCol>
                <a:gridCol w="1608019">
                  <a:extLst>
                    <a:ext uri="{9D8B030D-6E8A-4147-A177-3AD203B41FA5}">
                      <a16:colId xmlns:a16="http://schemas.microsoft.com/office/drawing/2014/main" val="20003"/>
                    </a:ext>
                  </a:extLst>
                </a:gridCol>
              </a:tblGrid>
              <a:tr h="79530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798399">
                <a:tc>
                  <a:txBody>
                    <a:bodyPr/>
                    <a:lstStyle/>
                    <a:p>
                      <a:pPr>
                        <a:lnSpc>
                          <a:spcPct val="150000"/>
                        </a:lnSpc>
                        <a:spcAft>
                          <a:spcPts val="0"/>
                        </a:spcAft>
                      </a:pPr>
                      <a:r>
                        <a:rPr lang="en-US" sz="1200">
                          <a:effectLst/>
                        </a:rPr>
                        <a:t>Sales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798399">
                <a:tc>
                  <a:txBody>
                    <a:bodyPr/>
                    <a:lstStyle/>
                    <a:p>
                      <a:pPr>
                        <a:lnSpc>
                          <a:spcPct val="150000"/>
                        </a:lnSpc>
                        <a:spcAft>
                          <a:spcPts val="0"/>
                        </a:spcAft>
                      </a:pPr>
                      <a:r>
                        <a:rPr lang="en-US" sz="1200">
                          <a:effectLst/>
                        </a:rPr>
                        <a:t>Customer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798399">
                <a:tc>
                  <a:txBody>
                    <a:bodyPr/>
                    <a:lstStyle/>
                    <a:p>
                      <a:pPr>
                        <a:lnSpc>
                          <a:spcPct val="150000"/>
                        </a:lnSpc>
                        <a:spcAft>
                          <a:spcPts val="0"/>
                        </a:spcAft>
                      </a:pPr>
                      <a:r>
                        <a:rPr lang="en-US" sz="1200">
                          <a:effectLst/>
                        </a:rPr>
                        <a:t>Product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798399">
                <a:tc>
                  <a:txBody>
                    <a:bodyPr/>
                    <a:lstStyle/>
                    <a:p>
                      <a:pPr>
                        <a:lnSpc>
                          <a:spcPct val="150000"/>
                        </a:lnSpc>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2.jpg"/>
          <p:cNvPicPr>
            <a:picLocks noGrp="1" noChangeAspect="1"/>
          </p:cNvPicPr>
          <p:nvPr>
            <p:ph idx="1"/>
          </p:nvPr>
        </p:nvPicPr>
        <p:blipFill>
          <a:blip r:embed="rId2"/>
          <a:stretch>
            <a:fillRect/>
          </a:stretch>
        </p:blipFill>
        <p:spPr>
          <a:xfrm>
            <a:off x="2070958" y="1481138"/>
            <a:ext cx="8050083" cy="4525962"/>
          </a:xfrm>
        </p:spPr>
      </p:pic>
      <p:sp>
        <p:nvSpPr>
          <p:cNvPr id="2" name="Title 1"/>
          <p:cNvSpPr>
            <a:spLocks noGrp="1"/>
          </p:cNvSpPr>
          <p:nvPr>
            <p:ph type="title"/>
          </p:nvPr>
        </p:nvSpPr>
        <p:spPr/>
        <p:txBody>
          <a:bodyPr/>
          <a:lstStyle/>
          <a:p>
            <a:r>
              <a:rPr lang="en-US" b="1" dirty="0"/>
              <a:t>LOGIN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6" y="1537855"/>
            <a:ext cx="9041968" cy="3467853"/>
          </a:xfrm>
        </p:spPr>
        <p:txBody>
          <a:bodyPr>
            <a:normAutofit fontScale="85000" lnSpcReduction="10000"/>
          </a:bodyPr>
          <a:lstStyle/>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A Mobile shop management system, this project has only one user, the admin is an owner of the shop, login into the application and using all the features. For example, the admin has several shops the single man can’t be handle the all the store in same time but this application can do it. Because this application connects all the store into a single application. He can see all the store details in a single hand. Admin can create a store and login into the application they can entries purchase and sales entry, based on this we can generate billing details, which provide all the details of the application. Which is very important to customize all these features in single application but admin can do this.</a:t>
            </a:r>
            <a:endParaRPr lang="en-IN" sz="1800" dirty="0">
              <a:effectLst/>
              <a:latin typeface="Times New Roman" panose="02020603050405020304" pitchFamily="18" charset="0"/>
              <a:ea typeface="Times New Roman" panose="02020603050405020304" pitchFamily="18" charset="0"/>
            </a:endParaRPr>
          </a:p>
          <a:p>
            <a:pPr indent="228600">
              <a:lnSpc>
                <a:spcPct val="150000"/>
              </a:lnSpc>
              <a:spcAft>
                <a:spcPts val="0"/>
              </a:spcAft>
            </a:pPr>
            <a:r>
              <a:rPr lang="en-US" sz="1800" dirty="0">
                <a:effectLst/>
                <a:latin typeface="Times New Roman" panose="02020603050405020304" pitchFamily="18" charset="0"/>
                <a:ea typeface="Times New Roman" panose="02020603050405020304" pitchFamily="18" charset="0"/>
              </a:rPr>
              <a:t>The main goal of this project is an connect all the store into a single application and managing all the lifecycle of the project. The project is aimed to develop by </a:t>
            </a:r>
            <a:r>
              <a:rPr lang="en-IN" sz="1800" dirty="0">
                <a:effectLst/>
                <a:latin typeface="Times New Roman" panose="02020603050405020304" pitchFamily="18" charset="0"/>
                <a:ea typeface="Times New Roman" panose="02020603050405020304" pitchFamily="18" charset="0"/>
              </a:rPr>
              <a:t>Python</a:t>
            </a:r>
            <a:r>
              <a:rPr lang="en-US" sz="1800" dirty="0">
                <a:effectLst/>
                <a:latin typeface="Times New Roman" panose="02020603050405020304" pitchFamily="18" charset="0"/>
                <a:ea typeface="Times New Roman" panose="02020603050405020304" pitchFamily="18" charset="0"/>
              </a:rPr>
              <a:t> as Front end and MYSQL as Back end.</a:t>
            </a:r>
            <a:endParaRPr lang="en-IN" sz="1800" dirty="0">
              <a:effectLst/>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3.jpg"/>
          <p:cNvPicPr>
            <a:picLocks noGrp="1" noChangeAspect="1"/>
          </p:cNvPicPr>
          <p:nvPr>
            <p:ph idx="1"/>
          </p:nvPr>
        </p:nvPicPr>
        <p:blipFill>
          <a:blip r:embed="rId2"/>
          <a:stretch>
            <a:fillRect/>
          </a:stretch>
        </p:blipFill>
        <p:spPr>
          <a:xfrm>
            <a:off x="2070958" y="1481138"/>
            <a:ext cx="8050083" cy="4525962"/>
          </a:xfrm>
        </p:spPr>
      </p:pic>
      <p:sp>
        <p:nvSpPr>
          <p:cNvPr id="2" name="Title 1"/>
          <p:cNvSpPr>
            <a:spLocks noGrp="1"/>
          </p:cNvSpPr>
          <p:nvPr>
            <p:ph type="title"/>
          </p:nvPr>
        </p:nvSpPr>
        <p:spPr/>
        <p:txBody>
          <a:bodyPr/>
          <a:lstStyle/>
          <a:p>
            <a:r>
              <a:rPr lang="en-US" b="1" dirty="0"/>
              <a:t>CUSTOMER REGISTRATION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4.jpg"/>
          <p:cNvPicPr>
            <a:picLocks noGrp="1" noChangeAspect="1"/>
          </p:cNvPicPr>
          <p:nvPr>
            <p:ph idx="1"/>
          </p:nvPr>
        </p:nvPicPr>
        <p:blipFill>
          <a:blip r:embed="rId2"/>
          <a:stretch>
            <a:fillRect/>
          </a:stretch>
        </p:blipFill>
        <p:spPr>
          <a:xfrm>
            <a:off x="914400" y="1567543"/>
            <a:ext cx="9535886" cy="4950823"/>
          </a:xfrm>
        </p:spPr>
      </p:pic>
      <p:sp>
        <p:nvSpPr>
          <p:cNvPr id="2" name="Title 1"/>
          <p:cNvSpPr>
            <a:spLocks noGrp="1"/>
          </p:cNvSpPr>
          <p:nvPr>
            <p:ph type="title"/>
          </p:nvPr>
        </p:nvSpPr>
        <p:spPr/>
        <p:txBody>
          <a:bodyPr/>
          <a:lstStyle/>
          <a:p>
            <a:r>
              <a:rPr lang="en-US" b="1" dirty="0"/>
              <a:t>EMPLOYEE REGITRATION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5.jpg"/>
          <p:cNvPicPr>
            <a:picLocks noGrp="1" noChangeAspect="1"/>
          </p:cNvPicPr>
          <p:nvPr>
            <p:ph idx="1"/>
          </p:nvPr>
        </p:nvPicPr>
        <p:blipFill>
          <a:blip r:embed="rId2"/>
          <a:stretch>
            <a:fillRect/>
          </a:stretch>
        </p:blipFill>
        <p:spPr>
          <a:xfrm>
            <a:off x="2070958" y="1481138"/>
            <a:ext cx="8050083" cy="4525962"/>
          </a:xfrm>
        </p:spPr>
      </p:pic>
      <p:sp>
        <p:nvSpPr>
          <p:cNvPr id="2" name="Title 1"/>
          <p:cNvSpPr>
            <a:spLocks noGrp="1"/>
          </p:cNvSpPr>
          <p:nvPr>
            <p:ph type="title"/>
          </p:nvPr>
        </p:nvSpPr>
        <p:spPr/>
        <p:txBody>
          <a:bodyPr/>
          <a:lstStyle/>
          <a:p>
            <a:r>
              <a:rPr lang="en-US" b="1" dirty="0"/>
              <a:t>PRODUCT DETAILS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06.jpg"/>
          <p:cNvPicPr>
            <a:picLocks noGrp="1" noChangeAspect="1"/>
          </p:cNvPicPr>
          <p:nvPr>
            <p:ph idx="1"/>
          </p:nvPr>
        </p:nvPicPr>
        <p:blipFill>
          <a:blip r:embed="rId2"/>
          <a:stretch>
            <a:fillRect/>
          </a:stretch>
        </p:blipFill>
        <p:spPr>
          <a:xfrm>
            <a:off x="705394" y="1515291"/>
            <a:ext cx="9927772" cy="4872446"/>
          </a:xfrm>
        </p:spPr>
      </p:pic>
      <p:sp>
        <p:nvSpPr>
          <p:cNvPr id="2" name="Title 1"/>
          <p:cNvSpPr>
            <a:spLocks noGrp="1"/>
          </p:cNvSpPr>
          <p:nvPr>
            <p:ph type="title"/>
          </p:nvPr>
        </p:nvSpPr>
        <p:spPr/>
        <p:txBody>
          <a:bodyPr/>
          <a:lstStyle/>
          <a:p>
            <a:r>
              <a:rPr lang="en-US" b="1" dirty="0"/>
              <a:t>PURCHASE DETAILS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7.jpg"/>
          <p:cNvPicPr>
            <a:picLocks noGrp="1" noChangeAspect="1"/>
          </p:cNvPicPr>
          <p:nvPr>
            <p:ph idx="1"/>
          </p:nvPr>
        </p:nvPicPr>
        <p:blipFill>
          <a:blip r:embed="rId2"/>
          <a:stretch>
            <a:fillRect/>
          </a:stretch>
        </p:blipFill>
        <p:spPr>
          <a:xfrm>
            <a:off x="783771" y="1606731"/>
            <a:ext cx="10202091" cy="4728755"/>
          </a:xfrm>
        </p:spPr>
      </p:pic>
      <p:sp>
        <p:nvSpPr>
          <p:cNvPr id="2" name="Title 1"/>
          <p:cNvSpPr>
            <a:spLocks noGrp="1"/>
          </p:cNvSpPr>
          <p:nvPr>
            <p:ph type="title"/>
          </p:nvPr>
        </p:nvSpPr>
        <p:spPr/>
        <p:txBody>
          <a:bodyPr/>
          <a:lstStyle/>
          <a:p>
            <a:r>
              <a:rPr lang="en-US" b="1" dirty="0"/>
              <a:t>SALES DETAILS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4.jpg"/>
          <p:cNvPicPr>
            <a:picLocks noGrp="1" noChangeAspect="1"/>
          </p:cNvPicPr>
          <p:nvPr>
            <p:ph idx="1"/>
          </p:nvPr>
        </p:nvPicPr>
        <p:blipFill>
          <a:blip r:embed="rId2"/>
          <a:stretch>
            <a:fillRect/>
          </a:stretch>
        </p:blipFill>
        <p:spPr>
          <a:xfrm>
            <a:off x="849087" y="1517061"/>
            <a:ext cx="9444444" cy="5014368"/>
          </a:xfrm>
        </p:spPr>
      </p:pic>
      <p:sp>
        <p:nvSpPr>
          <p:cNvPr id="2" name="Title 1"/>
          <p:cNvSpPr>
            <a:spLocks noGrp="1"/>
          </p:cNvSpPr>
          <p:nvPr>
            <p:ph type="title"/>
          </p:nvPr>
        </p:nvSpPr>
        <p:spPr/>
        <p:txBody>
          <a:bodyPr/>
          <a:lstStyle/>
          <a:p>
            <a:r>
              <a:rPr lang="en-US" b="1" dirty="0"/>
              <a:t>STOCK DETAILS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30307-WA0015.jpg"/>
          <p:cNvPicPr>
            <a:picLocks noGrp="1" noChangeAspect="1"/>
          </p:cNvPicPr>
          <p:nvPr>
            <p:ph idx="1"/>
          </p:nvPr>
        </p:nvPicPr>
        <p:blipFill>
          <a:blip r:embed="rId2"/>
          <a:stretch>
            <a:fillRect/>
          </a:stretch>
        </p:blipFill>
        <p:spPr>
          <a:xfrm>
            <a:off x="849087" y="1580606"/>
            <a:ext cx="9614262" cy="4911634"/>
          </a:xfrm>
        </p:spPr>
      </p:pic>
      <p:sp>
        <p:nvSpPr>
          <p:cNvPr id="2" name="Title 1"/>
          <p:cNvSpPr>
            <a:spLocks noGrp="1"/>
          </p:cNvSpPr>
          <p:nvPr>
            <p:ph type="title"/>
          </p:nvPr>
        </p:nvSpPr>
        <p:spPr/>
        <p:txBody>
          <a:bodyPr/>
          <a:lstStyle/>
          <a:p>
            <a:r>
              <a:rPr lang="en-US" b="1" dirty="0"/>
              <a:t>BILLING DETAILS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management objective of the mobile store system is to manage the details of Customers, Stock, Mobile, Payment, Sells.</a:t>
            </a:r>
          </a:p>
          <a:p>
            <a:r>
              <a:rPr lang="en-US" dirty="0"/>
              <a:t>It manages all the information about Customers, Brands, Sells, Customers.</a:t>
            </a:r>
          </a:p>
          <a:p>
            <a:r>
              <a:rPr lang="en-US" dirty="0"/>
              <a:t>It tracks all the details about the Mobile, Payment, Sales.</a:t>
            </a:r>
          </a:p>
        </p:txBody>
      </p:sp>
      <p:sp>
        <p:nvSpPr>
          <p:cNvPr id="3" name="Title 2"/>
          <p:cNvSpPr>
            <a:spLocks noGrp="1"/>
          </p:cNvSpPr>
          <p:nvPr>
            <p:ph type="title"/>
          </p:nvPr>
        </p:nvSpPr>
        <p:spPr/>
        <p:txBody>
          <a:bodyPr/>
          <a:lstStyle/>
          <a:p>
            <a:r>
              <a:rPr lang="en-US" b="0" dirty="0"/>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dirty="0">
              <a:latin typeface="Calibri" panose="020F0502020204030204" pitchFamily="34" charset="0"/>
              <a:ea typeface="Times New Roman" panose="02020603050405020304" pitchFamily="18" charset="0"/>
            </a:endParaRPr>
          </a:p>
          <a:p>
            <a:pPr marL="0" indent="0">
              <a:buNone/>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50" dirty="0">
                <a:effectLst/>
                <a:latin typeface="Calibri" panose="020F0502020204030204" pitchFamily="34" charset="0"/>
                <a:ea typeface="Calibri" panose="020F0502020204030204" pitchFamily="34" charset="0"/>
                <a:cs typeface="Times New Roman" panose="02020603050405020304" pitchFamily="18" charset="0"/>
              </a:rPr>
              <a:t>In the existing system all transaction, dealing of products, purchasing of products were done manually which is time consuming.  To buy any product user has to collect information about it either by visiting the shop or ask people which is the better one.</a:t>
            </a:r>
          </a:p>
          <a:p>
            <a:pPr marL="0" indent="0">
              <a:buNone/>
            </a:pPr>
            <a:endParaRPr lang="en-IN" dirty="0">
              <a:latin typeface="Calibri" panose="020F0502020204030204" pitchFamily="34" charset="0"/>
              <a:ea typeface="Times New Roman" panose="02020603050405020304" pitchFamily="18" charset="0"/>
            </a:endParaRPr>
          </a:p>
          <a:p>
            <a:pPr marL="0" indent="0">
              <a:buNone/>
            </a:pPr>
            <a:r>
              <a:rPr lang="en-US" b="1" dirty="0">
                <a:latin typeface="Calibri" panose="020F0502020204030204" pitchFamily="34" charset="0"/>
                <a:ea typeface="Times New Roman" panose="02020603050405020304" pitchFamily="18" charset="0"/>
              </a:rPr>
              <a:t>DRAWBACKS:</a:t>
            </a:r>
          </a:p>
          <a:p>
            <a:pPr marL="0" indent="0">
              <a:buNone/>
            </a:pPr>
            <a:endParaRPr lang="en-IN" b="1" dirty="0">
              <a:latin typeface="Calibri" panose="020F0502020204030204" pitchFamily="34"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rPr>
              <a:t> </a:t>
            </a: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Very difficult to manage store</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It takes more time to calculate daily reports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Too hard to find missing accessories and mobile phones.</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2" name="Title 1"/>
          <p:cNvSpPr>
            <a:spLocks noGrp="1"/>
          </p:cNvSpPr>
          <p:nvPr>
            <p:ph type="title"/>
          </p:nvPr>
        </p:nvSpPr>
        <p:spPr/>
        <p:txBody>
          <a:bodyPr/>
          <a:lstStyle/>
          <a:p>
            <a:r>
              <a:rPr lang="en-US" dirty="0"/>
              <a:t>EXISTING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266700">
              <a:lnSpc>
                <a:spcPct val="150000"/>
              </a:lnSpc>
              <a:spcAft>
                <a:spcPts val="1000"/>
              </a:spcAft>
            </a:pPr>
            <a:r>
              <a:rPr lang="en-US" sz="1800" kern="50" dirty="0">
                <a:effectLst/>
                <a:latin typeface="Times New Roman" panose="02020603050405020304" pitchFamily="18" charset="0"/>
                <a:ea typeface="Calibri" panose="020F0502020204030204" pitchFamily="34" charset="0"/>
                <a:cs typeface="Times New Roman" panose="02020603050405020304" pitchFamily="18" charset="0"/>
              </a:rPr>
              <a:t>In this mobile store management system can easily solved these kind of issue. Which is very help to manage mobile shop. Manager can easily find the stock of mobiles and mobile accessories. Which is very help to avoid unwanted issues. </a:t>
            </a:r>
            <a:endParaRPr lang="en-IN" sz="1800" kern="5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1700" dirty="0">
              <a:latin typeface="Calibri" panose="020F0502020204030204" pitchFamily="34" charset="0"/>
              <a:ea typeface="Times New Roman" panose="02020603050405020304" pitchFamily="18" charset="0"/>
            </a:endParaRPr>
          </a:p>
          <a:p>
            <a:pPr>
              <a:buNone/>
            </a:pPr>
            <a:r>
              <a:rPr lang="en-US" sz="1700" b="1" dirty="0">
                <a:latin typeface="Calibri" panose="020F0502020204030204" pitchFamily="34" charset="0"/>
                <a:ea typeface="Times New Roman" panose="02020603050405020304" pitchFamily="18" charset="0"/>
              </a:rPr>
              <a:t>FEATURES:</a:t>
            </a:r>
          </a:p>
          <a:p>
            <a:pPr>
              <a:buNone/>
            </a:pPr>
            <a:endParaRPr lang="en-IN" sz="1700" dirty="0">
              <a:latin typeface="Calibri" panose="020F0502020204030204" pitchFamily="34" charset="0"/>
              <a:ea typeface="Times New Roman" panose="02020603050405020304" pitchFamily="18" charset="0"/>
            </a:endParaRPr>
          </a:p>
          <a:p>
            <a:pPr lvl="0"/>
            <a:r>
              <a:rPr lang="en-IN" sz="1700" dirty="0">
                <a:latin typeface="Calibri" panose="020F0502020204030204" pitchFamily="34" charset="0"/>
                <a:ea typeface="Times New Roman" panose="02020603050405020304" pitchFamily="18" charset="0"/>
              </a:rPr>
              <a:t>Maintain the stock details</a:t>
            </a:r>
          </a:p>
          <a:p>
            <a:pPr lvl="0"/>
            <a:r>
              <a:rPr lang="en-IN" sz="1700" dirty="0">
                <a:latin typeface="Calibri" panose="020F0502020204030204" pitchFamily="34" charset="0"/>
                <a:ea typeface="Times New Roman" panose="02020603050405020304" pitchFamily="18" charset="0"/>
              </a:rPr>
              <a:t>Managing the customer details</a:t>
            </a:r>
          </a:p>
          <a:p>
            <a:pPr lvl="0"/>
            <a:r>
              <a:rPr lang="en-IN" sz="1700" dirty="0">
                <a:latin typeface="Calibri" panose="020F0502020204030204" pitchFamily="34" charset="0"/>
                <a:ea typeface="Times New Roman" panose="02020603050405020304" pitchFamily="18" charset="0"/>
              </a:rPr>
              <a:t>Managing the purchase and sales details</a:t>
            </a:r>
          </a:p>
          <a:p>
            <a:pPr marL="0" indent="0">
              <a:buNone/>
            </a:pPr>
            <a:endParaRPr lang="en-US" b="1" dirty="0"/>
          </a:p>
        </p:txBody>
      </p:sp>
      <p:sp>
        <p:nvSpPr>
          <p:cNvPr id="2" name="Title 1"/>
          <p:cNvSpPr>
            <a:spLocks noGrp="1"/>
          </p:cNvSpPr>
          <p:nvPr>
            <p:ph type="title"/>
          </p:nvPr>
        </p:nvSpPr>
        <p:spPr/>
        <p:txBody>
          <a:bodyPr/>
          <a:lstStyle/>
          <a:p>
            <a:r>
              <a:rPr lang="en-US" dirty="0"/>
              <a:t>PROPOSED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Purchase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Sales Mobiles and accessories Product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rPr>
              <a:t>Billing Details</a:t>
            </a:r>
            <a:endParaRPr lang="en-IN" sz="1800" dirty="0">
              <a:effectLst/>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853249"/>
            <a:ext cx="8825659" cy="4464424"/>
          </a:xfrm>
        </p:spPr>
        <p:txBody>
          <a:bodyPr>
            <a:normAutofit/>
          </a:bodyPr>
          <a:lstStyle/>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Customer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kern="100" dirty="0">
                <a:effectLst/>
                <a:latin typeface="Times New Roman" panose="02020603050405020304" pitchFamily="18" charset="0"/>
                <a:ea typeface="Times New Roman" panose="02020603050405020304" pitchFamily="18" charset="0"/>
              </a:rPr>
              <a:t>This module collects all the information about the customer like, mobile number, name and address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 these fields are very help to getting further details about the customer. We can easily find out the regular customers.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spcAft>
                <a:spcPts val="0"/>
              </a:spcAft>
              <a:buNone/>
            </a:pPr>
            <a:r>
              <a:rPr lang="en-US" sz="1800" b="1" kern="100" dirty="0">
                <a:effectLst/>
                <a:latin typeface="Times New Roman" panose="02020603050405020304" pitchFamily="18" charset="0"/>
                <a:ea typeface="Times New Roman" panose="02020603050405020304" pitchFamily="18" charset="0"/>
              </a:rPr>
              <a:t>Employee Registration</a:t>
            </a:r>
            <a:endParaRPr lang="en-IN" sz="1800" dirty="0">
              <a:effectLst/>
              <a:latin typeface="Times New Roman" panose="02020603050405020304" pitchFamily="18" charset="0"/>
              <a:ea typeface="Times New Roman" panose="02020603050405020304" pitchFamily="18" charset="0"/>
            </a:endParaRPr>
          </a:p>
          <a:p>
            <a:pPr marL="665480" indent="-229235">
              <a:lnSpc>
                <a:spcPct val="150000"/>
              </a:lnSpc>
              <a:spcAft>
                <a:spcPts val="0"/>
              </a:spcAft>
            </a:pPr>
            <a:r>
              <a:rPr lang="en-US" sz="1800" b="1" kern="1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rPr>
              <a:t>The module will help to store the information about the employees, it collects all the information and store into the employee table. This module collect salary, mobile number </a:t>
            </a:r>
            <a:r>
              <a:rPr lang="en-US" sz="1800" kern="100" dirty="0" err="1">
                <a:effectLst/>
                <a:latin typeface="Times New Roman" panose="02020603050405020304" pitchFamily="18" charset="0"/>
                <a:ea typeface="Times New Roman" panose="02020603050405020304" pitchFamily="18" charset="0"/>
              </a:rPr>
              <a:t>etc</a:t>
            </a:r>
            <a:r>
              <a:rPr lang="en-US" sz="1800" kern="1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Modules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TotalTime>
  <Words>850</Words>
  <Application>Microsoft Office PowerPoint</Application>
  <PresentationFormat>Widescreen</PresentationFormat>
  <Paragraphs>220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MOBILE SHOP MANAGEMENT SYSTEM</vt:lpstr>
      <vt:lpstr>ABSTRACT</vt:lpstr>
      <vt:lpstr>OBJECTIVES</vt:lpstr>
      <vt:lpstr> HARDWARE SPECFICATION</vt:lpstr>
      <vt:lpstr> SOFTWARE SPECIFICATION </vt:lpstr>
      <vt:lpstr>EXISTING SYSTEM</vt:lpstr>
      <vt:lpstr>PROPOSED SYSTEM</vt:lpstr>
      <vt:lpstr>Modules</vt:lpstr>
      <vt:lpstr>Modules</vt:lpstr>
      <vt:lpstr>PowerPoint Presentation</vt:lpstr>
      <vt:lpstr>Data Flow Diagram</vt:lpstr>
      <vt:lpstr>Level 1:</vt:lpstr>
      <vt:lpstr>TABLE DESIGN  TABLE NAME:ADMIN</vt:lpstr>
      <vt:lpstr>TABLE NAME:EMPLOYEE</vt:lpstr>
      <vt:lpstr>TABLE NAME:CUSTOMER</vt:lpstr>
      <vt:lpstr>TABLE NAME:MOBILE</vt:lpstr>
      <vt:lpstr>TABLE NAME:PURCHASE</vt:lpstr>
      <vt:lpstr>TABLE NAME:SALES</vt:lpstr>
      <vt:lpstr>LOGIN PAGE</vt:lpstr>
      <vt:lpstr>CUSTOMER REGISTRATION</vt:lpstr>
      <vt:lpstr>EMPLOYEE REGITRATION</vt:lpstr>
      <vt:lpstr>PRODUCT DETAILS</vt:lpstr>
      <vt:lpstr>PURCHASE DETAILS</vt:lpstr>
      <vt:lpstr>SALES DETAILS</vt:lpstr>
      <vt:lpstr>STOCK DETAILS</vt:lpstr>
      <vt:lpstr>BILLING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tamilkeerthana445@gmail.com</cp:lastModifiedBy>
  <cp:revision>38</cp:revision>
  <dcterms:created xsi:type="dcterms:W3CDTF">2021-01-26T14:06:00Z</dcterms:created>
  <dcterms:modified xsi:type="dcterms:W3CDTF">2023-03-07T07:26:09Z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E39758E83FC142C4A6593BB9ECFFD7C8</vt:lpwstr>
  </property>
  <property fmtid="{D5CDD505-2E9C-101B-9397-08002B2CF9AE}" pid="3" name="KSOProductBuildVer">
    <vt:lpwstr>1033-11.2.0.11417</vt:lpwstr>
  </property>
</Properties>
</file>