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83" r:id="rId4"/>
    <p:sldId id="258" r:id="rId5"/>
    <p:sldId id="259" r:id="rId6"/>
    <p:sldId id="260" r:id="rId7"/>
    <p:sldId id="261" r:id="rId8"/>
    <p:sldId id="262" r:id="rId9"/>
    <p:sldId id="263" r:id="rId10"/>
    <p:sldId id="264" r:id="rId11"/>
    <p:sldId id="266" r:id="rId12"/>
    <p:sldId id="267" r:id="rId13"/>
    <p:sldId id="269" r:id="rId14"/>
    <p:sldId id="270" r:id="rId15"/>
    <p:sldId id="271" r:id="rId16"/>
    <p:sldId id="272" r:id="rId17"/>
    <p:sldId id="274" r:id="rId18"/>
    <p:sldId id="275" r:id="rId19"/>
    <p:sldId id="276" r:id="rId20"/>
    <p:sldId id="282" r:id="rId21"/>
    <p:sldId id="277" r:id="rId22"/>
    <p:sldId id="278" r:id="rId23"/>
    <p:sldId id="279" r:id="rId24"/>
    <p:sldId id="280" r:id="rId25"/>
    <p:sldId id="26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273F5D-2DEC-4CD9-90AF-469F49178D92}"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273F5D-2DEC-4CD9-90AF-469F49178D92}"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65D4B-3AD0-4A1C-ADD5-7B9E1D7542C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B273F5D-2DEC-4CD9-90AF-469F49178D92}"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B273F5D-2DEC-4CD9-90AF-469F49178D92}" type="datetimeFigureOut">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65D4B-3AD0-4A1C-ADD5-7B9E1D7542C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273F5D-2DEC-4CD9-90AF-469F49178D92}"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273F5D-2DEC-4CD9-90AF-469F49178D92}"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273F5D-2DEC-4CD9-90AF-469F49178D92}"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73F5D-2DEC-4CD9-90AF-469F49178D92}"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273F5D-2DEC-4CD9-90AF-469F49178D92}"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65D4B-3AD0-4A1C-ADD5-7B9E1D7542C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273F5D-2DEC-4CD9-90AF-469F49178D92}" type="datetimeFigureOut">
              <a:rPr lang="en-US" smtClean="0"/>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65D4B-3AD0-4A1C-ADD5-7B9E1D7542C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273F5D-2DEC-4CD9-90AF-469F49178D92}" type="datetimeFigureOut">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65D4B-3AD0-4A1C-ADD5-7B9E1D7542C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73F5D-2DEC-4CD9-90AF-469F49178D92}" type="datetimeFigureOut">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65D4B-3AD0-4A1C-ADD5-7B9E1D7542C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273F5D-2DEC-4CD9-90AF-469F49178D92}"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65D4B-3AD0-4A1C-ADD5-7B9E1D7542C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ln>
          <a:effectLst/>
        </p:spPr>
        <p:txBody>
          <a:bodyPr wrap="square" numCol="1" anchor="t" anchorCtr="0" compatLnSpc="1">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B273F5D-2DEC-4CD9-90AF-469F49178D92}" type="datetimeFigureOut">
              <a:rPr lang="en-US" smtClean="0"/>
              <a:t>3/9/2023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C7E65D4B-3AD0-4A1C-ADD5-7B9E1D7542C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B273F5D-2DEC-4CD9-90AF-469F49178D92}" type="datetimeFigureOut">
              <a:rPr lang="en-US" smtClean="0"/>
              <a:t>3/9/2023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7E65D4B-3AD0-4A1C-ADD5-7B9E1D7542C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5725" y="345594"/>
            <a:ext cx="8689976" cy="2509213"/>
          </a:xfrm>
        </p:spPr>
        <p:txBody>
          <a:bodyPr/>
          <a:lstStyle/>
          <a:p>
            <a:r>
              <a:rPr lang="en-US" dirty="0"/>
              <a:t> ONLION </a:t>
            </a:r>
            <a:r>
              <a:rPr lang="en-IN" dirty="0"/>
              <a:t>BOOK STORE </a:t>
            </a:r>
            <a:endParaRPr lang="en-US" dirty="0"/>
          </a:p>
        </p:txBody>
      </p:sp>
      <p:sp>
        <p:nvSpPr>
          <p:cNvPr id="5" name="Subtitle 2">
            <a:extLst>
              <a:ext uri="{FF2B5EF4-FFF2-40B4-BE49-F238E27FC236}">
                <a16:creationId xmlns:a16="http://schemas.microsoft.com/office/drawing/2014/main" id="{2ED1510A-E28A-6C91-0718-17C4EA3F6709}"/>
              </a:ext>
            </a:extLst>
          </p:cNvPr>
          <p:cNvSpPr>
            <a:spLocks noGrp="1"/>
          </p:cNvSpPr>
          <p:nvPr>
            <p:ph type="subTitle" idx="1"/>
          </p:nvPr>
        </p:nvSpPr>
        <p:spPr>
          <a:xfrm>
            <a:off x="3557358" y="5079321"/>
            <a:ext cx="7824644" cy="1433085"/>
          </a:xfrm>
        </p:spPr>
        <p:txBody>
          <a:bodyPr>
            <a:normAutofit/>
          </a:bodyPr>
          <a:lstStyle/>
          <a:p>
            <a:r>
              <a:rPr lang="en-US" sz="2000" dirty="0"/>
              <a:t>LRG GOVERNMENT ARTS COLLEGE FOR WOMEN </a:t>
            </a:r>
          </a:p>
          <a:p>
            <a:r>
              <a:rPr lang="en-US" sz="2000" dirty="0"/>
              <a:t>JUFRIYA HASHLIN.H ,III </a:t>
            </a:r>
            <a:r>
              <a:rPr lang="en-US" sz="2000" dirty="0" err="1"/>
              <a:t>yr</a:t>
            </a:r>
            <a:r>
              <a:rPr lang="en-US" sz="2000" dirty="0"/>
              <a:t> BSC (COMPUTER SCIENCE) SHIFT 1</a:t>
            </a:r>
          </a:p>
          <a:p>
            <a:r>
              <a:rPr lang="en-US" sz="2000" dirty="0"/>
              <a:t>Guide: Ms.SUGANTHI MSc..</a:t>
            </a:r>
            <a:r>
              <a:rPr lang="en-US" sz="2000" dirty="0" err="1"/>
              <a:t>M.phil</a:t>
            </a:r>
            <a:r>
              <a:rPr lang="en-US" sz="2000" dirty="0"/>
              <a: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122" y="1582185"/>
            <a:ext cx="10515600" cy="5275815"/>
          </a:xfrm>
        </p:spPr>
        <p:txBody>
          <a:bodyPr>
            <a:normAutofit/>
          </a:bodyPr>
          <a:lstStyle/>
          <a:p>
            <a:pPr marL="0" indent="0">
              <a:buNone/>
            </a:pPr>
            <a:r>
              <a:rPr lang="en-IN" b="1" dirty="0"/>
              <a:t>3. Purchase book</a:t>
            </a:r>
            <a:endParaRPr lang="en-US" dirty="0"/>
          </a:p>
          <a:p>
            <a:pPr marL="0" indent="0">
              <a:buNone/>
            </a:pPr>
            <a:r>
              <a:rPr lang="en-IN" dirty="0"/>
              <a:t>	Some books are need to should buy, so when the user need to buy a book they can purchase it. Admin also can easily identify who are all purchase the book. After the purchasing only they can download it.</a:t>
            </a:r>
            <a:endParaRPr lang="en-US" dirty="0"/>
          </a:p>
          <a:p>
            <a:pPr marL="0" indent="0">
              <a:buNone/>
            </a:pPr>
            <a:r>
              <a:rPr lang="en-IN" dirty="0"/>
              <a:t> </a:t>
            </a:r>
            <a:endParaRPr lang="en-US" dirty="0"/>
          </a:p>
          <a:p>
            <a:pPr marL="0" indent="0">
              <a:buNone/>
            </a:pPr>
            <a:r>
              <a:rPr lang="en-IN" b="1" dirty="0"/>
              <a:t>4. Register Author Details</a:t>
            </a:r>
            <a:endParaRPr lang="en-US" dirty="0"/>
          </a:p>
          <a:p>
            <a:pPr marL="0" indent="0">
              <a:buNone/>
            </a:pPr>
            <a:r>
              <a:rPr lang="en-IN" dirty="0"/>
              <a:t>	Before creating a book author details are most important by an user, so the admin has to register the author details then view the author details both user and admin.</a:t>
            </a:r>
            <a:endParaRPr lang="en-US" dirty="0"/>
          </a:p>
          <a:p>
            <a:pPr marL="0" indent="0">
              <a:buNone/>
            </a:pPr>
            <a:r>
              <a:rPr lang="en-IN" dirty="0"/>
              <a:t> </a:t>
            </a:r>
            <a:endParaRPr lang="en-US" dirty="0"/>
          </a:p>
          <a:p>
            <a:pPr marL="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DFD</a:t>
            </a:r>
            <a:br>
              <a:rPr lang="en-IN" dirty="0"/>
            </a:br>
            <a:r>
              <a:rPr lang="en-IN" dirty="0"/>
              <a:t>Level 0:</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1224" y="3006436"/>
            <a:ext cx="7689551" cy="137484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Level 1:</a:t>
            </a:r>
          </a:p>
        </p:txBody>
      </p:sp>
      <p:pic>
        <p:nvPicPr>
          <p:cNvPr id="17" name="Content Placeholder 1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5134" y="1760344"/>
            <a:ext cx="4865390" cy="5012084"/>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Admin</a:t>
            </a:r>
          </a:p>
        </p:txBody>
      </p:sp>
      <p:sp>
        <p:nvSpPr>
          <p:cNvPr id="5" name="Text Box 4"/>
          <p:cNvSpPr txBox="1"/>
          <p:nvPr/>
        </p:nvSpPr>
        <p:spPr>
          <a:xfrm>
            <a:off x="1806575" y="2832735"/>
            <a:ext cx="6829425" cy="645160"/>
          </a:xfrm>
          <a:prstGeom prst="rect">
            <a:avLst/>
          </a:prstGeom>
          <a:noFill/>
          <a:ln w="9525">
            <a:noFill/>
          </a:ln>
        </p:spPr>
        <p:txBody>
          <a:bodyPr wrap="square">
            <a:spAutoFit/>
          </a:bodyPr>
          <a:lstStyle/>
          <a:p>
            <a:pPr indent="0"/>
            <a:endParaRPr lang="en-US" sz="1200" b="1">
              <a:latin typeface="Times New Roman" panose="02020603050405020304" charset="0"/>
            </a:endParaRPr>
          </a:p>
          <a:p>
            <a:pPr indent="0"/>
            <a:r>
              <a:rPr lang="en-US" sz="1200" b="1">
                <a:latin typeface="Times New Roman" panose="02020603050405020304" charset="0"/>
              </a:rPr>
              <a:t>	</a:t>
            </a:r>
          </a:p>
          <a:p>
            <a:pPr indent="0"/>
            <a:r>
              <a:rPr lang="en-US" sz="1200" b="1">
                <a:latin typeface="Times New Roman" panose="02020603050405020304" charset="0"/>
              </a:rPr>
              <a:t> </a:t>
            </a:r>
            <a:endParaRPr lang="en-US"/>
          </a:p>
        </p:txBody>
      </p:sp>
      <p:graphicFrame>
        <p:nvGraphicFramePr>
          <p:cNvPr id="6" name="Table 5"/>
          <p:cNvGraphicFramePr/>
          <p:nvPr>
            <p:extLst>
              <p:ext uri="{D42A27DB-BD31-4B8C-83A1-F6EECF244321}">
                <p14:modId xmlns:p14="http://schemas.microsoft.com/office/powerpoint/2010/main" val="260369701"/>
              </p:ext>
            </p:extLst>
          </p:nvPr>
        </p:nvGraphicFramePr>
        <p:xfrm>
          <a:off x="1534160" y="3293745"/>
          <a:ext cx="7891145" cy="2814320"/>
        </p:xfrm>
        <a:graphic>
          <a:graphicData uri="http://schemas.openxmlformats.org/drawingml/2006/table">
            <a:tbl>
              <a:tblPr firstRow="1" bandRow="1">
                <a:tableStyleId>{5940675A-B579-460E-94D1-54222C63F5DA}</a:tableStyleId>
              </a:tblPr>
              <a:tblGrid>
                <a:gridCol w="1972310">
                  <a:extLst>
                    <a:ext uri="{9D8B030D-6E8A-4147-A177-3AD203B41FA5}">
                      <a16:colId xmlns:a16="http://schemas.microsoft.com/office/drawing/2014/main" val="20000"/>
                    </a:ext>
                  </a:extLst>
                </a:gridCol>
                <a:gridCol w="1971675">
                  <a:extLst>
                    <a:ext uri="{9D8B030D-6E8A-4147-A177-3AD203B41FA5}">
                      <a16:colId xmlns:a16="http://schemas.microsoft.com/office/drawing/2014/main" val="20001"/>
                    </a:ext>
                  </a:extLst>
                </a:gridCol>
                <a:gridCol w="1972310">
                  <a:extLst>
                    <a:ext uri="{9D8B030D-6E8A-4147-A177-3AD203B41FA5}">
                      <a16:colId xmlns:a16="http://schemas.microsoft.com/office/drawing/2014/main" val="20002"/>
                    </a:ext>
                  </a:extLst>
                </a:gridCol>
                <a:gridCol w="1974850">
                  <a:extLst>
                    <a:ext uri="{9D8B030D-6E8A-4147-A177-3AD203B41FA5}">
                      <a16:colId xmlns:a16="http://schemas.microsoft.com/office/drawing/2014/main" val="20003"/>
                    </a:ext>
                  </a:extLst>
                </a:gridCol>
              </a:tblGrid>
              <a:tr h="703580">
                <a:tc>
                  <a:txBody>
                    <a:bodyPr/>
                    <a:lstStyle/>
                    <a:p>
                      <a:pPr indent="0">
                        <a:buNone/>
                      </a:pPr>
                      <a:r>
                        <a:rPr lang="en-US" sz="1400" b="1" dirty="0">
                          <a:latin typeface="Times New Roman" panose="02020603050405020304" charset="0"/>
                          <a:cs typeface="Times New Roman" panose="02020603050405020304" charset="0"/>
                        </a:rPr>
                        <a:t>FIELD</a:t>
                      </a:r>
                      <a:r>
                        <a:rPr lang="en-US" sz="1200" b="1" dirty="0">
                          <a:latin typeface="Times New Roman" panose="02020603050405020304" charset="0"/>
                          <a:cs typeface="Times New Roman" panose="02020603050405020304" charset="0"/>
                        </a:rPr>
                        <a:t> </a:t>
                      </a:r>
                      <a:endParaRPr lang="en-US" sz="1200" b="1"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1" dirty="0">
                          <a:latin typeface="Times New Roman" panose="02020603050405020304" charset="0"/>
                          <a:cs typeface="Times New Roman" panose="02020603050405020304" charset="0"/>
                        </a:rPr>
                        <a:t>DATA TYPE</a:t>
                      </a:r>
                      <a:endParaRPr lang="en-US" sz="1400" b="1"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1" dirty="0">
                          <a:latin typeface="Times New Roman" panose="02020603050405020304" charset="0"/>
                          <a:cs typeface="Times New Roman" panose="02020603050405020304" charset="0"/>
                        </a:rPr>
                        <a:t>SIZE</a:t>
                      </a:r>
                      <a:endParaRPr lang="en-US" sz="1400" b="1"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1" dirty="0">
                          <a:latin typeface="Times New Roman" panose="02020603050405020304" charset="0"/>
                          <a:cs typeface="Times New Roman" panose="02020603050405020304" charset="0"/>
                        </a:rPr>
                        <a:t>CONSTRAINT</a:t>
                      </a:r>
                      <a:endParaRPr lang="en-US" sz="1400" b="1"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3580">
                <a:tc>
                  <a:txBody>
                    <a:bodyPr/>
                    <a:lstStyle/>
                    <a:p>
                      <a:pPr indent="0">
                        <a:buNone/>
                      </a:pPr>
                      <a:r>
                        <a:rPr lang="en-US" sz="1400" b="0" dirty="0">
                          <a:latin typeface="Times New Roman" panose="02020603050405020304" charset="0"/>
                          <a:ea typeface="Times New Roman" panose="02020603050405020304" charset="0"/>
                          <a:cs typeface="Times New Roman" panose="02020603050405020304" charset="0"/>
                        </a:rPr>
                        <a:t>Admin id</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0" dirty="0" err="1">
                          <a:latin typeface="Times New Roman" panose="02020603050405020304" charset="0"/>
                          <a:cs typeface="Times New Roman" panose="02020603050405020304" charset="0"/>
                        </a:rPr>
                        <a:t>Int</a:t>
                      </a:r>
                      <a:endParaRPr 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charset="0"/>
                          <a:cs typeface="Times New Roman" panose="02020603050405020304" charset="0"/>
                        </a:rPr>
                        <a:t>10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charset="0"/>
                          <a:cs typeface="Times New Roman" panose="02020603050405020304" charset="0"/>
                        </a:rPr>
                        <a:t>Primary key</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3580">
                <a:tc>
                  <a:txBody>
                    <a:bodyPr/>
                    <a:lstStyle/>
                    <a:p>
                      <a:pPr indent="0">
                        <a:buNone/>
                      </a:pPr>
                      <a:r>
                        <a:rPr lang="en-US" sz="1400" b="0" dirty="0">
                          <a:latin typeface="Times New Roman" panose="02020603050405020304" charset="0"/>
                          <a:cs typeface="Times New Roman" panose="02020603050405020304" charset="0"/>
                        </a:rPr>
                        <a:t>Username</a:t>
                      </a:r>
                      <a:endParaRPr 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0" dirty="0" err="1">
                          <a:latin typeface="Times New Roman" panose="02020603050405020304" charset="0"/>
                          <a:cs typeface="Times New Roman" panose="02020603050405020304" charset="0"/>
                        </a:rPr>
                        <a:t>Varchar</a:t>
                      </a:r>
                      <a:endParaRPr 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charset="0"/>
                          <a:cs typeface="Times New Roman" panose="02020603050405020304" charset="0"/>
                        </a:rPr>
                        <a:t>30</a:t>
                      </a:r>
                      <a:endParaRPr lang="en-US" sz="12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charset="0"/>
                          <a:cs typeface="Times New Roman" panose="02020603050405020304" charset="0"/>
                        </a:rPr>
                        <a:t>Not null</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3580">
                <a:tc>
                  <a:txBody>
                    <a:bodyPr/>
                    <a:lstStyle/>
                    <a:p>
                      <a:pPr indent="0">
                        <a:buNone/>
                      </a:pPr>
                      <a:r>
                        <a:rPr lang="en-US" sz="1400" b="0" dirty="0">
                          <a:latin typeface="Times New Roman" panose="02020603050405020304" charset="0"/>
                          <a:cs typeface="Times New Roman" panose="02020603050405020304" charset="0"/>
                        </a:rPr>
                        <a:t>Password</a:t>
                      </a:r>
                      <a:endParaRPr 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0" dirty="0" err="1">
                          <a:latin typeface="Times New Roman" panose="02020603050405020304" charset="0"/>
                          <a:cs typeface="Times New Roman" panose="02020603050405020304" charset="0"/>
                        </a:rPr>
                        <a:t>Varchar</a:t>
                      </a:r>
                      <a:endParaRPr 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charset="0"/>
                          <a:cs typeface="Times New Roman" panose="02020603050405020304" charset="0"/>
                        </a:rPr>
                        <a:t>30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charset="0"/>
                          <a:cs typeface="Times New Roman" panose="02020603050405020304" charset="0"/>
                        </a:rPr>
                        <a:t>Not null</a:t>
                      </a:r>
                      <a:endParaRPr lang="en-US" sz="12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Author</a:t>
            </a:r>
          </a:p>
        </p:txBody>
      </p:sp>
      <p:sp>
        <p:nvSpPr>
          <p:cNvPr id="100" name="Text Box 99"/>
          <p:cNvSpPr txBox="1"/>
          <p:nvPr/>
        </p:nvSpPr>
        <p:spPr>
          <a:xfrm>
            <a:off x="2185035" y="2727325"/>
            <a:ext cx="7821930" cy="645160"/>
          </a:xfrm>
          <a:prstGeom prst="rect">
            <a:avLst/>
          </a:prstGeom>
          <a:noFill/>
          <a:ln w="9525">
            <a:noFill/>
          </a:ln>
        </p:spPr>
        <p:txBody>
          <a:bodyPr wrap="square">
            <a:spAutoFit/>
          </a:bodyPr>
          <a:lstStyle/>
          <a:p>
            <a:pPr indent="0"/>
            <a:endParaRPr lang="en-US" sz="1200" b="1">
              <a:latin typeface="Times New Roman" panose="02020603050405020304" charset="0"/>
            </a:endParaRPr>
          </a:p>
          <a:p>
            <a:pPr indent="0"/>
            <a:r>
              <a:rPr lang="en-US" sz="1200" b="1">
                <a:latin typeface="Times New Roman" panose="02020603050405020304" charset="0"/>
              </a:rPr>
              <a:t>	</a:t>
            </a:r>
          </a:p>
          <a:p>
            <a:pPr indent="0"/>
            <a:r>
              <a:rPr lang="en-US" sz="1200" b="1">
                <a:latin typeface="Times New Roman" panose="02020603050405020304" charset="0"/>
              </a:rPr>
              <a:t> </a:t>
            </a:r>
            <a:endParaRPr lang="en-US"/>
          </a:p>
        </p:txBody>
      </p:sp>
      <p:graphicFrame>
        <p:nvGraphicFramePr>
          <p:cNvPr id="4" name="Table 3"/>
          <p:cNvGraphicFramePr/>
          <p:nvPr>
            <p:extLst>
              <p:ext uri="{D42A27DB-BD31-4B8C-83A1-F6EECF244321}">
                <p14:modId xmlns:p14="http://schemas.microsoft.com/office/powerpoint/2010/main" val="1130316232"/>
              </p:ext>
            </p:extLst>
          </p:nvPr>
        </p:nvGraphicFramePr>
        <p:xfrm>
          <a:off x="387985" y="3293745"/>
          <a:ext cx="9037320" cy="3800475"/>
        </p:xfrm>
        <a:graphic>
          <a:graphicData uri="http://schemas.openxmlformats.org/drawingml/2006/table">
            <a:tbl>
              <a:tblPr firstRow="1" bandRow="1">
                <a:tableStyleId>{5940675A-B579-460E-94D1-54222C63F5DA}</a:tableStyleId>
              </a:tblPr>
              <a:tblGrid>
                <a:gridCol w="2258695">
                  <a:extLst>
                    <a:ext uri="{9D8B030D-6E8A-4147-A177-3AD203B41FA5}">
                      <a16:colId xmlns:a16="http://schemas.microsoft.com/office/drawing/2014/main" val="20000"/>
                    </a:ext>
                  </a:extLst>
                </a:gridCol>
                <a:gridCol w="2258695">
                  <a:extLst>
                    <a:ext uri="{9D8B030D-6E8A-4147-A177-3AD203B41FA5}">
                      <a16:colId xmlns:a16="http://schemas.microsoft.com/office/drawing/2014/main" val="20001"/>
                    </a:ext>
                  </a:extLst>
                </a:gridCol>
                <a:gridCol w="2258695">
                  <a:extLst>
                    <a:ext uri="{9D8B030D-6E8A-4147-A177-3AD203B41FA5}">
                      <a16:colId xmlns:a16="http://schemas.microsoft.com/office/drawing/2014/main" val="20002"/>
                    </a:ext>
                  </a:extLst>
                </a:gridCol>
                <a:gridCol w="2261235">
                  <a:extLst>
                    <a:ext uri="{9D8B030D-6E8A-4147-A177-3AD203B41FA5}">
                      <a16:colId xmlns:a16="http://schemas.microsoft.com/office/drawing/2014/main" val="20003"/>
                    </a:ext>
                  </a:extLst>
                </a:gridCol>
              </a:tblGrid>
              <a:tr h="760095">
                <a:tc>
                  <a:txBody>
                    <a:bodyPr/>
                    <a:lstStyle/>
                    <a:p>
                      <a:pPr indent="0">
                        <a:buNone/>
                      </a:pPr>
                      <a:r>
                        <a:rPr lang="en-US" sz="1400" b="1" dirty="0">
                          <a:latin typeface="Times New Roman" panose="02020603050405020304" charset="0"/>
                          <a:cs typeface="Times New Roman" panose="02020603050405020304" charset="0"/>
                        </a:rPr>
                        <a:t>FIELD</a:t>
                      </a:r>
                      <a:r>
                        <a:rPr lang="en-US" sz="1200" b="1" dirty="0">
                          <a:latin typeface="Times New Roman" panose="02020603050405020304" charset="0"/>
                          <a:cs typeface="Times New Roman" panose="02020603050405020304" charset="0"/>
                        </a:rPr>
                        <a:t> </a:t>
                      </a:r>
                      <a:endParaRPr lang="en-US" sz="1200" b="1"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1" dirty="0">
                          <a:latin typeface="Times New Roman" panose="02020603050405020304" charset="0"/>
                          <a:cs typeface="Times New Roman" panose="02020603050405020304" charset="0"/>
                        </a:rPr>
                        <a:t>DATA TYPE</a:t>
                      </a:r>
                      <a:endParaRPr lang="en-US" sz="1400" b="1"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1" dirty="0">
                          <a:latin typeface="Times New Roman" panose="02020603050405020304" charset="0"/>
                          <a:cs typeface="Times New Roman" panose="02020603050405020304" charset="0"/>
                        </a:rPr>
                        <a:t>SIZE</a:t>
                      </a:r>
                      <a:endParaRPr lang="en-US" sz="1400" b="1"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1" dirty="0">
                          <a:latin typeface="Times New Roman" panose="02020603050405020304" charset="0"/>
                          <a:cs typeface="Times New Roman" panose="02020603050405020304" charset="0"/>
                        </a:rPr>
                        <a:t>CONSTRAINT</a:t>
                      </a:r>
                      <a:endParaRPr lang="en-US" sz="1400" b="1"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0095">
                <a:tc>
                  <a:txBody>
                    <a:bodyPr/>
                    <a:lstStyle/>
                    <a:p>
                      <a:pPr indent="0">
                        <a:buNone/>
                      </a:pPr>
                      <a:r>
                        <a:rPr lang="en-US" sz="1400" b="0" dirty="0">
                          <a:latin typeface="Times New Roman" panose="02020603050405020304" charset="0"/>
                          <a:ea typeface="Times New Roman" panose="02020603050405020304" charset="0"/>
                          <a:cs typeface="Times New Roman" panose="02020603050405020304" charset="0"/>
                        </a:rPr>
                        <a:t>Author id</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0" dirty="0" err="1">
                          <a:latin typeface="Times New Roman" panose="02020603050405020304" charset="0"/>
                          <a:ea typeface="Times New Roman" panose="02020603050405020304" charset="0"/>
                          <a:cs typeface="Times New Roman" panose="02020603050405020304" charset="0"/>
                        </a:rPr>
                        <a:t>Int</a:t>
                      </a:r>
                      <a:endParaRPr 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charset="0"/>
                          <a:cs typeface="Times New Roman" panose="02020603050405020304" charset="0"/>
                        </a:rPr>
                        <a:t>10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charset="0"/>
                          <a:cs typeface="Times New Roman" panose="02020603050405020304" charset="0"/>
                        </a:rPr>
                        <a:t>Primary key</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0095">
                <a:tc>
                  <a:txBody>
                    <a:bodyPr/>
                    <a:lstStyle/>
                    <a:p>
                      <a:pPr indent="0">
                        <a:buNone/>
                      </a:pPr>
                      <a:r>
                        <a:rPr lang="en-IN" altLang="en-US" sz="1400" b="0" dirty="0" err="1">
                          <a:latin typeface="Times New Roman" panose="02020603050405020304" charset="0"/>
                          <a:cs typeface="Times New Roman" panose="02020603050405020304" charset="0"/>
                        </a:rPr>
                        <a:t>authorname</a:t>
                      </a:r>
                      <a:endParaRPr lang="en-IN" alt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400" b="0" dirty="0" err="1">
                          <a:latin typeface="Times New Roman" panose="02020603050405020304" charset="0"/>
                          <a:ea typeface="Times New Roman" panose="02020603050405020304" charset="0"/>
                          <a:cs typeface="Times New Roman" panose="02020603050405020304" charset="0"/>
                        </a:rPr>
                        <a:t>varchar</a:t>
                      </a:r>
                      <a:endParaRPr lang="en-IN" alt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charset="0"/>
                          <a:cs typeface="Times New Roman" panose="02020603050405020304" charset="0"/>
                        </a:rPr>
                        <a:t>30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charset="0"/>
                          <a:cs typeface="Times New Roman" panose="02020603050405020304" charset="0"/>
                        </a:rPr>
                        <a:t>Not null</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0095">
                <a:tc>
                  <a:txBody>
                    <a:bodyPr/>
                    <a:lstStyle/>
                    <a:p>
                      <a:pPr indent="0">
                        <a:buNone/>
                      </a:pPr>
                      <a:r>
                        <a:rPr lang="en-IN" altLang="en-US" sz="1400" b="0" dirty="0">
                          <a:latin typeface="Times New Roman" panose="02020603050405020304" charset="0"/>
                          <a:cs typeface="Times New Roman" panose="02020603050405020304" charset="0"/>
                        </a:rPr>
                        <a:t>description</a:t>
                      </a:r>
                      <a:endParaRPr lang="en-IN" alt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0" dirty="0" err="1">
                          <a:latin typeface="Times New Roman" panose="02020603050405020304" charset="0"/>
                          <a:cs typeface="Times New Roman" panose="02020603050405020304" charset="0"/>
                        </a:rPr>
                        <a:t>Varchar</a:t>
                      </a:r>
                      <a:endParaRPr 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charset="0"/>
                          <a:cs typeface="Times New Roman" panose="02020603050405020304" charset="0"/>
                        </a:rPr>
                        <a:t>30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charset="0"/>
                          <a:cs typeface="Times New Roman" panose="02020603050405020304" charset="0"/>
                        </a:rPr>
                        <a:t>Not null</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60095">
                <a:tc>
                  <a:txBody>
                    <a:bodyPr/>
                    <a:lstStyle/>
                    <a:p>
                      <a:pPr indent="0">
                        <a:buNone/>
                      </a:pPr>
                      <a:r>
                        <a:rPr lang="en-IN" altLang="en-US" sz="1400" b="0" dirty="0">
                          <a:latin typeface="Times New Roman" panose="02020603050405020304" charset="0"/>
                          <a:ea typeface="Times New Roman" panose="02020603050405020304" charset="0"/>
                          <a:cs typeface="Times New Roman" panose="02020603050405020304" charset="0"/>
                        </a:rPr>
                        <a:t>qualification</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400" b="0" dirty="0" err="1">
                          <a:latin typeface="Times New Roman" panose="02020603050405020304" charset="0"/>
                          <a:ea typeface="Times New Roman" panose="02020603050405020304" charset="0"/>
                          <a:cs typeface="Times New Roman" panose="02020603050405020304" charset="0"/>
                        </a:rPr>
                        <a:t>varchar</a:t>
                      </a:r>
                      <a:endParaRPr lang="en-IN" alt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200" b="0">
                          <a:latin typeface="Times New Roman" panose="02020603050405020304" charset="0"/>
                          <a:ea typeface="Times New Roman" panose="02020603050405020304" charset="0"/>
                          <a:cs typeface="Times New Roman" panose="02020603050405020304" charset="0"/>
                        </a:rPr>
                        <a:t>30</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200" b="0" dirty="0">
                          <a:latin typeface="Times New Roman" panose="02020603050405020304" charset="0"/>
                          <a:ea typeface="Times New Roman" panose="02020603050405020304" charset="0"/>
                          <a:cs typeface="Times New Roman" panose="02020603050405020304" charset="0"/>
                        </a:rPr>
                        <a:t>Not null</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altLang="en-US"/>
            </a:br>
            <a:r>
              <a:rPr lang="en-IN" altLang="en-US"/>
              <a:t>Book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80481159"/>
              </p:ext>
            </p:extLst>
          </p:nvPr>
        </p:nvGraphicFramePr>
        <p:xfrm>
          <a:off x="818515" y="2222500"/>
          <a:ext cx="10885805" cy="4820920"/>
        </p:xfrm>
        <a:graphic>
          <a:graphicData uri="http://schemas.openxmlformats.org/drawingml/2006/table">
            <a:tbl>
              <a:tblPr firstRow="1" bandRow="1">
                <a:tableStyleId>{5940675A-B579-460E-94D1-54222C63F5DA}</a:tableStyleId>
              </a:tblPr>
              <a:tblGrid>
                <a:gridCol w="2720340">
                  <a:extLst>
                    <a:ext uri="{9D8B030D-6E8A-4147-A177-3AD203B41FA5}">
                      <a16:colId xmlns:a16="http://schemas.microsoft.com/office/drawing/2014/main" val="20000"/>
                    </a:ext>
                  </a:extLst>
                </a:gridCol>
                <a:gridCol w="2720975">
                  <a:extLst>
                    <a:ext uri="{9D8B030D-6E8A-4147-A177-3AD203B41FA5}">
                      <a16:colId xmlns:a16="http://schemas.microsoft.com/office/drawing/2014/main" val="20001"/>
                    </a:ext>
                  </a:extLst>
                </a:gridCol>
                <a:gridCol w="2720340">
                  <a:extLst>
                    <a:ext uri="{9D8B030D-6E8A-4147-A177-3AD203B41FA5}">
                      <a16:colId xmlns:a16="http://schemas.microsoft.com/office/drawing/2014/main" val="20002"/>
                    </a:ext>
                  </a:extLst>
                </a:gridCol>
                <a:gridCol w="2724150">
                  <a:extLst>
                    <a:ext uri="{9D8B030D-6E8A-4147-A177-3AD203B41FA5}">
                      <a16:colId xmlns:a16="http://schemas.microsoft.com/office/drawing/2014/main" val="20003"/>
                    </a:ext>
                  </a:extLst>
                </a:gridCol>
              </a:tblGrid>
              <a:tr h="602615">
                <a:tc>
                  <a:txBody>
                    <a:bodyPr/>
                    <a:lstStyle/>
                    <a:p>
                      <a:pPr indent="0">
                        <a:buNone/>
                      </a:pPr>
                      <a:r>
                        <a:rPr lang="en-US" sz="1400" b="1" dirty="0">
                          <a:latin typeface="Times New Roman" panose="02020603050405020304" charset="0"/>
                          <a:cs typeface="Times New Roman" panose="02020603050405020304" charset="0"/>
                        </a:rPr>
                        <a:t>FIELD</a:t>
                      </a:r>
                      <a:r>
                        <a:rPr lang="en-US" sz="1200" b="1" dirty="0">
                          <a:latin typeface="Times New Roman" panose="02020603050405020304" charset="0"/>
                          <a:cs typeface="Times New Roman" panose="02020603050405020304" charset="0"/>
                        </a:rPr>
                        <a:t> </a:t>
                      </a:r>
                      <a:endParaRPr lang="en-US" sz="1200" b="1"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1" dirty="0">
                          <a:latin typeface="Times New Roman" panose="02020603050405020304" charset="0"/>
                          <a:cs typeface="Times New Roman" panose="02020603050405020304" charset="0"/>
                        </a:rPr>
                        <a:t>DATA TYPE</a:t>
                      </a:r>
                      <a:endParaRPr lang="en-US" sz="1400" b="1"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1" dirty="0">
                          <a:latin typeface="Times New Roman" panose="02020603050405020304" charset="0"/>
                          <a:cs typeface="Times New Roman" panose="02020603050405020304" charset="0"/>
                        </a:rPr>
                        <a:t>SIZE</a:t>
                      </a:r>
                      <a:endParaRPr lang="en-US" sz="1400" b="1"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1">
                          <a:latin typeface="Times New Roman" panose="02020603050405020304" charset="0"/>
                          <a:cs typeface="Times New Roman" panose="02020603050405020304" charset="0"/>
                        </a:rPr>
                        <a:t>CONSTRAINT</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2615">
                <a:tc>
                  <a:txBody>
                    <a:bodyPr/>
                    <a:lstStyle/>
                    <a:p>
                      <a:pPr indent="0">
                        <a:buNone/>
                      </a:pPr>
                      <a:r>
                        <a:rPr lang="en-US" sz="1400" b="0" dirty="0">
                          <a:latin typeface="Times New Roman" panose="02020603050405020304" charset="0"/>
                          <a:ea typeface="Times New Roman" panose="02020603050405020304" charset="0"/>
                          <a:cs typeface="Times New Roman" panose="02020603050405020304" charset="0"/>
                        </a:rPr>
                        <a:t>Book id</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0" dirty="0" err="1">
                          <a:latin typeface="Times New Roman" panose="02020603050405020304" charset="0"/>
                          <a:cs typeface="Times New Roman" panose="02020603050405020304" charset="0"/>
                        </a:rPr>
                        <a:t>Int</a:t>
                      </a:r>
                      <a:endParaRPr 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charset="0"/>
                          <a:cs typeface="Times New Roman" panose="02020603050405020304" charset="0"/>
                        </a:rPr>
                        <a:t>10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charset="0"/>
                          <a:cs typeface="Times New Roman" panose="02020603050405020304" charset="0"/>
                        </a:rPr>
                        <a:t>Primary key</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2615">
                <a:tc>
                  <a:txBody>
                    <a:bodyPr/>
                    <a:lstStyle/>
                    <a:p>
                      <a:pPr indent="0">
                        <a:buNone/>
                      </a:pPr>
                      <a:r>
                        <a:rPr lang="en-US" sz="1200" b="0" dirty="0">
                          <a:latin typeface="Times New Roman" panose="02020603050405020304" charset="0"/>
                          <a:cs typeface="Times New Roman" panose="02020603050405020304" charset="0"/>
                        </a:rPr>
                        <a:t>Author id</a:t>
                      </a:r>
                      <a:endParaRPr lang="en-US" sz="12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0" dirty="0" err="1">
                          <a:latin typeface="Times New Roman" panose="02020603050405020304" charset="0"/>
                          <a:cs typeface="Times New Roman" panose="02020603050405020304" charset="0"/>
                        </a:rPr>
                        <a:t>Int</a:t>
                      </a:r>
                      <a:endParaRPr 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charset="0"/>
                          <a:cs typeface="Times New Roman" panose="02020603050405020304" charset="0"/>
                        </a:rPr>
                        <a:t>10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charset="0"/>
                          <a:cs typeface="Times New Roman" panose="02020603050405020304" charset="0"/>
                        </a:rPr>
                        <a:t>Foreign key</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2615">
                <a:tc>
                  <a:txBody>
                    <a:bodyPr/>
                    <a:lstStyle/>
                    <a:p>
                      <a:pPr indent="0">
                        <a:buNone/>
                      </a:pPr>
                      <a:r>
                        <a:rPr lang="en-US" sz="1400" b="0" dirty="0">
                          <a:latin typeface="Times New Roman" panose="02020603050405020304" charset="0"/>
                          <a:cs typeface="Times New Roman" panose="02020603050405020304" charset="0"/>
                        </a:rPr>
                        <a:t>Published</a:t>
                      </a:r>
                      <a:endParaRPr 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200" b="0" dirty="0">
                          <a:latin typeface="Times New Roman" panose="02020603050405020304" charset="0"/>
                          <a:cs typeface="Times New Roman" panose="02020603050405020304" charset="0"/>
                        </a:rPr>
                        <a:t>Date</a:t>
                      </a:r>
                      <a:endParaRPr lang="en-IN" altLang="en-US" sz="12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charset="0"/>
                          <a:cs typeface="Times New Roman" panose="02020603050405020304" charset="0"/>
                        </a:rPr>
                        <a:t>10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charset="0"/>
                          <a:cs typeface="Times New Roman" panose="02020603050405020304" charset="0"/>
                        </a:rPr>
                        <a:t>Not null</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2615">
                <a:tc>
                  <a:txBody>
                    <a:bodyPr/>
                    <a:lstStyle/>
                    <a:p>
                      <a:pPr indent="0">
                        <a:buNone/>
                      </a:pPr>
                      <a:r>
                        <a:rPr lang="en-US" sz="1200" b="0" dirty="0">
                          <a:latin typeface="Times New Roman" panose="02020603050405020304" charset="0"/>
                          <a:cs typeface="Times New Roman" panose="02020603050405020304" charset="0"/>
                        </a:rPr>
                        <a:t>Book name</a:t>
                      </a:r>
                      <a:endParaRPr lang="en-US" sz="12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0" dirty="0" err="1">
                          <a:latin typeface="Times New Roman" panose="02020603050405020304" charset="0"/>
                          <a:cs typeface="Times New Roman" panose="02020603050405020304" charset="0"/>
                        </a:rPr>
                        <a:t>Varchar</a:t>
                      </a:r>
                      <a:endParaRPr 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charset="0"/>
                          <a:cs typeface="Times New Roman" panose="02020603050405020304" charset="0"/>
                        </a:rPr>
                        <a:t>30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charset="0"/>
                          <a:cs typeface="Times New Roman" panose="02020603050405020304" charset="0"/>
                        </a:rPr>
                        <a:t>Not null</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2615">
                <a:tc>
                  <a:txBody>
                    <a:bodyPr/>
                    <a:lstStyle/>
                    <a:p>
                      <a:pPr indent="0">
                        <a:buNone/>
                      </a:pPr>
                      <a:r>
                        <a:rPr lang="en-IN" altLang="en-US" sz="1400" b="0" dirty="0">
                          <a:latin typeface="Times New Roman" panose="02020603050405020304" charset="0"/>
                          <a:ea typeface="Times New Roman" panose="02020603050405020304" charset="0"/>
                          <a:cs typeface="Times New Roman" panose="02020603050405020304" charset="0"/>
                        </a:rPr>
                        <a:t>category</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400" b="0" dirty="0" err="1">
                          <a:latin typeface="Times New Roman" panose="02020603050405020304" charset="0"/>
                          <a:ea typeface="Times New Roman" panose="02020603050405020304" charset="0"/>
                          <a:cs typeface="Times New Roman" panose="02020603050405020304" charset="0"/>
                        </a:rPr>
                        <a:t>varchar</a:t>
                      </a:r>
                      <a:endParaRPr lang="en-IN" alt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200" b="0">
                          <a:latin typeface="Times New Roman" panose="02020603050405020304" charset="0"/>
                          <a:ea typeface="Times New Roman" panose="02020603050405020304" charset="0"/>
                          <a:cs typeface="Times New Roman" panose="02020603050405020304" charset="0"/>
                        </a:rPr>
                        <a:t>30</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200" b="0">
                          <a:latin typeface="Times New Roman" panose="02020603050405020304" charset="0"/>
                          <a:ea typeface="Times New Roman" panose="02020603050405020304" charset="0"/>
                          <a:cs typeface="Times New Roman" panose="02020603050405020304" charset="0"/>
                        </a:rPr>
                        <a:t>Not null</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02615">
                <a:tc>
                  <a:txBody>
                    <a:bodyPr/>
                    <a:lstStyle/>
                    <a:p>
                      <a:pPr indent="0">
                        <a:buNone/>
                      </a:pPr>
                      <a:r>
                        <a:rPr lang="en-IN" altLang="en-US" sz="1400" b="0" dirty="0">
                          <a:latin typeface="Times New Roman" panose="02020603050405020304" charset="0"/>
                          <a:ea typeface="Times New Roman" panose="02020603050405020304" charset="0"/>
                          <a:cs typeface="Times New Roman" panose="02020603050405020304" charset="0"/>
                        </a:rPr>
                        <a:t>subject</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400" b="0" dirty="0" err="1">
                          <a:latin typeface="Times New Roman" panose="02020603050405020304" charset="0"/>
                          <a:ea typeface="Times New Roman" panose="02020603050405020304" charset="0"/>
                          <a:cs typeface="Times New Roman" panose="02020603050405020304" charset="0"/>
                        </a:rPr>
                        <a:t>varchar</a:t>
                      </a:r>
                      <a:endParaRPr lang="en-IN" alt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200" b="0">
                          <a:latin typeface="Times New Roman" panose="02020603050405020304" charset="0"/>
                          <a:ea typeface="Times New Roman" panose="02020603050405020304" charset="0"/>
                          <a:cs typeface="Times New Roman" panose="02020603050405020304" charset="0"/>
                        </a:rPr>
                        <a:t>30</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200" b="0">
                          <a:latin typeface="Times New Roman" panose="02020603050405020304" charset="0"/>
                          <a:ea typeface="Times New Roman" panose="02020603050405020304" charset="0"/>
                          <a:cs typeface="Times New Roman" panose="02020603050405020304" charset="0"/>
                        </a:rPr>
                        <a:t>Not null</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02615">
                <a:tc>
                  <a:txBody>
                    <a:bodyPr/>
                    <a:lstStyle/>
                    <a:p>
                      <a:pPr indent="0">
                        <a:buNone/>
                      </a:pPr>
                      <a:r>
                        <a:rPr lang="en-IN" altLang="en-US" sz="1400" b="0" dirty="0">
                          <a:latin typeface="Times New Roman" panose="02020603050405020304" charset="0"/>
                          <a:ea typeface="Times New Roman" panose="02020603050405020304" charset="0"/>
                          <a:cs typeface="Times New Roman" panose="02020603050405020304" charset="0"/>
                        </a:rPr>
                        <a:t>price</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400" b="0" dirty="0" err="1">
                          <a:latin typeface="Times New Roman" panose="02020603050405020304" charset="0"/>
                          <a:ea typeface="Times New Roman" panose="02020603050405020304" charset="0"/>
                          <a:cs typeface="Times New Roman" panose="02020603050405020304" charset="0"/>
                        </a:rPr>
                        <a:t>int</a:t>
                      </a:r>
                      <a:endParaRPr lang="en-IN" alt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200" b="0">
                          <a:latin typeface="Times New Roman" panose="02020603050405020304" charset="0"/>
                          <a:ea typeface="Times New Roman" panose="02020603050405020304" charset="0"/>
                          <a:cs typeface="Times New Roman" panose="02020603050405020304" charset="0"/>
                        </a:rPr>
                        <a:t>10</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200" b="0" dirty="0">
                          <a:latin typeface="Times New Roman" panose="02020603050405020304" charset="0"/>
                          <a:ea typeface="Times New Roman" panose="02020603050405020304" charset="0"/>
                          <a:cs typeface="Times New Roman" panose="02020603050405020304" charset="0"/>
                        </a:rPr>
                        <a:t>Not null</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Purchase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6624104"/>
              </p:ext>
            </p:extLst>
          </p:nvPr>
        </p:nvGraphicFramePr>
        <p:xfrm>
          <a:off x="818515" y="2222500"/>
          <a:ext cx="10554335" cy="3216275"/>
        </p:xfrm>
        <a:graphic>
          <a:graphicData uri="http://schemas.openxmlformats.org/drawingml/2006/table">
            <a:tbl>
              <a:tblPr firstRow="1" bandRow="1">
                <a:tableStyleId>{5940675A-B579-460E-94D1-54222C63F5DA}</a:tableStyleId>
              </a:tblPr>
              <a:tblGrid>
                <a:gridCol w="2637790">
                  <a:extLst>
                    <a:ext uri="{9D8B030D-6E8A-4147-A177-3AD203B41FA5}">
                      <a16:colId xmlns:a16="http://schemas.microsoft.com/office/drawing/2014/main" val="20000"/>
                    </a:ext>
                  </a:extLst>
                </a:gridCol>
                <a:gridCol w="2637790">
                  <a:extLst>
                    <a:ext uri="{9D8B030D-6E8A-4147-A177-3AD203B41FA5}">
                      <a16:colId xmlns:a16="http://schemas.microsoft.com/office/drawing/2014/main" val="20001"/>
                    </a:ext>
                  </a:extLst>
                </a:gridCol>
                <a:gridCol w="2637790">
                  <a:extLst>
                    <a:ext uri="{9D8B030D-6E8A-4147-A177-3AD203B41FA5}">
                      <a16:colId xmlns:a16="http://schemas.microsoft.com/office/drawing/2014/main" val="20002"/>
                    </a:ext>
                  </a:extLst>
                </a:gridCol>
                <a:gridCol w="2640965">
                  <a:extLst>
                    <a:ext uri="{9D8B030D-6E8A-4147-A177-3AD203B41FA5}">
                      <a16:colId xmlns:a16="http://schemas.microsoft.com/office/drawing/2014/main" val="20003"/>
                    </a:ext>
                  </a:extLst>
                </a:gridCol>
              </a:tblGrid>
              <a:tr h="643255">
                <a:tc>
                  <a:txBody>
                    <a:bodyPr/>
                    <a:lstStyle/>
                    <a:p>
                      <a:pPr indent="0">
                        <a:buNone/>
                      </a:pPr>
                      <a:r>
                        <a:rPr lang="en-US" sz="1400" b="1" dirty="0">
                          <a:latin typeface="Times New Roman" panose="02020603050405020304" charset="0"/>
                          <a:cs typeface="Times New Roman" panose="02020603050405020304" charset="0"/>
                        </a:rPr>
                        <a:t>FIELD</a:t>
                      </a:r>
                      <a:r>
                        <a:rPr lang="en-US" sz="1200" b="1" dirty="0">
                          <a:latin typeface="Times New Roman" panose="02020603050405020304" charset="0"/>
                          <a:cs typeface="Times New Roman" panose="02020603050405020304" charset="0"/>
                        </a:rPr>
                        <a:t> </a:t>
                      </a:r>
                      <a:endParaRPr lang="en-US" sz="1200" b="1"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1" dirty="0">
                          <a:latin typeface="Times New Roman" panose="02020603050405020304" charset="0"/>
                          <a:cs typeface="Times New Roman" panose="02020603050405020304" charset="0"/>
                        </a:rPr>
                        <a:t>DATA TYPE</a:t>
                      </a:r>
                      <a:endParaRPr lang="en-US" sz="1400" b="1"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1" dirty="0">
                          <a:latin typeface="Times New Roman" panose="02020603050405020304" charset="0"/>
                          <a:cs typeface="Times New Roman" panose="02020603050405020304" charset="0"/>
                        </a:rPr>
                        <a:t>SIZE</a:t>
                      </a:r>
                      <a:endParaRPr lang="en-US" sz="1400" b="1"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1" dirty="0">
                          <a:latin typeface="Times New Roman" panose="02020603050405020304" charset="0"/>
                          <a:cs typeface="Times New Roman" panose="02020603050405020304" charset="0"/>
                        </a:rPr>
                        <a:t>CONSTRAINT</a:t>
                      </a:r>
                      <a:endParaRPr lang="en-US" sz="1400" b="1"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3255">
                <a:tc>
                  <a:txBody>
                    <a:bodyPr/>
                    <a:lstStyle/>
                    <a:p>
                      <a:pPr indent="0">
                        <a:buNone/>
                      </a:pPr>
                      <a:r>
                        <a:rPr lang="en-US" sz="1400" b="0" dirty="0">
                          <a:latin typeface="Times New Roman" panose="02020603050405020304" charset="0"/>
                          <a:ea typeface="Times New Roman" panose="02020603050405020304" charset="0"/>
                          <a:cs typeface="Times New Roman" panose="02020603050405020304" charset="0"/>
                        </a:rPr>
                        <a:t>Purchase id</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0" dirty="0" err="1">
                          <a:latin typeface="Times New Roman" panose="02020603050405020304" charset="0"/>
                          <a:cs typeface="Times New Roman" panose="02020603050405020304" charset="0"/>
                        </a:rPr>
                        <a:t>Int</a:t>
                      </a:r>
                      <a:endParaRPr 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charset="0"/>
                          <a:cs typeface="Times New Roman" panose="02020603050405020304" charset="0"/>
                        </a:rPr>
                        <a:t>10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charset="0"/>
                          <a:cs typeface="Times New Roman" panose="02020603050405020304" charset="0"/>
                        </a:rPr>
                        <a:t>Primary key</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3255">
                <a:tc>
                  <a:txBody>
                    <a:bodyPr/>
                    <a:lstStyle/>
                    <a:p>
                      <a:pPr indent="0">
                        <a:buNone/>
                      </a:pPr>
                      <a:r>
                        <a:rPr lang="en-US" sz="1400" b="0" dirty="0">
                          <a:latin typeface="Times New Roman" panose="02020603050405020304" charset="0"/>
                          <a:cs typeface="Times New Roman" panose="02020603050405020304" charset="0"/>
                        </a:rPr>
                        <a:t>Book</a:t>
                      </a:r>
                      <a:r>
                        <a:rPr lang="en-US" sz="1200" b="0" dirty="0">
                          <a:latin typeface="Times New Roman" panose="02020603050405020304" charset="0"/>
                          <a:cs typeface="Times New Roman" panose="02020603050405020304" charset="0"/>
                        </a:rPr>
                        <a:t> </a:t>
                      </a:r>
                      <a:r>
                        <a:rPr lang="en-US" sz="1400" b="0" dirty="0">
                          <a:latin typeface="Times New Roman" panose="02020603050405020304" charset="0"/>
                          <a:cs typeface="Times New Roman" panose="02020603050405020304" charset="0"/>
                        </a:rPr>
                        <a:t>id</a:t>
                      </a:r>
                      <a:endParaRPr lang="en-US" sz="12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0" dirty="0" err="1">
                          <a:latin typeface="Times New Roman" panose="02020603050405020304" charset="0"/>
                          <a:cs typeface="Times New Roman" panose="02020603050405020304" charset="0"/>
                        </a:rPr>
                        <a:t>Int</a:t>
                      </a:r>
                      <a:endParaRPr 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charset="0"/>
                          <a:cs typeface="Times New Roman" panose="02020603050405020304" charset="0"/>
                        </a:rPr>
                        <a:t>10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charset="0"/>
                          <a:cs typeface="Times New Roman" panose="02020603050405020304" charset="0"/>
                        </a:rPr>
                        <a:t>Foreign key</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3255">
                <a:tc>
                  <a:txBody>
                    <a:bodyPr/>
                    <a:lstStyle/>
                    <a:p>
                      <a:pPr indent="0">
                        <a:buNone/>
                      </a:pPr>
                      <a:r>
                        <a:rPr lang="en-IN" altLang="en-US" sz="1400" b="0" dirty="0">
                          <a:latin typeface="Times New Roman" panose="02020603050405020304" charset="0"/>
                          <a:cs typeface="Times New Roman" panose="02020603050405020304" charset="0"/>
                        </a:rPr>
                        <a:t>User</a:t>
                      </a:r>
                      <a:r>
                        <a:rPr lang="en-IN" altLang="en-US" sz="1200" b="0" dirty="0">
                          <a:latin typeface="Times New Roman" panose="02020603050405020304" charset="0"/>
                          <a:cs typeface="Times New Roman" panose="02020603050405020304" charset="0"/>
                        </a:rPr>
                        <a:t> Id</a:t>
                      </a:r>
                      <a:endParaRPr lang="en-IN" altLang="en-US" sz="12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0" dirty="0" err="1">
                          <a:latin typeface="Times New Roman" panose="02020603050405020304" charset="0"/>
                          <a:cs typeface="Times New Roman" panose="02020603050405020304" charset="0"/>
                        </a:rPr>
                        <a:t>Int</a:t>
                      </a:r>
                      <a:endParaRPr 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Times New Roman" panose="02020603050405020304" charset="0"/>
                          <a:cs typeface="Times New Roman" panose="02020603050405020304" charset="0"/>
                        </a:rPr>
                        <a:t>10</a:t>
                      </a:r>
                      <a:endParaRPr lang="en-US" sz="12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charset="0"/>
                          <a:cs typeface="Times New Roman" panose="02020603050405020304" charset="0"/>
                        </a:rPr>
                        <a:t>Not null</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3255">
                <a:tc>
                  <a:txBody>
                    <a:bodyPr/>
                    <a:lstStyle/>
                    <a:p>
                      <a:pPr indent="0">
                        <a:buNone/>
                      </a:pPr>
                      <a:r>
                        <a:rPr lang="en-IN" altLang="en-US" sz="1400" b="0" dirty="0">
                          <a:latin typeface="Times New Roman" panose="02020603050405020304" charset="0"/>
                          <a:ea typeface="Times New Roman" panose="02020603050405020304" charset="0"/>
                          <a:cs typeface="Times New Roman" panose="02020603050405020304" charset="0"/>
                        </a:rPr>
                        <a:t>purchase</a:t>
                      </a:r>
                      <a:r>
                        <a:rPr lang="en-IN" altLang="en-US" sz="1200" b="0" dirty="0">
                          <a:latin typeface="Times New Roman" panose="02020603050405020304" charset="0"/>
                          <a:ea typeface="Times New Roman" panose="02020603050405020304" charset="0"/>
                          <a:cs typeface="Times New Roman" panose="02020603050405020304" charset="0"/>
                        </a:rPr>
                        <a:t> Id</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400" b="0" dirty="0" err="1">
                          <a:latin typeface="Times New Roman" panose="02020603050405020304" charset="0"/>
                          <a:ea typeface="Times New Roman" panose="02020603050405020304" charset="0"/>
                          <a:cs typeface="Times New Roman" panose="02020603050405020304" charset="0"/>
                        </a:rPr>
                        <a:t>Int</a:t>
                      </a:r>
                      <a:endParaRPr lang="en-IN" alt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200" b="0">
                          <a:latin typeface="Times New Roman" panose="02020603050405020304" charset="0"/>
                          <a:ea typeface="Times New Roman" panose="02020603050405020304" charset="0"/>
                          <a:cs typeface="Times New Roman" panose="02020603050405020304" charset="0"/>
                        </a:rPr>
                        <a:t>10</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200" b="0" dirty="0">
                          <a:latin typeface="Times New Roman" panose="02020603050405020304" charset="0"/>
                          <a:ea typeface="Times New Roman" panose="02020603050405020304" charset="0"/>
                          <a:cs typeface="Times New Roman" panose="02020603050405020304" charset="0"/>
                        </a:rPr>
                        <a:t>Not null</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User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21856835"/>
              </p:ext>
            </p:extLst>
          </p:nvPr>
        </p:nvGraphicFramePr>
        <p:xfrm>
          <a:off x="818515" y="1995805"/>
          <a:ext cx="10554335" cy="5146040"/>
        </p:xfrm>
        <a:graphic>
          <a:graphicData uri="http://schemas.openxmlformats.org/drawingml/2006/table">
            <a:tbl>
              <a:tblPr firstRow="1" bandRow="1">
                <a:tableStyleId>{5940675A-B579-460E-94D1-54222C63F5DA}</a:tableStyleId>
              </a:tblPr>
              <a:tblGrid>
                <a:gridCol w="2637790">
                  <a:extLst>
                    <a:ext uri="{9D8B030D-6E8A-4147-A177-3AD203B41FA5}">
                      <a16:colId xmlns:a16="http://schemas.microsoft.com/office/drawing/2014/main" val="20000"/>
                    </a:ext>
                  </a:extLst>
                </a:gridCol>
                <a:gridCol w="2637790">
                  <a:extLst>
                    <a:ext uri="{9D8B030D-6E8A-4147-A177-3AD203B41FA5}">
                      <a16:colId xmlns:a16="http://schemas.microsoft.com/office/drawing/2014/main" val="20001"/>
                    </a:ext>
                  </a:extLst>
                </a:gridCol>
                <a:gridCol w="2637790">
                  <a:extLst>
                    <a:ext uri="{9D8B030D-6E8A-4147-A177-3AD203B41FA5}">
                      <a16:colId xmlns:a16="http://schemas.microsoft.com/office/drawing/2014/main" val="20002"/>
                    </a:ext>
                  </a:extLst>
                </a:gridCol>
                <a:gridCol w="2640965">
                  <a:extLst>
                    <a:ext uri="{9D8B030D-6E8A-4147-A177-3AD203B41FA5}">
                      <a16:colId xmlns:a16="http://schemas.microsoft.com/office/drawing/2014/main" val="20003"/>
                    </a:ext>
                  </a:extLst>
                </a:gridCol>
              </a:tblGrid>
              <a:tr h="643255">
                <a:tc>
                  <a:txBody>
                    <a:bodyPr/>
                    <a:lstStyle/>
                    <a:p>
                      <a:pPr indent="0">
                        <a:buNone/>
                      </a:pPr>
                      <a:r>
                        <a:rPr lang="en-US" sz="1400" b="1" dirty="0">
                          <a:latin typeface="Times New Roman" panose="02020603050405020304" charset="0"/>
                          <a:cs typeface="Times New Roman" panose="02020603050405020304" charset="0"/>
                        </a:rPr>
                        <a:t>FIELD</a:t>
                      </a:r>
                      <a:r>
                        <a:rPr lang="en-US" sz="1200" b="1" dirty="0">
                          <a:latin typeface="Times New Roman" panose="02020603050405020304" charset="0"/>
                          <a:cs typeface="Times New Roman" panose="02020603050405020304" charset="0"/>
                        </a:rPr>
                        <a:t> </a:t>
                      </a:r>
                      <a:endParaRPr lang="en-US" sz="1200" b="1"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1" dirty="0">
                          <a:latin typeface="Times New Roman" panose="02020603050405020304" charset="0"/>
                          <a:cs typeface="Times New Roman" panose="02020603050405020304" charset="0"/>
                        </a:rPr>
                        <a:t>DATA TYPE</a:t>
                      </a:r>
                      <a:endParaRPr lang="en-US" sz="1400" b="1"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1">
                          <a:latin typeface="Times New Roman" panose="02020603050405020304" charset="0"/>
                          <a:cs typeface="Times New Roman" panose="02020603050405020304" charset="0"/>
                        </a:rPr>
                        <a:t>SIZE</a:t>
                      </a:r>
                      <a:endParaRPr lang="en-US" sz="1200" b="1">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1" dirty="0">
                          <a:latin typeface="Times New Roman" panose="02020603050405020304" charset="0"/>
                          <a:cs typeface="Times New Roman" panose="02020603050405020304" charset="0"/>
                        </a:rPr>
                        <a:t>CONSTRAINT</a:t>
                      </a:r>
                      <a:endParaRPr lang="en-US" sz="1400" b="1"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3255">
                <a:tc>
                  <a:txBody>
                    <a:bodyPr/>
                    <a:lstStyle/>
                    <a:p>
                      <a:pPr indent="0">
                        <a:buNone/>
                      </a:pPr>
                      <a:r>
                        <a:rPr lang="en-US" sz="1400" b="0" dirty="0">
                          <a:latin typeface="Times New Roman" panose="02020603050405020304" charset="0"/>
                          <a:ea typeface="Times New Roman" panose="02020603050405020304" charset="0"/>
                          <a:cs typeface="Times New Roman" panose="02020603050405020304" charset="0"/>
                        </a:rPr>
                        <a:t>User id</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0" dirty="0" err="1">
                          <a:latin typeface="Times New Roman" panose="02020603050405020304" charset="0"/>
                          <a:cs typeface="Times New Roman" panose="02020603050405020304" charset="0"/>
                        </a:rPr>
                        <a:t>Int</a:t>
                      </a:r>
                      <a:endParaRPr 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charset="0"/>
                          <a:cs typeface="Times New Roman" panose="02020603050405020304" charset="0"/>
                        </a:rPr>
                        <a:t>10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0" dirty="0">
                          <a:latin typeface="Times New Roman" panose="02020603050405020304" charset="0"/>
                          <a:cs typeface="Times New Roman" panose="02020603050405020304" charset="0"/>
                        </a:rPr>
                        <a:t>Primary key</a:t>
                      </a:r>
                      <a:endParaRPr 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3255">
                <a:tc>
                  <a:txBody>
                    <a:bodyPr/>
                    <a:lstStyle/>
                    <a:p>
                      <a:pPr indent="0">
                        <a:buNone/>
                      </a:pPr>
                      <a:r>
                        <a:rPr lang="en-IN" altLang="en-US" sz="1400" b="0" dirty="0" err="1">
                          <a:latin typeface="Times New Roman" panose="02020603050405020304" charset="0"/>
                          <a:cs typeface="Times New Roman" panose="02020603050405020304" charset="0"/>
                        </a:rPr>
                        <a:t>firstname</a:t>
                      </a:r>
                      <a:endParaRPr lang="en-IN" alt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400" b="0" dirty="0" err="1">
                          <a:latin typeface="Times New Roman" panose="02020603050405020304" charset="0"/>
                          <a:ea typeface="Times New Roman" panose="02020603050405020304" charset="0"/>
                          <a:cs typeface="Times New Roman" panose="02020603050405020304" charset="0"/>
                        </a:rPr>
                        <a:t>Varchar</a:t>
                      </a:r>
                      <a:endParaRPr lang="en-IN" alt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200" b="0">
                          <a:latin typeface="Times New Roman" panose="02020603050405020304" charset="0"/>
                          <a:cs typeface="Times New Roman" panose="02020603050405020304" charset="0"/>
                        </a:rPr>
                        <a:t>30</a:t>
                      </a:r>
                      <a:endParaRPr lang="en-IN" altLang="en-US" sz="1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400" b="0" dirty="0">
                          <a:latin typeface="Times New Roman" panose="02020603050405020304" charset="0"/>
                          <a:cs typeface="Times New Roman" panose="02020603050405020304" charset="0"/>
                        </a:rPr>
                        <a:t>Not</a:t>
                      </a:r>
                      <a:r>
                        <a:rPr lang="en-IN" altLang="en-US" sz="1200" b="0" dirty="0">
                          <a:latin typeface="Times New Roman" panose="02020603050405020304" charset="0"/>
                          <a:cs typeface="Times New Roman" panose="02020603050405020304" charset="0"/>
                        </a:rPr>
                        <a:t> </a:t>
                      </a:r>
                      <a:r>
                        <a:rPr lang="en-IN" altLang="en-US" sz="1400" b="0" dirty="0">
                          <a:latin typeface="Times New Roman" panose="02020603050405020304" charset="0"/>
                          <a:cs typeface="Times New Roman" panose="02020603050405020304" charset="0"/>
                        </a:rPr>
                        <a:t>null</a:t>
                      </a:r>
                      <a:endParaRPr lang="en-IN" alt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3255">
                <a:tc>
                  <a:txBody>
                    <a:bodyPr/>
                    <a:lstStyle/>
                    <a:p>
                      <a:pPr indent="0">
                        <a:buNone/>
                      </a:pPr>
                      <a:r>
                        <a:rPr lang="en-IN" altLang="en-US" sz="1400" b="0" dirty="0" err="1">
                          <a:latin typeface="Times New Roman" panose="02020603050405020304" charset="0"/>
                          <a:cs typeface="Times New Roman" panose="02020603050405020304" charset="0"/>
                        </a:rPr>
                        <a:t>lastname</a:t>
                      </a:r>
                      <a:endParaRPr lang="en-IN" alt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400" b="0" dirty="0" err="1">
                          <a:latin typeface="Times New Roman" panose="02020603050405020304" charset="0"/>
                          <a:cs typeface="Times New Roman" panose="02020603050405020304" charset="0"/>
                        </a:rPr>
                        <a:t>Varchar</a:t>
                      </a:r>
                      <a:endParaRPr lang="en-IN" alt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200" b="0">
                          <a:latin typeface="Times New Roman" panose="02020603050405020304" charset="0"/>
                          <a:cs typeface="Times New Roman" panose="02020603050405020304" charset="0"/>
                        </a:rPr>
                        <a:t>30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0" dirty="0">
                          <a:latin typeface="Times New Roman" panose="02020603050405020304" charset="0"/>
                          <a:cs typeface="Times New Roman" panose="02020603050405020304" charset="0"/>
                        </a:rPr>
                        <a:t>Not null</a:t>
                      </a:r>
                      <a:endParaRPr 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3255">
                <a:tc>
                  <a:txBody>
                    <a:bodyPr/>
                    <a:lstStyle/>
                    <a:p>
                      <a:pPr indent="0">
                        <a:buNone/>
                      </a:pPr>
                      <a:r>
                        <a:rPr lang="en-IN" altLang="en-US" sz="1400" b="0" dirty="0">
                          <a:latin typeface="Times New Roman" panose="02020603050405020304" charset="0"/>
                          <a:ea typeface="Times New Roman" panose="02020603050405020304" charset="0"/>
                          <a:cs typeface="Times New Roman" panose="02020603050405020304" charset="0"/>
                        </a:rPr>
                        <a:t>mobile</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400" b="0" dirty="0" err="1">
                          <a:latin typeface="Times New Roman" panose="02020603050405020304" charset="0"/>
                          <a:ea typeface="Times New Roman" panose="02020603050405020304" charset="0"/>
                          <a:cs typeface="Times New Roman" panose="02020603050405020304" charset="0"/>
                        </a:rPr>
                        <a:t>Varchar</a:t>
                      </a:r>
                      <a:endParaRPr lang="en-IN" alt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200" b="0">
                          <a:latin typeface="Times New Roman" panose="02020603050405020304" charset="0"/>
                          <a:ea typeface="Times New Roman" panose="02020603050405020304" charset="0"/>
                          <a:cs typeface="Times New Roman" panose="02020603050405020304" charset="0"/>
                        </a:rPr>
                        <a:t>10</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200" b="0" dirty="0">
                          <a:latin typeface="Times New Roman" panose="02020603050405020304" charset="0"/>
                          <a:ea typeface="Times New Roman" panose="02020603050405020304" charset="0"/>
                          <a:cs typeface="Times New Roman" panose="02020603050405020304" charset="0"/>
                        </a:rPr>
                        <a:t>Not null</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3255">
                <a:tc>
                  <a:txBody>
                    <a:bodyPr/>
                    <a:lstStyle/>
                    <a:p>
                      <a:pPr indent="0">
                        <a:buNone/>
                      </a:pPr>
                      <a:r>
                        <a:rPr lang="en-IN" altLang="en-US" sz="1400" b="0" dirty="0">
                          <a:latin typeface="Times New Roman" panose="02020603050405020304" charset="0"/>
                          <a:ea typeface="Times New Roman" panose="02020603050405020304" charset="0"/>
                          <a:cs typeface="Times New Roman" panose="02020603050405020304" charset="0"/>
                        </a:rPr>
                        <a:t>email</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400" b="0" dirty="0" err="1">
                          <a:latin typeface="Times New Roman" panose="02020603050405020304" charset="0"/>
                          <a:ea typeface="Times New Roman" panose="02020603050405020304" charset="0"/>
                          <a:cs typeface="Times New Roman" panose="02020603050405020304" charset="0"/>
                        </a:rPr>
                        <a:t>Varchar</a:t>
                      </a:r>
                      <a:endParaRPr lang="en-IN" alt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200" b="0">
                          <a:latin typeface="Times New Roman" panose="02020603050405020304" charset="0"/>
                          <a:ea typeface="Times New Roman" panose="02020603050405020304" charset="0"/>
                          <a:cs typeface="Times New Roman" panose="02020603050405020304" charset="0"/>
                        </a:rPr>
                        <a:t>30</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200" b="0" dirty="0">
                          <a:latin typeface="Times New Roman" panose="02020603050405020304" charset="0"/>
                          <a:ea typeface="Times New Roman" panose="02020603050405020304" charset="0"/>
                          <a:cs typeface="Times New Roman" panose="02020603050405020304" charset="0"/>
                        </a:rPr>
                        <a:t>Not null</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3255">
                <a:tc>
                  <a:txBody>
                    <a:bodyPr/>
                    <a:lstStyle/>
                    <a:p>
                      <a:pPr indent="0">
                        <a:buNone/>
                      </a:pPr>
                      <a:r>
                        <a:rPr lang="en-IN" altLang="en-US" sz="1400" b="0" dirty="0">
                          <a:latin typeface="Times New Roman" panose="02020603050405020304" charset="0"/>
                          <a:ea typeface="Times New Roman" panose="02020603050405020304" charset="0"/>
                          <a:cs typeface="Times New Roman" panose="02020603050405020304" charset="0"/>
                        </a:rPr>
                        <a:t>username</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400" b="0" dirty="0" err="1">
                          <a:latin typeface="Times New Roman" panose="02020603050405020304" charset="0"/>
                          <a:ea typeface="Times New Roman" panose="02020603050405020304" charset="0"/>
                          <a:cs typeface="Times New Roman" panose="02020603050405020304" charset="0"/>
                        </a:rPr>
                        <a:t>Varchar</a:t>
                      </a:r>
                      <a:endParaRPr lang="en-IN" alt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200" b="0">
                          <a:latin typeface="Times New Roman" panose="02020603050405020304" charset="0"/>
                          <a:ea typeface="Times New Roman" panose="02020603050405020304" charset="0"/>
                          <a:cs typeface="Times New Roman" panose="02020603050405020304" charset="0"/>
                        </a:rPr>
                        <a:t>30</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200" b="0" dirty="0">
                          <a:latin typeface="Times New Roman" panose="02020603050405020304" charset="0"/>
                          <a:ea typeface="Times New Roman" panose="02020603050405020304" charset="0"/>
                          <a:cs typeface="Times New Roman" panose="02020603050405020304" charset="0"/>
                        </a:rPr>
                        <a:t>Not null</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43255">
                <a:tc>
                  <a:txBody>
                    <a:bodyPr/>
                    <a:lstStyle/>
                    <a:p>
                      <a:pPr indent="0">
                        <a:buNone/>
                      </a:pPr>
                      <a:r>
                        <a:rPr lang="en-IN" altLang="en-US" sz="1400" b="0" dirty="0">
                          <a:latin typeface="Times New Roman" panose="02020603050405020304" charset="0"/>
                          <a:ea typeface="Times New Roman" panose="02020603050405020304" charset="0"/>
                          <a:cs typeface="Times New Roman" panose="02020603050405020304" charset="0"/>
                        </a:rPr>
                        <a:t>Password</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400" b="0" dirty="0" err="1">
                          <a:latin typeface="Times New Roman" panose="02020603050405020304" charset="0"/>
                          <a:ea typeface="Times New Roman" panose="02020603050405020304" charset="0"/>
                          <a:cs typeface="Times New Roman" panose="02020603050405020304" charset="0"/>
                        </a:rPr>
                        <a:t>Varchar</a:t>
                      </a:r>
                      <a:endParaRPr lang="en-IN" alt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200" b="0">
                          <a:latin typeface="Times New Roman" panose="02020603050405020304" charset="0"/>
                          <a:ea typeface="Times New Roman" panose="02020603050405020304" charset="0"/>
                          <a:cs typeface="Times New Roman" panose="02020603050405020304" charset="0"/>
                        </a:rPr>
                        <a:t>30</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IN" altLang="en-US" sz="1200" b="0" dirty="0">
                          <a:latin typeface="Times New Roman" panose="02020603050405020304" charset="0"/>
                          <a:ea typeface="Times New Roman" panose="02020603050405020304" charset="0"/>
                          <a:cs typeface="Times New Roman" panose="02020603050405020304" charset="0"/>
                        </a:rPr>
                        <a:t>Not null</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8796295-C3B7-9D83-5D53-A0F9C92EE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663" y="2237101"/>
            <a:ext cx="9645209" cy="4070791"/>
          </a:xfrm>
          <a:prstGeom prst="rect">
            <a:avLst/>
          </a:prstGeom>
        </p:spPr>
      </p:pic>
      <p:sp>
        <p:nvSpPr>
          <p:cNvPr id="2" name="TextBox 1">
            <a:extLst>
              <a:ext uri="{FF2B5EF4-FFF2-40B4-BE49-F238E27FC236}">
                <a16:creationId xmlns:a16="http://schemas.microsoft.com/office/drawing/2014/main" id="{96909501-4009-13CE-4DC2-FBD5F7FC921E}"/>
              </a:ext>
            </a:extLst>
          </p:cNvPr>
          <p:cNvSpPr txBox="1"/>
          <p:nvPr/>
        </p:nvSpPr>
        <p:spPr>
          <a:xfrm>
            <a:off x="464534" y="183369"/>
            <a:ext cx="4166143" cy="646331"/>
          </a:xfrm>
          <a:prstGeom prst="rect">
            <a:avLst/>
          </a:prstGeom>
          <a:noFill/>
        </p:spPr>
        <p:txBody>
          <a:bodyPr wrap="square" rtlCol="0">
            <a:spAutoFit/>
          </a:bodyPr>
          <a:lstStyle/>
          <a:p>
            <a:pPr algn="l"/>
            <a:r>
              <a:rPr lang="en-US" sz="3600" b="1" dirty="0"/>
              <a:t>Login page</a:t>
            </a:r>
          </a:p>
        </p:txBody>
      </p:sp>
    </p:spTree>
    <p:extLst>
      <p:ext uri="{BB962C8B-B14F-4D97-AF65-F5344CB8AC3E}">
        <p14:creationId xmlns:p14="http://schemas.microsoft.com/office/powerpoint/2010/main" val="2452858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A513415-29D6-5DB7-1EC9-9F45A4F2D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1894813"/>
            <a:ext cx="8750096" cy="4645347"/>
          </a:xfrm>
          <a:prstGeom prst="rect">
            <a:avLst/>
          </a:prstGeom>
        </p:spPr>
      </p:pic>
      <p:sp>
        <p:nvSpPr>
          <p:cNvPr id="3" name="TextBox 2">
            <a:extLst>
              <a:ext uri="{FF2B5EF4-FFF2-40B4-BE49-F238E27FC236}">
                <a16:creationId xmlns:a16="http://schemas.microsoft.com/office/drawing/2014/main" id="{DF4CF899-8CE0-6FB2-5D31-6B6A41EADBDA}"/>
              </a:ext>
            </a:extLst>
          </p:cNvPr>
          <p:cNvSpPr txBox="1"/>
          <p:nvPr/>
        </p:nvSpPr>
        <p:spPr>
          <a:xfrm>
            <a:off x="268942" y="831274"/>
            <a:ext cx="5501069" cy="646331"/>
          </a:xfrm>
          <a:prstGeom prst="rect">
            <a:avLst/>
          </a:prstGeom>
          <a:noFill/>
        </p:spPr>
        <p:txBody>
          <a:bodyPr wrap="square" rtlCol="0">
            <a:spAutoFit/>
          </a:bodyPr>
          <a:lstStyle/>
          <a:p>
            <a:pPr algn="l"/>
            <a:r>
              <a:rPr lang="en-US" sz="3600" b="1" dirty="0"/>
              <a:t>Author Registration</a:t>
            </a:r>
          </a:p>
        </p:txBody>
      </p:sp>
    </p:spTree>
    <p:extLst>
      <p:ext uri="{BB962C8B-B14F-4D97-AF65-F5344CB8AC3E}">
        <p14:creationId xmlns:p14="http://schemas.microsoft.com/office/powerpoint/2010/main" val="4120048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pPr marL="0" indent="0">
              <a:buNone/>
            </a:pPr>
            <a:r>
              <a:rPr lang="en-IN" dirty="0"/>
              <a:t>	The main goal of this project is that we can purchase and read a books in online, we can use this project anywhere whether it’s an download or purchase. When we need to reading a books in online we just search it on google and purchase it. But this software actually working on download the books as free, A administrator login the software and upload the book details and upload the book as well, then user create an user account and login and download book details whether they need, it’s an actually user purpose.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201BF32-212D-9498-D735-5DB333061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139" y="1968159"/>
            <a:ext cx="9107325" cy="4792043"/>
          </a:xfrm>
          <a:prstGeom prst="rect">
            <a:avLst/>
          </a:prstGeom>
        </p:spPr>
      </p:pic>
      <p:sp>
        <p:nvSpPr>
          <p:cNvPr id="2" name="TextBox 1">
            <a:extLst>
              <a:ext uri="{FF2B5EF4-FFF2-40B4-BE49-F238E27FC236}">
                <a16:creationId xmlns:a16="http://schemas.microsoft.com/office/drawing/2014/main" id="{D14D60E0-9793-D86B-6F62-95D6F8A6F560}"/>
              </a:ext>
            </a:extLst>
          </p:cNvPr>
          <p:cNvSpPr txBox="1"/>
          <p:nvPr/>
        </p:nvSpPr>
        <p:spPr>
          <a:xfrm>
            <a:off x="5185675" y="2514600"/>
            <a:ext cx="1828800"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B44C502E-94CC-01C5-E17A-2CD6FF912717}"/>
              </a:ext>
            </a:extLst>
          </p:cNvPr>
          <p:cNvSpPr txBox="1"/>
          <p:nvPr/>
        </p:nvSpPr>
        <p:spPr>
          <a:xfrm>
            <a:off x="537882" y="0"/>
            <a:ext cx="6112299" cy="646331"/>
          </a:xfrm>
          <a:prstGeom prst="rect">
            <a:avLst/>
          </a:prstGeom>
          <a:noFill/>
        </p:spPr>
        <p:txBody>
          <a:bodyPr wrap="square" rtlCol="0">
            <a:spAutoFit/>
          </a:bodyPr>
          <a:lstStyle/>
          <a:p>
            <a:pPr algn="l"/>
            <a:endParaRPr lang="en-US" sz="3600" dirty="0"/>
          </a:p>
        </p:txBody>
      </p:sp>
      <p:sp>
        <p:nvSpPr>
          <p:cNvPr id="5" name="TextBox 4">
            <a:extLst>
              <a:ext uri="{FF2B5EF4-FFF2-40B4-BE49-F238E27FC236}">
                <a16:creationId xmlns:a16="http://schemas.microsoft.com/office/drawing/2014/main" id="{6856BB4C-F655-6412-CEAE-9B70EC4C19A6}"/>
              </a:ext>
            </a:extLst>
          </p:cNvPr>
          <p:cNvSpPr txBox="1"/>
          <p:nvPr/>
        </p:nvSpPr>
        <p:spPr>
          <a:xfrm flipH="1">
            <a:off x="680502" y="330065"/>
            <a:ext cx="5415498" cy="646331"/>
          </a:xfrm>
          <a:prstGeom prst="rect">
            <a:avLst/>
          </a:prstGeom>
          <a:noFill/>
        </p:spPr>
        <p:txBody>
          <a:bodyPr wrap="square" rtlCol="0">
            <a:spAutoFit/>
          </a:bodyPr>
          <a:lstStyle/>
          <a:p>
            <a:pPr algn="l"/>
            <a:r>
              <a:rPr lang="en-US" sz="3600" b="1" dirty="0"/>
              <a:t>Book Registration</a:t>
            </a:r>
          </a:p>
        </p:txBody>
      </p:sp>
    </p:spTree>
    <p:extLst>
      <p:ext uri="{BB962C8B-B14F-4D97-AF65-F5344CB8AC3E}">
        <p14:creationId xmlns:p14="http://schemas.microsoft.com/office/powerpoint/2010/main" val="704914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5D7A48F-5590-387D-5F2C-13FF5C2BBA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096" y="2175978"/>
            <a:ext cx="8705719" cy="4486428"/>
          </a:xfrm>
        </p:spPr>
      </p:pic>
      <p:sp>
        <p:nvSpPr>
          <p:cNvPr id="2" name="TextBox 1">
            <a:extLst>
              <a:ext uri="{FF2B5EF4-FFF2-40B4-BE49-F238E27FC236}">
                <a16:creationId xmlns:a16="http://schemas.microsoft.com/office/drawing/2014/main" id="{7BEAA079-9856-E340-E014-4F3F2B3EE7BB}"/>
              </a:ext>
            </a:extLst>
          </p:cNvPr>
          <p:cNvSpPr txBox="1"/>
          <p:nvPr/>
        </p:nvSpPr>
        <p:spPr>
          <a:xfrm>
            <a:off x="418080" y="342289"/>
            <a:ext cx="4410635" cy="646331"/>
          </a:xfrm>
          <a:prstGeom prst="rect">
            <a:avLst/>
          </a:prstGeom>
          <a:noFill/>
        </p:spPr>
        <p:txBody>
          <a:bodyPr wrap="square" rtlCol="0">
            <a:spAutoFit/>
          </a:bodyPr>
          <a:lstStyle/>
          <a:p>
            <a:pPr algn="l"/>
            <a:r>
              <a:rPr lang="en-US" sz="3600" b="1" dirty="0"/>
              <a:t>User Registration</a:t>
            </a:r>
          </a:p>
        </p:txBody>
      </p:sp>
    </p:spTree>
    <p:extLst>
      <p:ext uri="{BB962C8B-B14F-4D97-AF65-F5344CB8AC3E}">
        <p14:creationId xmlns:p14="http://schemas.microsoft.com/office/powerpoint/2010/main" val="391370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F857613-4968-9126-75B5-E285D66D47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6866" y="2212652"/>
            <a:ext cx="9425166" cy="4376407"/>
          </a:xfrm>
        </p:spPr>
      </p:pic>
      <p:sp>
        <p:nvSpPr>
          <p:cNvPr id="2" name="TextBox 1">
            <a:extLst>
              <a:ext uri="{FF2B5EF4-FFF2-40B4-BE49-F238E27FC236}">
                <a16:creationId xmlns:a16="http://schemas.microsoft.com/office/drawing/2014/main" id="{2A8FAD8E-E024-FE43-D3AB-0F843B32C12C}"/>
              </a:ext>
            </a:extLst>
          </p:cNvPr>
          <p:cNvSpPr txBox="1"/>
          <p:nvPr/>
        </p:nvSpPr>
        <p:spPr>
          <a:xfrm>
            <a:off x="5185675" y="2514600"/>
            <a:ext cx="1828800"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58B1B077-42AA-6F52-D63E-1F2102A71619}"/>
              </a:ext>
            </a:extLst>
          </p:cNvPr>
          <p:cNvSpPr txBox="1"/>
          <p:nvPr/>
        </p:nvSpPr>
        <p:spPr>
          <a:xfrm rot="10800000" flipV="1">
            <a:off x="1026866" y="582946"/>
            <a:ext cx="4529214" cy="646331"/>
          </a:xfrm>
          <a:prstGeom prst="rect">
            <a:avLst/>
          </a:prstGeom>
          <a:noFill/>
        </p:spPr>
        <p:txBody>
          <a:bodyPr wrap="square" rtlCol="0">
            <a:spAutoFit/>
          </a:bodyPr>
          <a:lstStyle/>
          <a:p>
            <a:pPr algn="l"/>
            <a:r>
              <a:rPr lang="en-US" sz="3600" b="1" dirty="0"/>
              <a:t>Book Details</a:t>
            </a:r>
          </a:p>
        </p:txBody>
      </p:sp>
    </p:spTree>
    <p:extLst>
      <p:ext uri="{BB962C8B-B14F-4D97-AF65-F5344CB8AC3E}">
        <p14:creationId xmlns:p14="http://schemas.microsoft.com/office/powerpoint/2010/main" val="2240894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93453CE-85B6-185D-E250-D6FC795A5A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2439" y="2029283"/>
            <a:ext cx="8655015" cy="4486427"/>
          </a:xfrm>
        </p:spPr>
      </p:pic>
      <p:sp>
        <p:nvSpPr>
          <p:cNvPr id="2" name="TextBox 1">
            <a:extLst>
              <a:ext uri="{FF2B5EF4-FFF2-40B4-BE49-F238E27FC236}">
                <a16:creationId xmlns:a16="http://schemas.microsoft.com/office/drawing/2014/main" id="{1451F211-08A3-A09D-99B4-5C48925DAA8B}"/>
              </a:ext>
            </a:extLst>
          </p:cNvPr>
          <p:cNvSpPr txBox="1"/>
          <p:nvPr/>
        </p:nvSpPr>
        <p:spPr>
          <a:xfrm>
            <a:off x="373258" y="469424"/>
            <a:ext cx="4907768" cy="646331"/>
          </a:xfrm>
          <a:prstGeom prst="rect">
            <a:avLst/>
          </a:prstGeom>
          <a:noFill/>
        </p:spPr>
        <p:txBody>
          <a:bodyPr wrap="square" rtlCol="0">
            <a:spAutoFit/>
          </a:bodyPr>
          <a:lstStyle/>
          <a:p>
            <a:pPr algn="l"/>
            <a:r>
              <a:rPr lang="en-US" sz="3600" b="1" dirty="0"/>
              <a:t>Payment</a:t>
            </a:r>
          </a:p>
        </p:txBody>
      </p:sp>
    </p:spTree>
    <p:extLst>
      <p:ext uri="{BB962C8B-B14F-4D97-AF65-F5344CB8AC3E}">
        <p14:creationId xmlns:p14="http://schemas.microsoft.com/office/powerpoint/2010/main" val="4059429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88C38BA-20EF-10C0-7792-AA2EBAAF8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829" y="2151529"/>
            <a:ext cx="8754171" cy="4315284"/>
          </a:xfrm>
          <a:prstGeom prst="rect">
            <a:avLst/>
          </a:prstGeom>
        </p:spPr>
      </p:pic>
      <p:sp>
        <p:nvSpPr>
          <p:cNvPr id="2" name="TextBox 1">
            <a:extLst>
              <a:ext uri="{FF2B5EF4-FFF2-40B4-BE49-F238E27FC236}">
                <a16:creationId xmlns:a16="http://schemas.microsoft.com/office/drawing/2014/main" id="{0D200D08-2892-849B-CD4B-C4F6110D47BA}"/>
              </a:ext>
            </a:extLst>
          </p:cNvPr>
          <p:cNvSpPr txBox="1"/>
          <p:nvPr/>
        </p:nvSpPr>
        <p:spPr>
          <a:xfrm>
            <a:off x="452310" y="537882"/>
            <a:ext cx="5965604" cy="646331"/>
          </a:xfrm>
          <a:prstGeom prst="rect">
            <a:avLst/>
          </a:prstGeom>
          <a:noFill/>
        </p:spPr>
        <p:txBody>
          <a:bodyPr wrap="square" rtlCol="0">
            <a:spAutoFit/>
          </a:bodyPr>
          <a:lstStyle/>
          <a:p>
            <a:pPr algn="l"/>
            <a:r>
              <a:rPr lang="en-US" sz="3600" b="1" dirty="0"/>
              <a:t>After book purchase</a:t>
            </a:r>
          </a:p>
        </p:txBody>
      </p:sp>
    </p:spTree>
    <p:extLst>
      <p:ext uri="{BB962C8B-B14F-4D97-AF65-F5344CB8AC3E}">
        <p14:creationId xmlns:p14="http://schemas.microsoft.com/office/powerpoint/2010/main" val="1489522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821" y="2584174"/>
            <a:ext cx="8596668" cy="1320800"/>
          </a:xfrm>
        </p:spPr>
        <p:txBody>
          <a:bodyPr/>
          <a:lstStyle/>
          <a:p>
            <a:pPr algn="ctr"/>
            <a:r>
              <a:rPr lang="en-US" b="1" dirty="0">
                <a:solidFill>
                  <a:schemeClr val="tx2"/>
                </a:solidFill>
              </a:rPr>
              <a:t>THANK YOU</a:t>
            </a:r>
            <a:r>
              <a:rPr 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09057D-3C2C-B35B-9E7B-E07B2AA7A993}"/>
              </a:ext>
            </a:extLst>
          </p:cNvPr>
          <p:cNvSpPr>
            <a:spLocks noGrp="1"/>
          </p:cNvSpPr>
          <p:nvPr>
            <p:ph idx="1"/>
          </p:nvPr>
        </p:nvSpPr>
        <p:spPr>
          <a:xfrm>
            <a:off x="651082" y="-488984"/>
            <a:ext cx="10554574" cy="6723529"/>
          </a:xfrm>
        </p:spPr>
        <p:txBody>
          <a:bodyPr/>
          <a:lstStyle/>
          <a:p>
            <a:r>
              <a:rPr lang="en-US" sz="1800" dirty="0"/>
              <a:t>It aims at improving the efficiency in the Issue of books or magazines and reduces the complexities involved in it to the maximum possible extent. If the entire process of ‘Issue of Books or Magazines’ is done in a manual manner then it would take several months for the books or magazines to reach the applicant.</a:t>
            </a:r>
            <a:endParaRPr lang="en-US" dirty="0"/>
          </a:p>
        </p:txBody>
      </p:sp>
      <p:sp>
        <p:nvSpPr>
          <p:cNvPr id="5" name="Title 1">
            <a:extLst>
              <a:ext uri="{FF2B5EF4-FFF2-40B4-BE49-F238E27FC236}">
                <a16:creationId xmlns:a16="http://schemas.microsoft.com/office/drawing/2014/main" id="{CADB5119-6163-0F0A-D578-37CF7AD9670C}"/>
              </a:ext>
            </a:extLst>
          </p:cNvPr>
          <p:cNvSpPr>
            <a:spLocks noGrp="1"/>
          </p:cNvSpPr>
          <p:nvPr>
            <p:ph type="title"/>
          </p:nvPr>
        </p:nvSpPr>
        <p:spPr>
          <a:xfrm>
            <a:off x="651082" y="488981"/>
            <a:ext cx="9617581" cy="880173"/>
          </a:xfrm>
        </p:spPr>
        <p:txBody>
          <a:bodyPr/>
          <a:lstStyle/>
          <a:p>
            <a:r>
              <a:rPr lang="en-US" dirty="0"/>
              <a:t>OBJECTIVE </a:t>
            </a:r>
          </a:p>
        </p:txBody>
      </p:sp>
    </p:spTree>
    <p:extLst>
      <p:ext uri="{BB962C8B-B14F-4D97-AF65-F5344CB8AC3E}">
        <p14:creationId xmlns:p14="http://schemas.microsoft.com/office/powerpoint/2010/main" val="362550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SPECIFICATION</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b="1" dirty="0"/>
              <a:t>HARDWARE SPECIFICATION:</a:t>
            </a:r>
            <a:endParaRPr lang="en-US" dirty="0"/>
          </a:p>
          <a:p>
            <a:pPr lvl="1"/>
            <a:r>
              <a:rPr lang="en-US" dirty="0"/>
              <a:t>Processor			:  P 4 700 GHz.</a:t>
            </a:r>
          </a:p>
          <a:p>
            <a:pPr lvl="1"/>
            <a:r>
              <a:rPr lang="en-US" dirty="0"/>
              <a:t>RAM				:  4 GB RAM</a:t>
            </a:r>
          </a:p>
          <a:p>
            <a:pPr lvl="1"/>
            <a:r>
              <a:rPr lang="en-US" dirty="0"/>
              <a:t>Hard Disk Drive		:  180 GB </a:t>
            </a:r>
          </a:p>
          <a:p>
            <a:pPr marL="457200" lvl="1" indent="0">
              <a:buNone/>
            </a:pPr>
            <a:endParaRPr lang="en-US" sz="2000" dirty="0"/>
          </a:p>
          <a:p>
            <a:pPr marL="0" indent="0">
              <a:buNone/>
            </a:pPr>
            <a:r>
              <a:rPr lang="en-US" b="1" dirty="0"/>
              <a:t>SOFTWARE SPECIFICATION:</a:t>
            </a:r>
            <a:endParaRPr lang="en-US" dirty="0"/>
          </a:p>
          <a:p>
            <a:pPr lvl="1"/>
            <a:r>
              <a:rPr lang="en-US" dirty="0"/>
              <a:t>Operating System 		:  Windows 7/8/10</a:t>
            </a:r>
          </a:p>
          <a:p>
            <a:pPr lvl="1"/>
            <a:r>
              <a:rPr lang="en-US" dirty="0"/>
              <a:t>Front End				</a:t>
            </a:r>
            <a:r>
              <a:rPr lang="en-US"/>
              <a:t>:  JAVA</a:t>
            </a:r>
            <a:r>
              <a:rPr lang="en-US" dirty="0"/>
              <a:t>		</a:t>
            </a:r>
          </a:p>
          <a:p>
            <a:pPr lvl="1"/>
            <a:r>
              <a:rPr lang="en-US" dirty="0"/>
              <a:t>Back End				:  ORACLE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EXISTING SYSTEM</a:t>
            </a:r>
            <a:br>
              <a:rPr lang="en-US" dirty="0"/>
            </a:br>
            <a:endParaRPr lang="en-US" dirty="0"/>
          </a:p>
        </p:txBody>
      </p:sp>
      <p:sp>
        <p:nvSpPr>
          <p:cNvPr id="3" name="Content Placeholder 2"/>
          <p:cNvSpPr>
            <a:spLocks noGrp="1"/>
          </p:cNvSpPr>
          <p:nvPr>
            <p:ph idx="1"/>
          </p:nvPr>
        </p:nvSpPr>
        <p:spPr/>
        <p:txBody>
          <a:bodyPr/>
          <a:lstStyle/>
          <a:p>
            <a:pPr marL="0" indent="0">
              <a:buNone/>
            </a:pPr>
            <a:r>
              <a:rPr lang="en-IN" dirty="0"/>
              <a:t>Previously when user need to reading a booking normally go to refer some website and update their knowledge. This is an not a standard way for reading a book reader. It doesn’t give an perfect searching algorithm. Usually the book reader searching a book then the referring sit giving a lot of option to the user. It may the can get confusing when searching a book. It took take too much time to finding a single book. So this software may helps to resolving a issue.</a:t>
            </a:r>
            <a:endParaRPr lang="en-US" dirty="0"/>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b="1" dirty="0"/>
              <a:t>DISADVANTAGES</a:t>
            </a:r>
            <a:br>
              <a:rPr lang="en-US" dirty="0"/>
            </a:br>
            <a:endParaRPr lang="en-US" dirty="0"/>
          </a:p>
        </p:txBody>
      </p:sp>
      <p:sp>
        <p:nvSpPr>
          <p:cNvPr id="3" name="Content Placeholder 2"/>
          <p:cNvSpPr>
            <a:spLocks noGrp="1"/>
          </p:cNvSpPr>
          <p:nvPr>
            <p:ph idx="1"/>
          </p:nvPr>
        </p:nvSpPr>
        <p:spPr/>
        <p:txBody>
          <a:bodyPr/>
          <a:lstStyle/>
          <a:p>
            <a:pPr lvl="0"/>
            <a:r>
              <a:rPr lang="en-IN" dirty="0"/>
              <a:t>Take too much time for searching a book</a:t>
            </a:r>
            <a:endParaRPr lang="en-US" dirty="0"/>
          </a:p>
          <a:p>
            <a:pPr lvl="0"/>
            <a:r>
              <a:rPr lang="en-IN" dirty="0"/>
              <a:t>It doesn’t provide pay books</a:t>
            </a:r>
            <a:endParaRPr lang="en-US" dirty="0"/>
          </a:p>
          <a:p>
            <a:pPr lvl="0"/>
            <a:r>
              <a:rPr lang="en-IN" dirty="0"/>
              <a:t>It may not giving an specific author book details</a:t>
            </a:r>
            <a:endParaRPr lang="en-US" dirty="0"/>
          </a:p>
          <a:p>
            <a:pPr lvl="0"/>
            <a:r>
              <a:rPr lang="en-IN" dirty="0"/>
              <a:t>It’s not an user friendly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PROPOSED SYSTEM</a:t>
            </a:r>
            <a:br>
              <a:rPr lang="en-US" dirty="0"/>
            </a:br>
            <a:endParaRPr lang="en-US" dirty="0"/>
          </a:p>
        </p:txBody>
      </p:sp>
      <p:sp>
        <p:nvSpPr>
          <p:cNvPr id="3" name="Content Placeholder 2"/>
          <p:cNvSpPr>
            <a:spLocks noGrp="1"/>
          </p:cNvSpPr>
          <p:nvPr>
            <p:ph idx="1"/>
          </p:nvPr>
        </p:nvSpPr>
        <p:spPr/>
        <p:txBody>
          <a:bodyPr/>
          <a:lstStyle/>
          <a:p>
            <a:pPr marL="0" indent="0">
              <a:buNone/>
            </a:pPr>
            <a:r>
              <a:rPr lang="en-IN" dirty="0"/>
              <a:t>In this system can be fulfilled the previous system disadvantages. In this system user can easily identify they searched the book by author wise as well. User go to the book store web page and searching a books. Before that an administrator save the book details and upload the book. It may use an lot of benefits.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a:t>
            </a:r>
            <a:br>
              <a:rPr lang="en-US" dirty="0"/>
            </a:br>
            <a:endParaRPr lang="en-US" dirty="0"/>
          </a:p>
        </p:txBody>
      </p:sp>
      <p:sp>
        <p:nvSpPr>
          <p:cNvPr id="3" name="Content Placeholder 2"/>
          <p:cNvSpPr>
            <a:spLocks noGrp="1"/>
          </p:cNvSpPr>
          <p:nvPr>
            <p:ph idx="1"/>
          </p:nvPr>
        </p:nvSpPr>
        <p:spPr/>
        <p:txBody>
          <a:bodyPr/>
          <a:lstStyle/>
          <a:p>
            <a:pPr lvl="0"/>
            <a:r>
              <a:rPr lang="en-IN" dirty="0"/>
              <a:t>User can easily identify the book</a:t>
            </a:r>
            <a:endParaRPr lang="en-US" dirty="0"/>
          </a:p>
          <a:p>
            <a:pPr lvl="0"/>
            <a:r>
              <a:rPr lang="en-IN" dirty="0"/>
              <a:t>Download the books</a:t>
            </a:r>
            <a:endParaRPr lang="en-US" dirty="0"/>
          </a:p>
          <a:p>
            <a:pPr lvl="0"/>
            <a:r>
              <a:rPr lang="en-IN" dirty="0"/>
              <a:t>Find author profile</a:t>
            </a:r>
            <a:endParaRPr lang="en-US" dirty="0"/>
          </a:p>
          <a:p>
            <a:pPr lvl="0"/>
            <a:r>
              <a:rPr lang="en-IN" dirty="0"/>
              <a:t>Very user friendly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normAutofit/>
          </a:bodyPr>
          <a:lstStyle/>
          <a:p>
            <a:pPr marL="0" indent="0">
              <a:buNone/>
            </a:pPr>
            <a:r>
              <a:rPr lang="en-IN" b="1" dirty="0"/>
              <a:t>1. User Registration</a:t>
            </a:r>
            <a:endParaRPr lang="en-US" dirty="0"/>
          </a:p>
          <a:p>
            <a:pPr marL="0" indent="0">
              <a:buNone/>
            </a:pPr>
            <a:r>
              <a:rPr lang="en-IN" dirty="0"/>
              <a:t>	This module is used before the user has to be login. This will be collect the user information like name, mobile number, email id etc.. The admin can view the all users profile who are all interest to register the account.</a:t>
            </a:r>
            <a:endParaRPr lang="en-US" dirty="0"/>
          </a:p>
          <a:p>
            <a:pPr marL="0" indent="0">
              <a:buNone/>
            </a:pPr>
            <a:r>
              <a:rPr lang="en-IN" dirty="0"/>
              <a:t> </a:t>
            </a:r>
            <a:endParaRPr lang="en-US" dirty="0"/>
          </a:p>
          <a:p>
            <a:pPr marL="0" indent="0">
              <a:buNone/>
            </a:pPr>
            <a:r>
              <a:rPr lang="en-IN" b="1" dirty="0"/>
              <a:t>2. Book Registration </a:t>
            </a:r>
            <a:r>
              <a:rPr lang="en-US" b="1" dirty="0"/>
              <a:t>and </a:t>
            </a:r>
            <a:r>
              <a:rPr lang="en-US" b="1"/>
              <a:t>view module</a:t>
            </a:r>
            <a:endParaRPr lang="en-US" dirty="0"/>
          </a:p>
          <a:p>
            <a:pPr marL="0" indent="0">
              <a:buNone/>
            </a:pPr>
            <a:r>
              <a:rPr lang="en-IN" dirty="0"/>
              <a:t>	A book registration module can be main module of this project, an admin can enter the book details and view the book details. If the admin create the book inside the book registration module then the user can find the book and download it.</a:t>
            </a:r>
            <a:endParaRPr lang="en-US" dirty="0"/>
          </a:p>
          <a:p>
            <a:pPr marL="0" indent="0">
              <a:buNone/>
            </a:pPr>
            <a:r>
              <a:rPr lang="en-IN" dirty="0"/>
              <a: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0</TotalTime>
  <Words>3821</Words>
  <Application>Microsoft Office PowerPoint</Application>
  <PresentationFormat>Widescreen</PresentationFormat>
  <Paragraphs>322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Quotable</vt:lpstr>
      <vt:lpstr> ONLION BOOK STORE </vt:lpstr>
      <vt:lpstr>ABSTRACT</vt:lpstr>
      <vt:lpstr>OBJECTIVE </vt:lpstr>
      <vt:lpstr>SYSTEM SPECIFICATION </vt:lpstr>
      <vt:lpstr>EXISTING SYSTEM </vt:lpstr>
      <vt:lpstr> DISADVANTAGES </vt:lpstr>
      <vt:lpstr>PROPOSED SYSTEM </vt:lpstr>
      <vt:lpstr>ADVANTAGES </vt:lpstr>
      <vt:lpstr>MODULES</vt:lpstr>
      <vt:lpstr>PowerPoint Presentation</vt:lpstr>
      <vt:lpstr>DFD Level 0:</vt:lpstr>
      <vt:lpstr>Level 1:</vt:lpstr>
      <vt:lpstr>Admin</vt:lpstr>
      <vt:lpstr>Author</vt:lpstr>
      <vt:lpstr> Book</vt:lpstr>
      <vt:lpstr>Purchase</vt:lpstr>
      <vt:lpstr>User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MANAGEMENT SYSTEM </dc:title>
  <dc:creator>Gokul Balasubramaniyam</dc:creator>
  <cp:lastModifiedBy>Jufriya Hashlin</cp:lastModifiedBy>
  <cp:revision>31</cp:revision>
  <dcterms:created xsi:type="dcterms:W3CDTF">2020-01-05T13:58:00Z</dcterms:created>
  <dcterms:modified xsi:type="dcterms:W3CDTF">2023-03-09T13:44:18Z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76DD22EECDB049E18F6D2E2C8A8F4989</vt:lpwstr>
  </property>
  <property fmtid="{D5CDD505-2E9C-101B-9397-08002B2CF9AE}" pid="3" name="KSOProductBuildVer">
    <vt:lpwstr>1033-11.2.0.11417</vt:lpwstr>
  </property>
</Properties>
</file>