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71" r:id="rId2"/>
    <p:sldId id="273" r:id="rId3"/>
    <p:sldId id="257" r:id="rId4"/>
    <p:sldId id="268" r:id="rId5"/>
    <p:sldId id="258" r:id="rId6"/>
    <p:sldId id="259" r:id="rId7"/>
    <p:sldId id="260" r:id="rId8"/>
    <p:sldId id="261" r:id="rId9"/>
    <p:sldId id="267" r:id="rId10"/>
    <p:sldId id="272" r:id="rId11"/>
    <p:sldId id="262" r:id="rId12"/>
    <p:sldId id="270" r:id="rId13"/>
    <p:sldId id="264" r:id="rId14"/>
    <p:sldId id="265" r:id="rId15"/>
    <p:sldId id="274" r:id="rId16"/>
    <p:sldId id="275" r:id="rId17"/>
    <p:sldId id="276" r:id="rId18"/>
    <p:sldId id="277" r:id="rId19"/>
    <p:sldId id="278" r:id="rId20"/>
    <p:sldId id="279" r:id="rId21"/>
    <p:sldId id="280" r:id="rId22"/>
    <p:sldId id="281" r:id="rId23"/>
    <p:sldId id="282" r:id="rId24"/>
    <p:sldId id="283" r:id="rId25"/>
    <p:sldId id="284" r:id="rId26"/>
    <p:sldId id="26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5" d="100"/>
          <a:sy n="85" d="100"/>
        </p:scale>
        <p:origin x="1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7328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57718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76293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75516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350382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119324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200242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628925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C6E12D2-DA3A-480B-BCDF-BFB6C7EBE402}" type="datetimeFigureOut">
              <a:rPr lang="en-US" smtClean="0"/>
              <a:t>3/6/2023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261124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7187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8119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03044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98384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23063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C6E12D2-DA3A-480B-BCDF-BFB6C7EBE402}" type="datetimeFigureOut">
              <a:rPr lang="en-US" smtClean="0"/>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06421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51504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5539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6E12D2-DA3A-480B-BCDF-BFB6C7EBE402}" type="datetimeFigureOut">
              <a:rPr lang="en-US" smtClean="0"/>
              <a:t>3/6/2023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3297564301"/>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9A6C-9F78-463D-ACC4-DBFAD97FCE16}"/>
              </a:ext>
            </a:extLst>
          </p:cNvPr>
          <p:cNvSpPr>
            <a:spLocks noGrp="1"/>
          </p:cNvSpPr>
          <p:nvPr>
            <p:ph type="title"/>
          </p:nvPr>
        </p:nvSpPr>
        <p:spPr/>
        <p:txBody>
          <a:bodyPr/>
          <a:lstStyle/>
          <a:p>
            <a:pPr algn="ctr"/>
            <a:r>
              <a:rPr lang="en-IN" dirty="0"/>
              <a:t>ONLINE INTERNSHIP</a:t>
            </a:r>
            <a:endParaRPr lang="en-US" dirty="0"/>
          </a:p>
        </p:txBody>
      </p:sp>
      <p:sp>
        <p:nvSpPr>
          <p:cNvPr id="3" name="Content Placeholder 2">
            <a:extLst>
              <a:ext uri="{FF2B5EF4-FFF2-40B4-BE49-F238E27FC236}">
                <a16:creationId xmlns:a16="http://schemas.microsoft.com/office/drawing/2014/main" id="{E41E6A08-D269-4688-B0D9-2096CD7090E4}"/>
              </a:ext>
            </a:extLst>
          </p:cNvPr>
          <p:cNvSpPr>
            <a:spLocks noGrp="1"/>
          </p:cNvSpPr>
          <p:nvPr>
            <p:ph idx="1"/>
          </p:nvPr>
        </p:nvSpPr>
        <p:spPr/>
        <p:txBody>
          <a:bodyPr/>
          <a:lstStyle/>
          <a:p>
            <a:pPr marL="0" indent="0" algn="ctr">
              <a:buNone/>
            </a:pPr>
            <a:r>
              <a:rPr lang="en-IN" dirty="0"/>
              <a:t>-Guided by                                  -Presented by </a:t>
            </a:r>
          </a:p>
          <a:p>
            <a:pPr marL="0" indent="0" algn="ctr">
              <a:buNone/>
            </a:pPr>
            <a:r>
              <a:rPr lang="en-IN" dirty="0"/>
              <a:t>    Dr A POORNIMA                         SOBIKA S    </a:t>
            </a:r>
          </a:p>
          <a:p>
            <a:pPr marL="0" indent="0" algn="ctr">
              <a:buNone/>
            </a:pPr>
            <a:r>
              <a:rPr lang="en-IN" dirty="0"/>
              <a:t>            </a:t>
            </a:r>
          </a:p>
          <a:p>
            <a:pPr marL="0" indent="0">
              <a:buNone/>
            </a:pPr>
            <a:r>
              <a:rPr lang="en-IN" dirty="0"/>
              <a:t>                 CLASS : III BSc COMPUTER SCIENCE ,SHIFT-1</a:t>
            </a:r>
          </a:p>
          <a:p>
            <a:pPr marL="0" indent="0">
              <a:buNone/>
            </a:pPr>
            <a:r>
              <a:rPr lang="en-IN" dirty="0"/>
              <a:t>             </a:t>
            </a:r>
            <a:r>
              <a:rPr lang="en-IN" sz="2800" dirty="0"/>
              <a:t>LRG GOVERNMENT ARTS COLLEGE FOR WOMEN</a:t>
            </a:r>
          </a:p>
        </p:txBody>
      </p:sp>
    </p:spTree>
    <p:extLst>
      <p:ext uri="{BB962C8B-B14F-4D97-AF65-F5344CB8AC3E}">
        <p14:creationId xmlns:p14="http://schemas.microsoft.com/office/powerpoint/2010/main" val="85532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072F-6620-45A4-AE75-6D6D2961B64F}"/>
              </a:ext>
            </a:extLst>
          </p:cNvPr>
          <p:cNvSpPr>
            <a:spLocks noGrp="1"/>
          </p:cNvSpPr>
          <p:nvPr>
            <p:ph type="title"/>
          </p:nvPr>
        </p:nvSpPr>
        <p:spPr/>
        <p:txBody>
          <a:bodyPr/>
          <a:lstStyle/>
          <a:p>
            <a:r>
              <a:rPr lang="en-IN" dirty="0"/>
              <a:t>MODULES</a:t>
            </a:r>
            <a:endParaRPr lang="en-US" dirty="0"/>
          </a:p>
        </p:txBody>
      </p:sp>
      <p:sp>
        <p:nvSpPr>
          <p:cNvPr id="3" name="Content Placeholder 2">
            <a:extLst>
              <a:ext uri="{FF2B5EF4-FFF2-40B4-BE49-F238E27FC236}">
                <a16:creationId xmlns:a16="http://schemas.microsoft.com/office/drawing/2014/main" id="{48FB135C-1C03-495C-B611-47F7CE505735}"/>
              </a:ext>
            </a:extLst>
          </p:cNvPr>
          <p:cNvSpPr>
            <a:spLocks noGrp="1"/>
          </p:cNvSpPr>
          <p:nvPr>
            <p:ph idx="1"/>
          </p:nvPr>
        </p:nvSpPr>
        <p:spPr/>
        <p:txBody>
          <a:bodyPr/>
          <a:lstStyle/>
          <a:p>
            <a:pPr marL="457200" indent="-457200">
              <a:buFont typeface="+mj-lt"/>
              <a:buAutoNum type="arabicPeriod"/>
            </a:pPr>
            <a:r>
              <a:rPr lang="en-IN" dirty="0"/>
              <a:t>ADMIN LOGIN</a:t>
            </a:r>
          </a:p>
          <a:p>
            <a:pPr marL="457200" indent="-457200">
              <a:buFont typeface="+mj-lt"/>
              <a:buAutoNum type="arabicPeriod"/>
            </a:pPr>
            <a:r>
              <a:rPr lang="en-IN" dirty="0"/>
              <a:t>STUDENT REGISTRATION FORM</a:t>
            </a:r>
          </a:p>
          <a:p>
            <a:pPr marL="457200" indent="-457200">
              <a:buFont typeface="+mj-lt"/>
              <a:buAutoNum type="arabicPeriod"/>
            </a:pPr>
            <a:r>
              <a:rPr lang="en-IN" dirty="0"/>
              <a:t>PROJECT ALLOCATION</a:t>
            </a:r>
          </a:p>
          <a:p>
            <a:pPr marL="457200" indent="-457200">
              <a:buFont typeface="+mj-lt"/>
              <a:buAutoNum type="arabicPeriod"/>
            </a:pPr>
            <a:r>
              <a:rPr lang="en-IN" dirty="0"/>
              <a:t>PROJECT DETAILS</a:t>
            </a:r>
          </a:p>
          <a:p>
            <a:pPr marL="457200" indent="-457200">
              <a:buFont typeface="+mj-lt"/>
              <a:buAutoNum type="arabicPeriod"/>
            </a:pPr>
            <a:r>
              <a:rPr lang="en-IN" dirty="0"/>
              <a:t>STUDENT DETAILS</a:t>
            </a:r>
          </a:p>
          <a:p>
            <a:pPr marL="0" indent="0">
              <a:buNone/>
            </a:pPr>
            <a:endParaRPr lang="en-IN" dirty="0"/>
          </a:p>
          <a:p>
            <a:pPr marL="457200" indent="-457200">
              <a:buFont typeface="+mj-lt"/>
              <a:buAutoNum type="arabicPeriod"/>
            </a:pPr>
            <a:endParaRPr lang="en-IN" dirty="0"/>
          </a:p>
          <a:p>
            <a:pPr marL="457200" indent="-457200">
              <a:buFont typeface="+mj-lt"/>
              <a:buAutoNum type="arabicPeriod"/>
            </a:pPr>
            <a:endParaRPr lang="en-US" dirty="0"/>
          </a:p>
        </p:txBody>
      </p:sp>
    </p:spTree>
    <p:extLst>
      <p:ext uri="{BB962C8B-B14F-4D97-AF65-F5344CB8AC3E}">
        <p14:creationId xmlns:p14="http://schemas.microsoft.com/office/powerpoint/2010/main" val="973385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a:xfrm>
            <a:off x="680321" y="2336873"/>
            <a:ext cx="10070806" cy="4147054"/>
          </a:xfrm>
        </p:spPr>
        <p:txBody>
          <a:bodyPr>
            <a:normAutofit/>
          </a:bodyPr>
          <a:lstStyle/>
          <a:p>
            <a:pPr indent="0">
              <a:lnSpc>
                <a:spcPct val="150000"/>
              </a:lnSpc>
              <a:spcAft>
                <a:spcPts val="1000"/>
              </a:spcAft>
              <a:buNone/>
            </a:pPr>
            <a:r>
              <a:rPr lang="en-US" sz="1800" b="1" dirty="0">
                <a:solidFill>
                  <a:schemeClr val="bg2">
                    <a:lumMod val="50000"/>
                  </a:schemeClr>
                </a:solidFill>
                <a:effectLst/>
                <a:latin typeface="Times New Roman" panose="02020603050405020304" pitchFamily="18" charset="0"/>
                <a:ea typeface="Times New Roman" panose="02020603050405020304" pitchFamily="18" charset="0"/>
              </a:rPr>
              <a:t>ADMIN LOGIN</a:t>
            </a:r>
          </a:p>
          <a:p>
            <a:pPr indent="0">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 module admin can able login into the application and perform an action to managing the student project tracking. </a:t>
            </a:r>
            <a:endParaRPr lang="en-IN" sz="2000"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US" sz="2000" b="1" dirty="0">
                <a:solidFill>
                  <a:schemeClr val="bg2">
                    <a:lumMod val="50000"/>
                  </a:schemeClr>
                </a:solidFill>
                <a:effectLst/>
                <a:latin typeface="Times New Roman" panose="02020603050405020304" pitchFamily="18" charset="0"/>
                <a:ea typeface="Times New Roman" panose="02020603050405020304" pitchFamily="18" charset="0"/>
              </a:rPr>
              <a:t>STUDENT REGISTRATION FORM</a:t>
            </a:r>
          </a:p>
          <a:p>
            <a:pPr indent="0">
              <a:lnSpc>
                <a:spcPct val="150000"/>
              </a:lnSpc>
              <a:spcAft>
                <a:spcPts val="1000"/>
              </a:spcAft>
              <a:buNone/>
            </a:pPr>
            <a:r>
              <a:rPr lang="en-US" sz="2000" dirty="0">
                <a:effectLst/>
                <a:latin typeface="Times New Roman" panose="02020603050405020304" pitchFamily="18" charset="0"/>
                <a:ea typeface="Times New Roman" panose="02020603050405020304" pitchFamily="18" charset="0"/>
              </a:rPr>
              <a:t>            This module admin collects the all the information from the student and stored into the student table.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C7D4A-1F32-470C-BCD6-6A94FA986AEF}"/>
              </a:ext>
            </a:extLst>
          </p:cNvPr>
          <p:cNvSpPr/>
          <p:nvPr/>
        </p:nvSpPr>
        <p:spPr>
          <a:xfrm>
            <a:off x="437322" y="1173991"/>
            <a:ext cx="10681252" cy="4967001"/>
          </a:xfrm>
          <a:prstGeom prst="rect">
            <a:avLst/>
          </a:prstGeom>
        </p:spPr>
        <p:txBody>
          <a:bodyPr wrap="square">
            <a:spAutoFit/>
          </a:bodyPr>
          <a:lstStyle/>
          <a:p>
            <a:pPr indent="0">
              <a:lnSpc>
                <a:spcPct val="150000"/>
              </a:lnSpc>
              <a:spcAft>
                <a:spcPts val="1000"/>
              </a:spcAft>
              <a:buNone/>
            </a:pPr>
            <a:r>
              <a:rPr lang="en-US" b="1" dirty="0">
                <a:solidFill>
                  <a:schemeClr val="bg2">
                    <a:lumMod val="75000"/>
                  </a:schemeClr>
                </a:solidFill>
                <a:latin typeface="Times New Roman" panose="02020603050405020304" pitchFamily="18" charset="0"/>
                <a:ea typeface="Times New Roman" panose="02020603050405020304" pitchFamily="18" charset="0"/>
              </a:rPr>
              <a:t>PROJECT DETAILS</a:t>
            </a:r>
          </a:p>
          <a:p>
            <a:pPr indent="0">
              <a:lnSpc>
                <a:spcPct val="150000"/>
              </a:lnSpc>
              <a:spcAft>
                <a:spcPts val="1000"/>
              </a:spcAft>
              <a:buNone/>
            </a:pPr>
            <a:r>
              <a:rPr lang="en-US" b="1" dirty="0">
                <a:solidFill>
                  <a:schemeClr val="bg2">
                    <a:lumMod val="50000"/>
                  </a:schemeClr>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Here admin can registered the requirements of project and the required modules. Student can login by using password and the project details are viewed and student can select any one from that based on his/her skills.</a:t>
            </a:r>
          </a:p>
          <a:p>
            <a:pPr indent="0">
              <a:lnSpc>
                <a:spcPct val="150000"/>
              </a:lnSpc>
              <a:spcAft>
                <a:spcPts val="1000"/>
              </a:spcAft>
              <a:buNone/>
            </a:pPr>
            <a:r>
              <a:rPr lang="en-US" b="1" dirty="0">
                <a:solidFill>
                  <a:schemeClr val="bg2">
                    <a:lumMod val="50000"/>
                  </a:schemeClr>
                </a:solidFill>
                <a:latin typeface="Times New Roman" panose="02020603050405020304" pitchFamily="18" charset="0"/>
                <a:ea typeface="Times New Roman" panose="02020603050405020304" pitchFamily="18" charset="0"/>
              </a:rPr>
              <a:t>PROJECT ALLOCATION</a:t>
            </a:r>
          </a:p>
          <a:p>
            <a:pPr indent="0">
              <a:lnSpc>
                <a:spcPct val="150000"/>
              </a:lnSpc>
              <a:spcAft>
                <a:spcPts val="1000"/>
              </a:spcAft>
              <a:buNone/>
            </a:pPr>
            <a:r>
              <a:rPr lang="en-US" sz="120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Admin compare the technology wise student to allocate the student to the particular project. Once all the students are allocating into the particular project their list will be showing into the project status window.</a:t>
            </a:r>
          </a:p>
          <a:p>
            <a:pPr indent="0">
              <a:lnSpc>
                <a:spcPct val="150000"/>
              </a:lnSpc>
              <a:spcAft>
                <a:spcPts val="1000"/>
              </a:spcAft>
              <a:buNone/>
            </a:pPr>
            <a:r>
              <a:rPr lang="en-US" b="1" dirty="0">
                <a:solidFill>
                  <a:schemeClr val="bg2">
                    <a:lumMod val="50000"/>
                  </a:schemeClr>
                </a:solidFill>
                <a:latin typeface="Times New Roman" panose="02020603050405020304" pitchFamily="18" charset="0"/>
                <a:ea typeface="Times New Roman" panose="02020603050405020304" pitchFamily="18" charset="0"/>
              </a:rPr>
              <a:t>STUDENT DETAILS</a:t>
            </a:r>
          </a:p>
          <a:p>
            <a:pPr indent="0">
              <a:lnSpc>
                <a:spcPct val="150000"/>
              </a:lnSpc>
              <a:spcAft>
                <a:spcPts val="1000"/>
              </a:spcAft>
              <a:buNone/>
            </a:pPr>
            <a:r>
              <a:rPr lang="en-US" sz="120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Here we can able view the all the student details and allocating project details as well. A cumulative report can we collect here for the user. We can check the student count and student project details.</a:t>
            </a:r>
            <a:endParaRPr lang="en-IN" dirty="0">
              <a:latin typeface="Times New Roman" panose="02020603050405020304" pitchFamily="18" charset="0"/>
              <a:ea typeface="Times New Roman" panose="02020603050405020304" pitchFamily="18" charset="0"/>
            </a:endParaRPr>
          </a:p>
          <a:p>
            <a:pPr indent="0">
              <a:lnSpc>
                <a:spcPct val="150000"/>
              </a:lnSpc>
              <a:spcAft>
                <a:spcPts val="1000"/>
              </a:spcAft>
              <a:buNone/>
            </a:pPr>
            <a:endParaRPr lang="en-US" b="1" dirty="0">
              <a:solidFill>
                <a:schemeClr val="bg2">
                  <a:lumMod val="50000"/>
                </a:schemeClr>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86124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C54AD15-0CE9-4C81-9555-CB99A1DB5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378" y="3125066"/>
            <a:ext cx="7979244" cy="1557770"/>
          </a:xfrm>
          <a:prstGeom prst="rect">
            <a:avLst/>
          </a:prstGeom>
        </p:spPr>
      </p:pic>
    </p:spTree>
    <p:extLst>
      <p:ext uri="{BB962C8B-B14F-4D97-AF65-F5344CB8AC3E}">
        <p14:creationId xmlns:p14="http://schemas.microsoft.com/office/powerpoint/2010/main" val="359068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r>
              <a:rPr lang="en-US" dirty="0"/>
              <a:t>Level 1:</a:t>
            </a:r>
          </a:p>
        </p:txBody>
      </p:sp>
      <p:pic>
        <p:nvPicPr>
          <p:cNvPr id="5" name="Content Placeholder 4">
            <a:extLst>
              <a:ext uri="{FF2B5EF4-FFF2-40B4-BE49-F238E27FC236}">
                <a16:creationId xmlns:a16="http://schemas.microsoft.com/office/drawing/2014/main" id="{606B3568-5CC9-45A1-B5E3-E7186B14C7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982" y="2153748"/>
            <a:ext cx="9708200" cy="4611487"/>
          </a:xfrm>
        </p:spPr>
      </p:pic>
    </p:spTree>
    <p:extLst>
      <p:ext uri="{BB962C8B-B14F-4D97-AF65-F5344CB8AC3E}">
        <p14:creationId xmlns:p14="http://schemas.microsoft.com/office/powerpoint/2010/main" val="1535404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AE95-BE41-4A02-AE93-24A31B12767E}"/>
              </a:ext>
            </a:extLst>
          </p:cNvPr>
          <p:cNvSpPr>
            <a:spLocks noGrp="1"/>
          </p:cNvSpPr>
          <p:nvPr>
            <p:ph type="title"/>
          </p:nvPr>
        </p:nvSpPr>
        <p:spPr/>
        <p:txBody>
          <a:bodyPr/>
          <a:lstStyle/>
          <a:p>
            <a:r>
              <a:rPr lang="en-IN" dirty="0"/>
              <a:t>TABLE DESIGN</a:t>
            </a:r>
            <a:br>
              <a:rPr lang="en-IN" dirty="0"/>
            </a:br>
            <a:r>
              <a:rPr lang="en-IN" dirty="0"/>
              <a:t>TABLE NAME : ADMIN</a:t>
            </a:r>
            <a:endParaRPr lang="en-US" dirty="0"/>
          </a:p>
        </p:txBody>
      </p:sp>
      <p:graphicFrame>
        <p:nvGraphicFramePr>
          <p:cNvPr id="4" name="Table 4">
            <a:extLst>
              <a:ext uri="{FF2B5EF4-FFF2-40B4-BE49-F238E27FC236}">
                <a16:creationId xmlns:a16="http://schemas.microsoft.com/office/drawing/2014/main" id="{07FF3005-19A9-497A-B0D2-37825EF83495}"/>
              </a:ext>
            </a:extLst>
          </p:cNvPr>
          <p:cNvGraphicFramePr>
            <a:graphicFrameLocks noGrp="1"/>
          </p:cNvGraphicFramePr>
          <p:nvPr>
            <p:ph idx="1"/>
            <p:extLst>
              <p:ext uri="{D42A27DB-BD31-4B8C-83A1-F6EECF244321}">
                <p14:modId xmlns:p14="http://schemas.microsoft.com/office/powerpoint/2010/main" val="1261696233"/>
              </p:ext>
            </p:extLst>
          </p:nvPr>
        </p:nvGraphicFramePr>
        <p:xfrm>
          <a:off x="773803" y="3025912"/>
          <a:ext cx="9613144" cy="2687036"/>
        </p:xfrm>
        <a:graphic>
          <a:graphicData uri="http://schemas.openxmlformats.org/drawingml/2006/table">
            <a:tbl>
              <a:tblPr firstRow="1" bandRow="1">
                <a:tableStyleId>{D7AC3CCA-C797-4891-BE02-D94E43425B78}</a:tableStyleId>
              </a:tblPr>
              <a:tblGrid>
                <a:gridCol w="2403286">
                  <a:extLst>
                    <a:ext uri="{9D8B030D-6E8A-4147-A177-3AD203B41FA5}">
                      <a16:colId xmlns:a16="http://schemas.microsoft.com/office/drawing/2014/main" val="2133373405"/>
                    </a:ext>
                  </a:extLst>
                </a:gridCol>
                <a:gridCol w="2403286">
                  <a:extLst>
                    <a:ext uri="{9D8B030D-6E8A-4147-A177-3AD203B41FA5}">
                      <a16:colId xmlns:a16="http://schemas.microsoft.com/office/drawing/2014/main" val="1634896240"/>
                    </a:ext>
                  </a:extLst>
                </a:gridCol>
                <a:gridCol w="2403286">
                  <a:extLst>
                    <a:ext uri="{9D8B030D-6E8A-4147-A177-3AD203B41FA5}">
                      <a16:colId xmlns:a16="http://schemas.microsoft.com/office/drawing/2014/main" val="797997045"/>
                    </a:ext>
                  </a:extLst>
                </a:gridCol>
                <a:gridCol w="2403286">
                  <a:extLst>
                    <a:ext uri="{9D8B030D-6E8A-4147-A177-3AD203B41FA5}">
                      <a16:colId xmlns:a16="http://schemas.microsoft.com/office/drawing/2014/main" val="3475080393"/>
                    </a:ext>
                  </a:extLst>
                </a:gridCol>
              </a:tblGrid>
              <a:tr h="671759">
                <a:tc>
                  <a:txBody>
                    <a:bodyPr/>
                    <a:lstStyle/>
                    <a:p>
                      <a:pPr algn="ctr"/>
                      <a:r>
                        <a:rPr lang="en-IN" sz="2400" dirty="0"/>
                        <a:t>FIELD NAME</a:t>
                      </a:r>
                      <a:endParaRPr lang="en-US" sz="2400" dirty="0"/>
                    </a:p>
                  </a:txBody>
                  <a:tcPr/>
                </a:tc>
                <a:tc>
                  <a:txBody>
                    <a:bodyPr/>
                    <a:lstStyle/>
                    <a:p>
                      <a:pPr algn="ctr"/>
                      <a:r>
                        <a:rPr lang="en-IN" sz="2400" dirty="0"/>
                        <a:t>DATATYPE</a:t>
                      </a:r>
                      <a:endParaRPr lang="en-US" sz="2400" dirty="0"/>
                    </a:p>
                  </a:txBody>
                  <a:tcPr/>
                </a:tc>
                <a:tc>
                  <a:txBody>
                    <a:bodyPr/>
                    <a:lstStyle/>
                    <a:p>
                      <a:pPr algn="ctr"/>
                      <a:r>
                        <a:rPr lang="en-IN" sz="2400" dirty="0"/>
                        <a:t>SIZE</a:t>
                      </a:r>
                      <a:endParaRPr lang="en-US" sz="2400" dirty="0"/>
                    </a:p>
                  </a:txBody>
                  <a:tcPr/>
                </a:tc>
                <a:tc>
                  <a:txBody>
                    <a:bodyPr/>
                    <a:lstStyle/>
                    <a:p>
                      <a:pPr algn="ctr"/>
                      <a:r>
                        <a:rPr lang="en-IN" sz="2400" dirty="0"/>
                        <a:t>CONSTRAINT</a:t>
                      </a:r>
                      <a:endParaRPr lang="en-US" sz="2400" dirty="0"/>
                    </a:p>
                  </a:txBody>
                  <a:tcPr/>
                </a:tc>
                <a:extLst>
                  <a:ext uri="{0D108BD9-81ED-4DB2-BD59-A6C34878D82A}">
                    <a16:rowId xmlns:a16="http://schemas.microsoft.com/office/drawing/2014/main" val="2280728214"/>
                  </a:ext>
                </a:extLst>
              </a:tr>
              <a:tr h="671759">
                <a:tc>
                  <a:txBody>
                    <a:bodyPr/>
                    <a:lstStyle/>
                    <a:p>
                      <a:pPr algn="ctr"/>
                      <a:r>
                        <a:rPr lang="en-IN" dirty="0"/>
                        <a:t>Admin Id</a:t>
                      </a:r>
                      <a:endParaRPr lang="en-US" dirty="0"/>
                    </a:p>
                  </a:txBody>
                  <a:tcPr/>
                </a:tc>
                <a:tc>
                  <a:txBody>
                    <a:bodyPr/>
                    <a:lstStyle/>
                    <a:p>
                      <a:pPr algn="ctr"/>
                      <a:r>
                        <a:rPr lang="en-IN" dirty="0"/>
                        <a:t>int</a:t>
                      </a:r>
                      <a:endParaRPr lang="en-US" dirty="0"/>
                    </a:p>
                  </a:txBody>
                  <a:tcPr/>
                </a:tc>
                <a:tc>
                  <a:txBody>
                    <a:bodyPr/>
                    <a:lstStyle/>
                    <a:p>
                      <a:pPr algn="ctr"/>
                      <a:r>
                        <a:rPr lang="en-IN" dirty="0"/>
                        <a:t>10</a:t>
                      </a:r>
                      <a:endParaRPr lang="en-US" dirty="0"/>
                    </a:p>
                  </a:txBody>
                  <a:tcPr/>
                </a:tc>
                <a:tc>
                  <a:txBody>
                    <a:bodyPr/>
                    <a:lstStyle/>
                    <a:p>
                      <a:pPr algn="ctr"/>
                      <a:r>
                        <a:rPr lang="en-IN" dirty="0"/>
                        <a:t>Primary key</a:t>
                      </a:r>
                      <a:endParaRPr lang="en-US" dirty="0"/>
                    </a:p>
                  </a:txBody>
                  <a:tcPr/>
                </a:tc>
                <a:extLst>
                  <a:ext uri="{0D108BD9-81ED-4DB2-BD59-A6C34878D82A}">
                    <a16:rowId xmlns:a16="http://schemas.microsoft.com/office/drawing/2014/main" val="2418413055"/>
                  </a:ext>
                </a:extLst>
              </a:tr>
              <a:tr h="671759">
                <a:tc>
                  <a:txBody>
                    <a:bodyPr/>
                    <a:lstStyle/>
                    <a:p>
                      <a:pPr algn="ctr"/>
                      <a:r>
                        <a:rPr lang="en-IN" dirty="0"/>
                        <a:t>Username</a:t>
                      </a:r>
                      <a:endParaRPr lang="en-US" dirty="0"/>
                    </a:p>
                  </a:txBody>
                  <a:tcPr/>
                </a:tc>
                <a:tc>
                  <a:txBody>
                    <a:bodyPr/>
                    <a:lstStyle/>
                    <a:p>
                      <a:pPr algn="ctr"/>
                      <a:r>
                        <a:rPr lang="en-IN" dirty="0"/>
                        <a:t>varchar</a:t>
                      </a:r>
                      <a:endParaRPr lang="en-US" dirty="0"/>
                    </a:p>
                  </a:txBody>
                  <a:tcPr/>
                </a:tc>
                <a:tc>
                  <a:txBody>
                    <a:bodyPr/>
                    <a:lstStyle/>
                    <a:p>
                      <a:pPr algn="ctr"/>
                      <a:r>
                        <a:rPr lang="en-IN" dirty="0"/>
                        <a:t>25</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3043033509"/>
                  </a:ext>
                </a:extLst>
              </a:tr>
              <a:tr h="671759">
                <a:tc>
                  <a:txBody>
                    <a:bodyPr/>
                    <a:lstStyle/>
                    <a:p>
                      <a:pPr algn="ctr"/>
                      <a:r>
                        <a:rPr lang="en-IN" dirty="0"/>
                        <a:t>Password</a:t>
                      </a:r>
                      <a:endParaRPr lang="en-US" dirty="0"/>
                    </a:p>
                  </a:txBody>
                  <a:tcPr/>
                </a:tc>
                <a:tc>
                  <a:txBody>
                    <a:bodyPr/>
                    <a:lstStyle/>
                    <a:p>
                      <a:pPr algn="ctr"/>
                      <a:r>
                        <a:rPr lang="en-IN" dirty="0"/>
                        <a:t>varchar</a:t>
                      </a:r>
                      <a:endParaRPr lang="en-US" dirty="0"/>
                    </a:p>
                  </a:txBody>
                  <a:tcPr/>
                </a:tc>
                <a:tc>
                  <a:txBody>
                    <a:bodyPr/>
                    <a:lstStyle/>
                    <a:p>
                      <a:pPr algn="ctr"/>
                      <a:r>
                        <a:rPr lang="en-IN" dirty="0"/>
                        <a:t>25</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2348156718"/>
                  </a:ext>
                </a:extLst>
              </a:tr>
            </a:tbl>
          </a:graphicData>
        </a:graphic>
      </p:graphicFrame>
    </p:spTree>
    <p:extLst>
      <p:ext uri="{BB962C8B-B14F-4D97-AF65-F5344CB8AC3E}">
        <p14:creationId xmlns:p14="http://schemas.microsoft.com/office/powerpoint/2010/main" val="2425999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2351-A0F2-47BA-A252-0E78D364C349}"/>
              </a:ext>
            </a:extLst>
          </p:cNvPr>
          <p:cNvSpPr>
            <a:spLocks noGrp="1"/>
          </p:cNvSpPr>
          <p:nvPr>
            <p:ph type="title"/>
          </p:nvPr>
        </p:nvSpPr>
        <p:spPr/>
        <p:txBody>
          <a:bodyPr/>
          <a:lstStyle/>
          <a:p>
            <a:r>
              <a:rPr lang="en-IN" dirty="0"/>
              <a:t>TABLE NAME : STUDENT</a:t>
            </a:r>
            <a:endParaRPr lang="en-US" dirty="0"/>
          </a:p>
        </p:txBody>
      </p:sp>
      <p:graphicFrame>
        <p:nvGraphicFramePr>
          <p:cNvPr id="4" name="Table 4">
            <a:extLst>
              <a:ext uri="{FF2B5EF4-FFF2-40B4-BE49-F238E27FC236}">
                <a16:creationId xmlns:a16="http://schemas.microsoft.com/office/drawing/2014/main" id="{B88A5775-0391-41DB-A31C-1298F43C5472}"/>
              </a:ext>
            </a:extLst>
          </p:cNvPr>
          <p:cNvGraphicFramePr>
            <a:graphicFrameLocks noGrp="1"/>
          </p:cNvGraphicFramePr>
          <p:nvPr>
            <p:ph idx="1"/>
            <p:extLst>
              <p:ext uri="{D42A27DB-BD31-4B8C-83A1-F6EECF244321}">
                <p14:modId xmlns:p14="http://schemas.microsoft.com/office/powerpoint/2010/main" val="1103860334"/>
              </p:ext>
            </p:extLst>
          </p:nvPr>
        </p:nvGraphicFramePr>
        <p:xfrm>
          <a:off x="681038" y="2336800"/>
          <a:ext cx="9613900" cy="4340087"/>
        </p:xfrm>
        <a:graphic>
          <a:graphicData uri="http://schemas.openxmlformats.org/drawingml/2006/table">
            <a:tbl>
              <a:tblPr firstRow="1" bandRow="1">
                <a:tableStyleId>{D7AC3CCA-C797-4891-BE02-D94E43425B78}</a:tableStyleId>
              </a:tblPr>
              <a:tblGrid>
                <a:gridCol w="2403475">
                  <a:extLst>
                    <a:ext uri="{9D8B030D-6E8A-4147-A177-3AD203B41FA5}">
                      <a16:colId xmlns:a16="http://schemas.microsoft.com/office/drawing/2014/main" val="2705930865"/>
                    </a:ext>
                  </a:extLst>
                </a:gridCol>
                <a:gridCol w="2403475">
                  <a:extLst>
                    <a:ext uri="{9D8B030D-6E8A-4147-A177-3AD203B41FA5}">
                      <a16:colId xmlns:a16="http://schemas.microsoft.com/office/drawing/2014/main" val="1491078078"/>
                    </a:ext>
                  </a:extLst>
                </a:gridCol>
                <a:gridCol w="2403475">
                  <a:extLst>
                    <a:ext uri="{9D8B030D-6E8A-4147-A177-3AD203B41FA5}">
                      <a16:colId xmlns:a16="http://schemas.microsoft.com/office/drawing/2014/main" val="2000237821"/>
                    </a:ext>
                  </a:extLst>
                </a:gridCol>
                <a:gridCol w="2403475">
                  <a:extLst>
                    <a:ext uri="{9D8B030D-6E8A-4147-A177-3AD203B41FA5}">
                      <a16:colId xmlns:a16="http://schemas.microsoft.com/office/drawing/2014/main" val="1480594203"/>
                    </a:ext>
                  </a:extLst>
                </a:gridCol>
              </a:tblGrid>
              <a:tr h="631687">
                <a:tc>
                  <a:txBody>
                    <a:bodyPr/>
                    <a:lstStyle/>
                    <a:p>
                      <a:pPr algn="ctr"/>
                      <a:r>
                        <a:rPr lang="en-IN" sz="2400" dirty="0"/>
                        <a:t>FIELD NAME</a:t>
                      </a:r>
                      <a:endParaRPr lang="en-US" sz="2400" dirty="0"/>
                    </a:p>
                  </a:txBody>
                  <a:tcPr/>
                </a:tc>
                <a:tc>
                  <a:txBody>
                    <a:bodyPr/>
                    <a:lstStyle/>
                    <a:p>
                      <a:pPr algn="ctr"/>
                      <a:r>
                        <a:rPr lang="en-IN" sz="2400" dirty="0"/>
                        <a:t>DATA TYPE</a:t>
                      </a:r>
                      <a:endParaRPr lang="en-US" sz="2400" dirty="0"/>
                    </a:p>
                  </a:txBody>
                  <a:tcPr/>
                </a:tc>
                <a:tc>
                  <a:txBody>
                    <a:bodyPr/>
                    <a:lstStyle/>
                    <a:p>
                      <a:pPr algn="ctr"/>
                      <a:r>
                        <a:rPr lang="en-IN" sz="2400" dirty="0"/>
                        <a:t>SIZE </a:t>
                      </a:r>
                      <a:endParaRPr lang="en-US" sz="2400" dirty="0"/>
                    </a:p>
                  </a:txBody>
                  <a:tcPr/>
                </a:tc>
                <a:tc>
                  <a:txBody>
                    <a:bodyPr/>
                    <a:lstStyle/>
                    <a:p>
                      <a:pPr algn="ctr"/>
                      <a:r>
                        <a:rPr lang="en-IN" sz="2400" dirty="0"/>
                        <a:t>CONSTRAINT</a:t>
                      </a:r>
                      <a:endParaRPr lang="en-US" sz="2400" dirty="0"/>
                    </a:p>
                  </a:txBody>
                  <a:tcPr/>
                </a:tc>
                <a:extLst>
                  <a:ext uri="{0D108BD9-81ED-4DB2-BD59-A6C34878D82A}">
                    <a16:rowId xmlns:a16="http://schemas.microsoft.com/office/drawing/2014/main" val="1115018205"/>
                  </a:ext>
                </a:extLst>
              </a:tr>
              <a:tr h="370840">
                <a:tc>
                  <a:txBody>
                    <a:bodyPr/>
                    <a:lstStyle/>
                    <a:p>
                      <a:pPr algn="ctr"/>
                      <a:r>
                        <a:rPr lang="en-IN" dirty="0"/>
                        <a:t>Id</a:t>
                      </a:r>
                      <a:endParaRPr lang="en-US" dirty="0"/>
                    </a:p>
                  </a:txBody>
                  <a:tcPr/>
                </a:tc>
                <a:tc>
                  <a:txBody>
                    <a:bodyPr/>
                    <a:lstStyle/>
                    <a:p>
                      <a:pPr algn="ctr"/>
                      <a:r>
                        <a:rPr lang="en-IN" dirty="0"/>
                        <a:t>Int </a:t>
                      </a:r>
                    </a:p>
                  </a:txBody>
                  <a:tcPr/>
                </a:tc>
                <a:tc>
                  <a:txBody>
                    <a:bodyPr/>
                    <a:lstStyle/>
                    <a:p>
                      <a:pPr algn="ctr"/>
                      <a:r>
                        <a:rPr lang="en-IN" dirty="0"/>
                        <a:t>10</a:t>
                      </a:r>
                      <a:endParaRPr lang="en-US" dirty="0"/>
                    </a:p>
                  </a:txBody>
                  <a:tcPr/>
                </a:tc>
                <a:tc>
                  <a:txBody>
                    <a:bodyPr/>
                    <a:lstStyle/>
                    <a:p>
                      <a:pPr algn="ctr"/>
                      <a:r>
                        <a:rPr lang="en-IN" dirty="0"/>
                        <a:t>Primary key</a:t>
                      </a:r>
                      <a:endParaRPr lang="en-US" dirty="0"/>
                    </a:p>
                  </a:txBody>
                  <a:tcPr/>
                </a:tc>
                <a:extLst>
                  <a:ext uri="{0D108BD9-81ED-4DB2-BD59-A6C34878D82A}">
                    <a16:rowId xmlns:a16="http://schemas.microsoft.com/office/drawing/2014/main" val="1240065047"/>
                  </a:ext>
                </a:extLst>
              </a:tr>
              <a:tr h="370840">
                <a:tc>
                  <a:txBody>
                    <a:bodyPr/>
                    <a:lstStyle/>
                    <a:p>
                      <a:pPr algn="ctr"/>
                      <a:r>
                        <a:rPr lang="en-IN" dirty="0" err="1"/>
                        <a:t>Applicant_Name</a:t>
                      </a:r>
                      <a:endParaRPr lang="en-US" dirty="0"/>
                    </a:p>
                  </a:txBody>
                  <a:tcPr/>
                </a:tc>
                <a:tc>
                  <a:txBody>
                    <a:bodyPr/>
                    <a:lstStyle/>
                    <a:p>
                      <a:pPr algn="ctr"/>
                      <a:r>
                        <a:rPr lang="en-IN" dirty="0"/>
                        <a:t>Varchar</a:t>
                      </a:r>
                      <a:endParaRPr lang="en-US" dirty="0"/>
                    </a:p>
                  </a:txBody>
                  <a:tcPr/>
                </a:tc>
                <a:tc>
                  <a:txBody>
                    <a:bodyPr/>
                    <a:lstStyle/>
                    <a:p>
                      <a:pPr algn="ctr"/>
                      <a:r>
                        <a:rPr lang="en-IN" dirty="0"/>
                        <a:t>25</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1402335479"/>
                  </a:ext>
                </a:extLst>
              </a:tr>
              <a:tr h="370840">
                <a:tc>
                  <a:txBody>
                    <a:bodyPr/>
                    <a:lstStyle/>
                    <a:p>
                      <a:pPr algn="ctr"/>
                      <a:r>
                        <a:rPr lang="en-IN" dirty="0"/>
                        <a:t>Qualification</a:t>
                      </a:r>
                      <a:endParaRPr lang="en-US" dirty="0"/>
                    </a:p>
                  </a:txBody>
                  <a:tcPr/>
                </a:tc>
                <a:tc>
                  <a:txBody>
                    <a:bodyPr/>
                    <a:lstStyle/>
                    <a:p>
                      <a:pPr algn="ctr"/>
                      <a:r>
                        <a:rPr lang="en-IN" dirty="0"/>
                        <a:t>Varchar</a:t>
                      </a:r>
                      <a:endParaRPr lang="en-US" dirty="0"/>
                    </a:p>
                  </a:txBody>
                  <a:tcPr/>
                </a:tc>
                <a:tc>
                  <a:txBody>
                    <a:bodyPr/>
                    <a:lstStyle/>
                    <a:p>
                      <a:pPr algn="ctr"/>
                      <a:r>
                        <a:rPr lang="en-IN" dirty="0"/>
                        <a:t>30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2493721266"/>
                  </a:ext>
                </a:extLst>
              </a:tr>
              <a:tr h="370840">
                <a:tc>
                  <a:txBody>
                    <a:bodyPr/>
                    <a:lstStyle/>
                    <a:p>
                      <a:pPr algn="ctr"/>
                      <a:r>
                        <a:rPr lang="en-IN" dirty="0"/>
                        <a:t>Mobile</a:t>
                      </a:r>
                      <a:endParaRPr lang="en-US" dirty="0"/>
                    </a:p>
                  </a:txBody>
                  <a:tcPr/>
                </a:tc>
                <a:tc>
                  <a:txBody>
                    <a:bodyPr/>
                    <a:lstStyle/>
                    <a:p>
                      <a:pPr algn="ctr"/>
                      <a:r>
                        <a:rPr lang="en-IN" dirty="0"/>
                        <a:t>Varchar</a:t>
                      </a:r>
                    </a:p>
                  </a:txBody>
                  <a:tcPr/>
                </a:tc>
                <a:tc>
                  <a:txBody>
                    <a:bodyPr/>
                    <a:lstStyle/>
                    <a:p>
                      <a:pPr algn="ctr"/>
                      <a:r>
                        <a:rPr lang="en-IN" dirty="0"/>
                        <a:t>15</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774015395"/>
                  </a:ext>
                </a:extLst>
              </a:tr>
              <a:tr h="370840">
                <a:tc>
                  <a:txBody>
                    <a:bodyPr/>
                    <a:lstStyle/>
                    <a:p>
                      <a:pPr algn="ctr"/>
                      <a:r>
                        <a:rPr lang="en-IN" dirty="0"/>
                        <a:t>Front end</a:t>
                      </a:r>
                      <a:endParaRPr lang="en-US" dirty="0"/>
                    </a:p>
                  </a:txBody>
                  <a:tcPr/>
                </a:tc>
                <a:tc>
                  <a:txBody>
                    <a:bodyPr/>
                    <a:lstStyle/>
                    <a:p>
                      <a:pPr algn="ctr"/>
                      <a:r>
                        <a:rPr lang="en-IN" dirty="0"/>
                        <a:t>Varchar</a:t>
                      </a:r>
                      <a:endParaRPr lang="en-US" dirty="0"/>
                    </a:p>
                  </a:txBody>
                  <a:tcPr/>
                </a:tc>
                <a:tc>
                  <a:txBody>
                    <a:bodyPr/>
                    <a:lstStyle/>
                    <a:p>
                      <a:pPr algn="ctr"/>
                      <a:r>
                        <a:rPr lang="en-IN" dirty="0"/>
                        <a:t>15</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2823289734"/>
                  </a:ext>
                </a:extLst>
              </a:tr>
              <a:tr h="370840">
                <a:tc>
                  <a:txBody>
                    <a:bodyPr/>
                    <a:lstStyle/>
                    <a:p>
                      <a:pPr algn="ctr"/>
                      <a:r>
                        <a:rPr lang="en-IN" dirty="0"/>
                        <a:t>Back end</a:t>
                      </a:r>
                      <a:endParaRPr lang="en-US" dirty="0"/>
                    </a:p>
                  </a:txBody>
                  <a:tcPr/>
                </a:tc>
                <a:tc>
                  <a:txBody>
                    <a:bodyPr/>
                    <a:lstStyle/>
                    <a:p>
                      <a:pPr algn="ctr"/>
                      <a:r>
                        <a:rPr lang="en-IN" dirty="0"/>
                        <a:t>Varchar</a:t>
                      </a:r>
                      <a:endParaRPr lang="en-US" dirty="0"/>
                    </a:p>
                  </a:txBody>
                  <a:tcPr/>
                </a:tc>
                <a:tc>
                  <a:txBody>
                    <a:bodyPr/>
                    <a:lstStyle/>
                    <a:p>
                      <a:pPr algn="ctr"/>
                      <a:r>
                        <a:rPr lang="en-IN" dirty="0"/>
                        <a:t>15</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3306582555"/>
                  </a:ext>
                </a:extLst>
              </a:tr>
              <a:tr h="370840">
                <a:tc>
                  <a:txBody>
                    <a:bodyPr/>
                    <a:lstStyle/>
                    <a:p>
                      <a:pPr algn="ctr"/>
                      <a:r>
                        <a:rPr lang="en-IN" dirty="0"/>
                        <a:t>Database</a:t>
                      </a:r>
                      <a:endParaRPr lang="en-US" dirty="0"/>
                    </a:p>
                  </a:txBody>
                  <a:tcPr/>
                </a:tc>
                <a:tc>
                  <a:txBody>
                    <a:bodyPr/>
                    <a:lstStyle/>
                    <a:p>
                      <a:pPr algn="ctr"/>
                      <a:r>
                        <a:rPr lang="en-IN" dirty="0"/>
                        <a:t>Varchar</a:t>
                      </a:r>
                      <a:endParaRPr lang="en-US" dirty="0"/>
                    </a:p>
                  </a:txBody>
                  <a:tcPr/>
                </a:tc>
                <a:tc>
                  <a:txBody>
                    <a:bodyPr/>
                    <a:lstStyle/>
                    <a:p>
                      <a:pPr algn="ctr"/>
                      <a:r>
                        <a:rPr lang="en-IN" dirty="0"/>
                        <a:t>15</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1792786872"/>
                  </a:ext>
                </a:extLst>
              </a:tr>
              <a:tr h="370840">
                <a:tc>
                  <a:txBody>
                    <a:bodyPr/>
                    <a:lstStyle/>
                    <a:p>
                      <a:pPr algn="ctr"/>
                      <a:r>
                        <a:rPr lang="en-IN" dirty="0"/>
                        <a:t>Designation</a:t>
                      </a:r>
                      <a:endParaRPr lang="en-US" dirty="0"/>
                    </a:p>
                  </a:txBody>
                  <a:tcPr/>
                </a:tc>
                <a:tc>
                  <a:txBody>
                    <a:bodyPr/>
                    <a:lstStyle/>
                    <a:p>
                      <a:pPr algn="ctr"/>
                      <a:r>
                        <a:rPr lang="en-IN" dirty="0"/>
                        <a:t>Varchar</a:t>
                      </a:r>
                      <a:endParaRPr lang="en-US" dirty="0"/>
                    </a:p>
                  </a:txBody>
                  <a:tcPr/>
                </a:tc>
                <a:tc>
                  <a:txBody>
                    <a:bodyPr/>
                    <a:lstStyle/>
                    <a:p>
                      <a:pPr algn="ctr"/>
                      <a:r>
                        <a:rPr lang="en-IN" dirty="0"/>
                        <a:t>25</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348129735"/>
                  </a:ext>
                </a:extLst>
              </a:tr>
              <a:tr h="370840">
                <a:tc>
                  <a:txBody>
                    <a:bodyPr/>
                    <a:lstStyle/>
                    <a:p>
                      <a:pPr algn="ctr"/>
                      <a:r>
                        <a:rPr lang="en-IN" dirty="0"/>
                        <a:t>Username</a:t>
                      </a:r>
                      <a:endParaRPr lang="en-US" dirty="0"/>
                    </a:p>
                  </a:txBody>
                  <a:tcPr/>
                </a:tc>
                <a:tc>
                  <a:txBody>
                    <a:bodyPr/>
                    <a:lstStyle/>
                    <a:p>
                      <a:pPr algn="ctr"/>
                      <a:r>
                        <a:rPr lang="en-IN" dirty="0"/>
                        <a:t>Varchar</a:t>
                      </a:r>
                      <a:endParaRPr lang="en-US" dirty="0"/>
                    </a:p>
                  </a:txBody>
                  <a:tcPr/>
                </a:tc>
                <a:tc>
                  <a:txBody>
                    <a:bodyPr/>
                    <a:lstStyle/>
                    <a:p>
                      <a:pPr algn="ctr"/>
                      <a:r>
                        <a:rPr lang="en-IN" dirty="0"/>
                        <a:t>25</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3852556396"/>
                  </a:ext>
                </a:extLst>
              </a:tr>
              <a:tr h="370840">
                <a:tc>
                  <a:txBody>
                    <a:bodyPr/>
                    <a:lstStyle/>
                    <a:p>
                      <a:pPr algn="ctr"/>
                      <a:r>
                        <a:rPr lang="en-IN" dirty="0"/>
                        <a:t>Password</a:t>
                      </a:r>
                      <a:endParaRPr lang="en-US" dirty="0"/>
                    </a:p>
                  </a:txBody>
                  <a:tcPr/>
                </a:tc>
                <a:tc>
                  <a:txBody>
                    <a:bodyPr/>
                    <a:lstStyle/>
                    <a:p>
                      <a:pPr algn="ctr"/>
                      <a:r>
                        <a:rPr lang="en-IN" dirty="0"/>
                        <a:t>Varchar</a:t>
                      </a:r>
                      <a:endParaRPr lang="en-US" dirty="0"/>
                    </a:p>
                  </a:txBody>
                  <a:tcPr/>
                </a:tc>
                <a:tc>
                  <a:txBody>
                    <a:bodyPr/>
                    <a:lstStyle/>
                    <a:p>
                      <a:pPr algn="ctr"/>
                      <a:r>
                        <a:rPr lang="en-IN" dirty="0"/>
                        <a:t>25</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4124556975"/>
                  </a:ext>
                </a:extLst>
              </a:tr>
            </a:tbl>
          </a:graphicData>
        </a:graphic>
      </p:graphicFrame>
    </p:spTree>
    <p:extLst>
      <p:ext uri="{BB962C8B-B14F-4D97-AF65-F5344CB8AC3E}">
        <p14:creationId xmlns:p14="http://schemas.microsoft.com/office/powerpoint/2010/main" val="130443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2484-B587-4725-8E93-D61040B79AC2}"/>
              </a:ext>
            </a:extLst>
          </p:cNvPr>
          <p:cNvSpPr>
            <a:spLocks noGrp="1"/>
          </p:cNvSpPr>
          <p:nvPr>
            <p:ph type="title"/>
          </p:nvPr>
        </p:nvSpPr>
        <p:spPr/>
        <p:txBody>
          <a:bodyPr/>
          <a:lstStyle/>
          <a:p>
            <a:r>
              <a:rPr lang="en-IN" dirty="0"/>
              <a:t>TABLE NAME : TASK</a:t>
            </a:r>
            <a:endParaRPr lang="en-US" dirty="0"/>
          </a:p>
        </p:txBody>
      </p:sp>
      <p:graphicFrame>
        <p:nvGraphicFramePr>
          <p:cNvPr id="4" name="Table 4">
            <a:extLst>
              <a:ext uri="{FF2B5EF4-FFF2-40B4-BE49-F238E27FC236}">
                <a16:creationId xmlns:a16="http://schemas.microsoft.com/office/drawing/2014/main" id="{9DF149A3-EE19-4AA8-9617-8B737D623B78}"/>
              </a:ext>
            </a:extLst>
          </p:cNvPr>
          <p:cNvGraphicFramePr>
            <a:graphicFrameLocks noGrp="1"/>
          </p:cNvGraphicFramePr>
          <p:nvPr>
            <p:ph idx="1"/>
            <p:extLst>
              <p:ext uri="{D42A27DB-BD31-4B8C-83A1-F6EECF244321}">
                <p14:modId xmlns:p14="http://schemas.microsoft.com/office/powerpoint/2010/main" val="3940721315"/>
              </p:ext>
            </p:extLst>
          </p:nvPr>
        </p:nvGraphicFramePr>
        <p:xfrm>
          <a:off x="680320" y="2548834"/>
          <a:ext cx="9961176" cy="3904975"/>
        </p:xfrm>
        <a:graphic>
          <a:graphicData uri="http://schemas.openxmlformats.org/drawingml/2006/table">
            <a:tbl>
              <a:tblPr firstRow="1" bandRow="1">
                <a:tableStyleId>{D7AC3CCA-C797-4891-BE02-D94E43425B78}</a:tableStyleId>
              </a:tblPr>
              <a:tblGrid>
                <a:gridCol w="2490294">
                  <a:extLst>
                    <a:ext uri="{9D8B030D-6E8A-4147-A177-3AD203B41FA5}">
                      <a16:colId xmlns:a16="http://schemas.microsoft.com/office/drawing/2014/main" val="2490360844"/>
                    </a:ext>
                  </a:extLst>
                </a:gridCol>
                <a:gridCol w="2490294">
                  <a:extLst>
                    <a:ext uri="{9D8B030D-6E8A-4147-A177-3AD203B41FA5}">
                      <a16:colId xmlns:a16="http://schemas.microsoft.com/office/drawing/2014/main" val="966425115"/>
                    </a:ext>
                  </a:extLst>
                </a:gridCol>
                <a:gridCol w="2490294">
                  <a:extLst>
                    <a:ext uri="{9D8B030D-6E8A-4147-A177-3AD203B41FA5}">
                      <a16:colId xmlns:a16="http://schemas.microsoft.com/office/drawing/2014/main" val="971136298"/>
                    </a:ext>
                  </a:extLst>
                </a:gridCol>
                <a:gridCol w="2490294">
                  <a:extLst>
                    <a:ext uri="{9D8B030D-6E8A-4147-A177-3AD203B41FA5}">
                      <a16:colId xmlns:a16="http://schemas.microsoft.com/office/drawing/2014/main" val="4001253294"/>
                    </a:ext>
                  </a:extLst>
                </a:gridCol>
              </a:tblGrid>
              <a:tr h="967852">
                <a:tc>
                  <a:txBody>
                    <a:bodyPr/>
                    <a:lstStyle/>
                    <a:p>
                      <a:pPr algn="ctr"/>
                      <a:r>
                        <a:rPr lang="en-IN" sz="2400" dirty="0"/>
                        <a:t>FIELD NAME</a:t>
                      </a:r>
                      <a:endParaRPr lang="en-US" sz="2400" dirty="0"/>
                    </a:p>
                  </a:txBody>
                  <a:tcPr/>
                </a:tc>
                <a:tc>
                  <a:txBody>
                    <a:bodyPr/>
                    <a:lstStyle/>
                    <a:p>
                      <a:pPr algn="ctr"/>
                      <a:r>
                        <a:rPr lang="en-IN" sz="2400" dirty="0"/>
                        <a:t>DATA TYPE</a:t>
                      </a:r>
                      <a:endParaRPr lang="en-US" sz="2400" dirty="0"/>
                    </a:p>
                  </a:txBody>
                  <a:tcPr/>
                </a:tc>
                <a:tc>
                  <a:txBody>
                    <a:bodyPr/>
                    <a:lstStyle/>
                    <a:p>
                      <a:pPr algn="ctr"/>
                      <a:r>
                        <a:rPr lang="en-IN" sz="2400" dirty="0"/>
                        <a:t>SIZE</a:t>
                      </a:r>
                      <a:endParaRPr lang="en-US" sz="2400" dirty="0"/>
                    </a:p>
                  </a:txBody>
                  <a:tcPr/>
                </a:tc>
                <a:tc>
                  <a:txBody>
                    <a:bodyPr/>
                    <a:lstStyle/>
                    <a:p>
                      <a:pPr algn="ctr"/>
                      <a:r>
                        <a:rPr lang="en-IN" sz="2400" dirty="0"/>
                        <a:t>CONSTRAINT</a:t>
                      </a:r>
                      <a:endParaRPr lang="en-US" sz="2400" dirty="0"/>
                    </a:p>
                  </a:txBody>
                  <a:tcPr/>
                </a:tc>
                <a:extLst>
                  <a:ext uri="{0D108BD9-81ED-4DB2-BD59-A6C34878D82A}">
                    <a16:rowId xmlns:a16="http://schemas.microsoft.com/office/drawing/2014/main" val="4147191297"/>
                  </a:ext>
                </a:extLst>
              </a:tr>
              <a:tr h="469660">
                <a:tc>
                  <a:txBody>
                    <a:bodyPr/>
                    <a:lstStyle/>
                    <a:p>
                      <a:pPr algn="ctr"/>
                      <a:r>
                        <a:rPr lang="en-IN" dirty="0"/>
                        <a:t>Id</a:t>
                      </a:r>
                      <a:endParaRPr lang="en-US" dirty="0"/>
                    </a:p>
                  </a:txBody>
                  <a:tcPr/>
                </a:tc>
                <a:tc>
                  <a:txBody>
                    <a:bodyPr/>
                    <a:lstStyle/>
                    <a:p>
                      <a:pPr algn="ctr"/>
                      <a:r>
                        <a:rPr lang="en-IN" dirty="0"/>
                        <a:t>Int</a:t>
                      </a:r>
                      <a:endParaRPr lang="en-US" dirty="0"/>
                    </a:p>
                  </a:txBody>
                  <a:tcPr/>
                </a:tc>
                <a:tc>
                  <a:txBody>
                    <a:bodyPr/>
                    <a:lstStyle/>
                    <a:p>
                      <a:pPr algn="ctr"/>
                      <a:r>
                        <a:rPr lang="en-IN" dirty="0"/>
                        <a:t>10</a:t>
                      </a:r>
                      <a:endParaRPr lang="en-US" dirty="0"/>
                    </a:p>
                  </a:txBody>
                  <a:tcPr/>
                </a:tc>
                <a:tc>
                  <a:txBody>
                    <a:bodyPr/>
                    <a:lstStyle/>
                    <a:p>
                      <a:pPr algn="ctr"/>
                      <a:r>
                        <a:rPr lang="en-IN" dirty="0"/>
                        <a:t>Primary Key</a:t>
                      </a:r>
                      <a:endParaRPr lang="en-US" dirty="0"/>
                    </a:p>
                  </a:txBody>
                  <a:tcPr/>
                </a:tc>
                <a:extLst>
                  <a:ext uri="{0D108BD9-81ED-4DB2-BD59-A6C34878D82A}">
                    <a16:rowId xmlns:a16="http://schemas.microsoft.com/office/drawing/2014/main" val="1442036398"/>
                  </a:ext>
                </a:extLst>
              </a:tr>
              <a:tr h="469660">
                <a:tc>
                  <a:txBody>
                    <a:bodyPr/>
                    <a:lstStyle/>
                    <a:p>
                      <a:pPr algn="ctr"/>
                      <a:r>
                        <a:rPr lang="en-IN" dirty="0"/>
                        <a:t>Title</a:t>
                      </a:r>
                      <a:endParaRPr lang="en-US" dirty="0"/>
                    </a:p>
                  </a:txBody>
                  <a:tcPr/>
                </a:tc>
                <a:tc>
                  <a:txBody>
                    <a:bodyPr/>
                    <a:lstStyle/>
                    <a:p>
                      <a:pPr algn="ctr"/>
                      <a:r>
                        <a:rPr lang="en-IN" dirty="0"/>
                        <a:t>Varchar</a:t>
                      </a:r>
                      <a:endParaRPr lang="en-US" dirty="0"/>
                    </a:p>
                  </a:txBody>
                  <a:tcPr/>
                </a:tc>
                <a:tc>
                  <a:txBody>
                    <a:bodyPr/>
                    <a:lstStyle/>
                    <a:p>
                      <a:pPr algn="ctr"/>
                      <a:r>
                        <a:rPr lang="en-IN" dirty="0"/>
                        <a:t>30</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3521784444"/>
                  </a:ext>
                </a:extLst>
              </a:tr>
              <a:tr h="469660">
                <a:tc>
                  <a:txBody>
                    <a:bodyPr/>
                    <a:lstStyle/>
                    <a:p>
                      <a:pPr algn="ctr"/>
                      <a:r>
                        <a:rPr lang="en-IN" dirty="0"/>
                        <a:t>Description</a:t>
                      </a:r>
                      <a:endParaRPr lang="en-US" dirty="0"/>
                    </a:p>
                  </a:txBody>
                  <a:tcPr/>
                </a:tc>
                <a:tc>
                  <a:txBody>
                    <a:bodyPr/>
                    <a:lstStyle/>
                    <a:p>
                      <a:pPr algn="ctr"/>
                      <a:r>
                        <a:rPr lang="en-IN" dirty="0"/>
                        <a:t>Varchar</a:t>
                      </a:r>
                      <a:endParaRPr lang="en-US" dirty="0"/>
                    </a:p>
                  </a:txBody>
                  <a:tcPr/>
                </a:tc>
                <a:tc>
                  <a:txBody>
                    <a:bodyPr/>
                    <a:lstStyle/>
                    <a:p>
                      <a:pPr algn="ctr"/>
                      <a:r>
                        <a:rPr lang="en-IN" dirty="0"/>
                        <a:t>100</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2478152013"/>
                  </a:ext>
                </a:extLst>
              </a:tr>
              <a:tr h="469660">
                <a:tc>
                  <a:txBody>
                    <a:bodyPr/>
                    <a:lstStyle/>
                    <a:p>
                      <a:pPr algn="ctr"/>
                      <a:r>
                        <a:rPr lang="en-IN" dirty="0"/>
                        <a:t>Front end</a:t>
                      </a:r>
                      <a:endParaRPr lang="en-US" dirty="0"/>
                    </a:p>
                  </a:txBody>
                  <a:tcPr/>
                </a:tc>
                <a:tc>
                  <a:txBody>
                    <a:bodyPr/>
                    <a:lstStyle/>
                    <a:p>
                      <a:pPr algn="ctr"/>
                      <a:r>
                        <a:rPr lang="en-IN" dirty="0"/>
                        <a:t>Varchar</a:t>
                      </a:r>
                      <a:endParaRPr lang="en-US" dirty="0"/>
                    </a:p>
                  </a:txBody>
                  <a:tcPr/>
                </a:tc>
                <a:tc>
                  <a:txBody>
                    <a:bodyPr/>
                    <a:lstStyle/>
                    <a:p>
                      <a:pPr algn="ctr"/>
                      <a:r>
                        <a:rPr lang="en-IN" dirty="0"/>
                        <a:t>20</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2508472702"/>
                  </a:ext>
                </a:extLst>
              </a:tr>
              <a:tr h="469660">
                <a:tc>
                  <a:txBody>
                    <a:bodyPr/>
                    <a:lstStyle/>
                    <a:p>
                      <a:pPr algn="ctr"/>
                      <a:r>
                        <a:rPr lang="en-IN" b="0" dirty="0"/>
                        <a:t>Back end</a:t>
                      </a:r>
                      <a:endParaRPr lang="en-US" b="0" dirty="0"/>
                    </a:p>
                  </a:txBody>
                  <a:tcPr/>
                </a:tc>
                <a:tc>
                  <a:txBody>
                    <a:bodyPr/>
                    <a:lstStyle/>
                    <a:p>
                      <a:pPr algn="ctr"/>
                      <a:r>
                        <a:rPr lang="en-IN" dirty="0"/>
                        <a:t>Varchar</a:t>
                      </a:r>
                      <a:endParaRPr lang="en-US" dirty="0"/>
                    </a:p>
                  </a:txBody>
                  <a:tcPr/>
                </a:tc>
                <a:tc>
                  <a:txBody>
                    <a:bodyPr/>
                    <a:lstStyle/>
                    <a:p>
                      <a:pPr algn="ctr"/>
                      <a:r>
                        <a:rPr lang="en-IN" dirty="0"/>
                        <a:t>20</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2040840926"/>
                  </a:ext>
                </a:extLst>
              </a:tr>
              <a:tr h="588823">
                <a:tc>
                  <a:txBody>
                    <a:bodyPr/>
                    <a:lstStyle/>
                    <a:p>
                      <a:pPr algn="ctr"/>
                      <a:r>
                        <a:rPr lang="en-IN" dirty="0"/>
                        <a:t>Modules</a:t>
                      </a:r>
                      <a:endParaRPr lang="en-US" dirty="0"/>
                    </a:p>
                  </a:txBody>
                  <a:tcPr/>
                </a:tc>
                <a:tc>
                  <a:txBody>
                    <a:bodyPr/>
                    <a:lstStyle/>
                    <a:p>
                      <a:pPr algn="ctr"/>
                      <a:r>
                        <a:rPr lang="en-IN" dirty="0"/>
                        <a:t>Varchar</a:t>
                      </a:r>
                      <a:endParaRPr lang="en-US" dirty="0"/>
                    </a:p>
                  </a:txBody>
                  <a:tcPr/>
                </a:tc>
                <a:tc>
                  <a:txBody>
                    <a:bodyPr/>
                    <a:lstStyle/>
                    <a:p>
                      <a:pPr algn="ctr"/>
                      <a:r>
                        <a:rPr lang="en-IN" dirty="0"/>
                        <a:t>100</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3829308249"/>
                  </a:ext>
                </a:extLst>
              </a:tr>
            </a:tbl>
          </a:graphicData>
        </a:graphic>
      </p:graphicFrame>
    </p:spTree>
    <p:extLst>
      <p:ext uri="{BB962C8B-B14F-4D97-AF65-F5344CB8AC3E}">
        <p14:creationId xmlns:p14="http://schemas.microsoft.com/office/powerpoint/2010/main" val="3072889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9F90-7ACF-4B25-AAC4-103E4B874FBA}"/>
              </a:ext>
            </a:extLst>
          </p:cNvPr>
          <p:cNvSpPr>
            <a:spLocks noGrp="1"/>
          </p:cNvSpPr>
          <p:nvPr>
            <p:ph type="title"/>
          </p:nvPr>
        </p:nvSpPr>
        <p:spPr/>
        <p:txBody>
          <a:bodyPr/>
          <a:lstStyle/>
          <a:p>
            <a:r>
              <a:rPr lang="en-IN" dirty="0"/>
              <a:t>TABLE NAME : ALLOCATION</a:t>
            </a:r>
            <a:endParaRPr lang="en-US" dirty="0"/>
          </a:p>
        </p:txBody>
      </p:sp>
      <p:graphicFrame>
        <p:nvGraphicFramePr>
          <p:cNvPr id="4" name="Table 4">
            <a:extLst>
              <a:ext uri="{FF2B5EF4-FFF2-40B4-BE49-F238E27FC236}">
                <a16:creationId xmlns:a16="http://schemas.microsoft.com/office/drawing/2014/main" id="{6CAB084D-9F48-431C-8CD6-F1B382EE3464}"/>
              </a:ext>
            </a:extLst>
          </p:cNvPr>
          <p:cNvGraphicFramePr>
            <a:graphicFrameLocks noGrp="1"/>
          </p:cNvGraphicFramePr>
          <p:nvPr>
            <p:ph idx="1"/>
            <p:extLst>
              <p:ext uri="{D42A27DB-BD31-4B8C-83A1-F6EECF244321}">
                <p14:modId xmlns:p14="http://schemas.microsoft.com/office/powerpoint/2010/main" val="732155884"/>
              </p:ext>
            </p:extLst>
          </p:nvPr>
        </p:nvGraphicFramePr>
        <p:xfrm>
          <a:off x="681038" y="2336800"/>
          <a:ext cx="9986960" cy="3335129"/>
        </p:xfrm>
        <a:graphic>
          <a:graphicData uri="http://schemas.openxmlformats.org/drawingml/2006/table">
            <a:tbl>
              <a:tblPr firstRow="1" bandRow="1">
                <a:tableStyleId>{D7AC3CCA-C797-4891-BE02-D94E43425B78}</a:tableStyleId>
              </a:tblPr>
              <a:tblGrid>
                <a:gridCol w="2496740">
                  <a:extLst>
                    <a:ext uri="{9D8B030D-6E8A-4147-A177-3AD203B41FA5}">
                      <a16:colId xmlns:a16="http://schemas.microsoft.com/office/drawing/2014/main" val="19585243"/>
                    </a:ext>
                  </a:extLst>
                </a:gridCol>
                <a:gridCol w="2496740">
                  <a:extLst>
                    <a:ext uri="{9D8B030D-6E8A-4147-A177-3AD203B41FA5}">
                      <a16:colId xmlns:a16="http://schemas.microsoft.com/office/drawing/2014/main" val="981465992"/>
                    </a:ext>
                  </a:extLst>
                </a:gridCol>
                <a:gridCol w="2496740">
                  <a:extLst>
                    <a:ext uri="{9D8B030D-6E8A-4147-A177-3AD203B41FA5}">
                      <a16:colId xmlns:a16="http://schemas.microsoft.com/office/drawing/2014/main" val="4085921847"/>
                    </a:ext>
                  </a:extLst>
                </a:gridCol>
                <a:gridCol w="2496740">
                  <a:extLst>
                    <a:ext uri="{9D8B030D-6E8A-4147-A177-3AD203B41FA5}">
                      <a16:colId xmlns:a16="http://schemas.microsoft.com/office/drawing/2014/main" val="1172299469"/>
                    </a:ext>
                  </a:extLst>
                </a:gridCol>
              </a:tblGrid>
              <a:tr h="936979">
                <a:tc>
                  <a:txBody>
                    <a:bodyPr/>
                    <a:lstStyle/>
                    <a:p>
                      <a:pPr algn="ctr"/>
                      <a:r>
                        <a:rPr lang="en-IN" sz="2400" dirty="0"/>
                        <a:t>FIELD NAME</a:t>
                      </a:r>
                      <a:endParaRPr lang="en-US" sz="2400" dirty="0"/>
                    </a:p>
                  </a:txBody>
                  <a:tcPr/>
                </a:tc>
                <a:tc>
                  <a:txBody>
                    <a:bodyPr/>
                    <a:lstStyle/>
                    <a:p>
                      <a:pPr algn="ctr"/>
                      <a:r>
                        <a:rPr lang="en-IN" sz="2400" dirty="0"/>
                        <a:t>DATA TYPE</a:t>
                      </a:r>
                      <a:endParaRPr lang="en-US" sz="2400" dirty="0"/>
                    </a:p>
                  </a:txBody>
                  <a:tcPr/>
                </a:tc>
                <a:tc>
                  <a:txBody>
                    <a:bodyPr/>
                    <a:lstStyle/>
                    <a:p>
                      <a:pPr algn="ctr"/>
                      <a:r>
                        <a:rPr lang="en-IN" sz="2400" dirty="0"/>
                        <a:t>SIZE</a:t>
                      </a:r>
                      <a:endParaRPr lang="en-US" sz="2400" dirty="0"/>
                    </a:p>
                  </a:txBody>
                  <a:tcPr/>
                </a:tc>
                <a:tc>
                  <a:txBody>
                    <a:bodyPr/>
                    <a:lstStyle/>
                    <a:p>
                      <a:pPr algn="ctr"/>
                      <a:r>
                        <a:rPr lang="en-IN" sz="2400" dirty="0"/>
                        <a:t>CONSTRAINT</a:t>
                      </a:r>
                      <a:endParaRPr lang="en-US" sz="2400" dirty="0"/>
                    </a:p>
                  </a:txBody>
                  <a:tcPr/>
                </a:tc>
                <a:extLst>
                  <a:ext uri="{0D108BD9-81ED-4DB2-BD59-A6C34878D82A}">
                    <a16:rowId xmlns:a16="http://schemas.microsoft.com/office/drawing/2014/main" val="3481158550"/>
                  </a:ext>
                </a:extLst>
              </a:tr>
              <a:tr h="479630">
                <a:tc>
                  <a:txBody>
                    <a:bodyPr/>
                    <a:lstStyle/>
                    <a:p>
                      <a:pPr algn="ctr"/>
                      <a:r>
                        <a:rPr lang="en-IN" dirty="0"/>
                        <a:t>Id</a:t>
                      </a:r>
                      <a:endParaRPr lang="en-US" dirty="0"/>
                    </a:p>
                  </a:txBody>
                  <a:tcPr/>
                </a:tc>
                <a:tc>
                  <a:txBody>
                    <a:bodyPr/>
                    <a:lstStyle/>
                    <a:p>
                      <a:pPr algn="ctr"/>
                      <a:r>
                        <a:rPr lang="en-IN" dirty="0"/>
                        <a:t>Int</a:t>
                      </a:r>
                      <a:endParaRPr lang="en-US" dirty="0"/>
                    </a:p>
                  </a:txBody>
                  <a:tcPr/>
                </a:tc>
                <a:tc>
                  <a:txBody>
                    <a:bodyPr/>
                    <a:lstStyle/>
                    <a:p>
                      <a:pPr algn="ctr"/>
                      <a:r>
                        <a:rPr lang="en-IN" dirty="0"/>
                        <a:t>10</a:t>
                      </a:r>
                      <a:endParaRPr lang="en-US" dirty="0"/>
                    </a:p>
                  </a:txBody>
                  <a:tcPr/>
                </a:tc>
                <a:tc>
                  <a:txBody>
                    <a:bodyPr/>
                    <a:lstStyle/>
                    <a:p>
                      <a:pPr algn="ctr"/>
                      <a:r>
                        <a:rPr lang="en-IN" dirty="0"/>
                        <a:t>Primary key</a:t>
                      </a:r>
                      <a:endParaRPr lang="en-US" dirty="0"/>
                    </a:p>
                  </a:txBody>
                  <a:tcPr/>
                </a:tc>
                <a:extLst>
                  <a:ext uri="{0D108BD9-81ED-4DB2-BD59-A6C34878D82A}">
                    <a16:rowId xmlns:a16="http://schemas.microsoft.com/office/drawing/2014/main" val="1748320762"/>
                  </a:ext>
                </a:extLst>
              </a:tr>
              <a:tr h="479630">
                <a:tc>
                  <a:txBody>
                    <a:bodyPr/>
                    <a:lstStyle/>
                    <a:p>
                      <a:pPr algn="ctr"/>
                      <a:r>
                        <a:rPr lang="en-IN" dirty="0"/>
                        <a:t>Project id</a:t>
                      </a:r>
                      <a:endParaRPr lang="en-US" dirty="0"/>
                    </a:p>
                  </a:txBody>
                  <a:tcPr/>
                </a:tc>
                <a:tc>
                  <a:txBody>
                    <a:bodyPr/>
                    <a:lstStyle/>
                    <a:p>
                      <a:pPr algn="ctr"/>
                      <a:r>
                        <a:rPr lang="en-IN" dirty="0"/>
                        <a:t>Int</a:t>
                      </a:r>
                      <a:endParaRPr lang="en-US" dirty="0"/>
                    </a:p>
                  </a:txBody>
                  <a:tcPr/>
                </a:tc>
                <a:tc>
                  <a:txBody>
                    <a:bodyPr/>
                    <a:lstStyle/>
                    <a:p>
                      <a:pPr algn="ctr"/>
                      <a:r>
                        <a:rPr lang="en-IN" dirty="0"/>
                        <a:t>10</a:t>
                      </a:r>
                      <a:endParaRPr lang="en-US" dirty="0"/>
                    </a:p>
                  </a:txBody>
                  <a:tcPr/>
                </a:tc>
                <a:tc>
                  <a:txBody>
                    <a:bodyPr/>
                    <a:lstStyle/>
                    <a:p>
                      <a:pPr algn="ctr"/>
                      <a:r>
                        <a:rPr lang="en-IN" dirty="0"/>
                        <a:t>Foreign key</a:t>
                      </a:r>
                    </a:p>
                  </a:txBody>
                  <a:tcPr/>
                </a:tc>
                <a:extLst>
                  <a:ext uri="{0D108BD9-81ED-4DB2-BD59-A6C34878D82A}">
                    <a16:rowId xmlns:a16="http://schemas.microsoft.com/office/drawing/2014/main" val="617887071"/>
                  </a:ext>
                </a:extLst>
              </a:tr>
              <a:tr h="479630">
                <a:tc>
                  <a:txBody>
                    <a:bodyPr/>
                    <a:lstStyle/>
                    <a:p>
                      <a:pPr algn="ctr"/>
                      <a:r>
                        <a:rPr lang="en-IN" dirty="0"/>
                        <a:t>Student id</a:t>
                      </a:r>
                      <a:endParaRPr lang="en-US" dirty="0"/>
                    </a:p>
                  </a:txBody>
                  <a:tcPr/>
                </a:tc>
                <a:tc>
                  <a:txBody>
                    <a:bodyPr/>
                    <a:lstStyle/>
                    <a:p>
                      <a:pPr algn="ctr"/>
                      <a:r>
                        <a:rPr lang="en-IN" dirty="0"/>
                        <a:t>Int</a:t>
                      </a:r>
                      <a:endParaRPr lang="en-US" dirty="0"/>
                    </a:p>
                  </a:txBody>
                  <a:tcPr/>
                </a:tc>
                <a:tc>
                  <a:txBody>
                    <a:bodyPr/>
                    <a:lstStyle/>
                    <a:p>
                      <a:pPr algn="ctr"/>
                      <a:r>
                        <a:rPr lang="en-IN" dirty="0"/>
                        <a:t>10</a:t>
                      </a:r>
                      <a:endParaRPr lang="en-US" dirty="0"/>
                    </a:p>
                  </a:txBody>
                  <a:tcPr/>
                </a:tc>
                <a:tc>
                  <a:txBody>
                    <a:bodyPr/>
                    <a:lstStyle/>
                    <a:p>
                      <a:pPr algn="ctr"/>
                      <a:r>
                        <a:rPr lang="en-IN" dirty="0"/>
                        <a:t>Foreign key</a:t>
                      </a:r>
                      <a:endParaRPr lang="en-US" dirty="0"/>
                    </a:p>
                  </a:txBody>
                  <a:tcPr/>
                </a:tc>
                <a:extLst>
                  <a:ext uri="{0D108BD9-81ED-4DB2-BD59-A6C34878D82A}">
                    <a16:rowId xmlns:a16="http://schemas.microsoft.com/office/drawing/2014/main" val="3267871489"/>
                  </a:ext>
                </a:extLst>
              </a:tr>
              <a:tr h="479630">
                <a:tc>
                  <a:txBody>
                    <a:bodyPr/>
                    <a:lstStyle/>
                    <a:p>
                      <a:pPr algn="ctr"/>
                      <a:r>
                        <a:rPr lang="en-IN" dirty="0"/>
                        <a:t>Code</a:t>
                      </a:r>
                      <a:endParaRPr lang="en-US" dirty="0"/>
                    </a:p>
                  </a:txBody>
                  <a:tcPr/>
                </a:tc>
                <a:tc>
                  <a:txBody>
                    <a:bodyPr/>
                    <a:lstStyle/>
                    <a:p>
                      <a:pPr algn="ctr"/>
                      <a:r>
                        <a:rPr lang="en-IN" dirty="0"/>
                        <a:t>Varchar</a:t>
                      </a:r>
                      <a:endParaRPr lang="en-US" dirty="0"/>
                    </a:p>
                  </a:txBody>
                  <a:tcPr/>
                </a:tc>
                <a:tc>
                  <a:txBody>
                    <a:bodyPr/>
                    <a:lstStyle/>
                    <a:p>
                      <a:pPr algn="ctr"/>
                      <a:r>
                        <a:rPr lang="en-IN" dirty="0"/>
                        <a:t>10000</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2689894341"/>
                  </a:ext>
                </a:extLst>
              </a:tr>
              <a:tr h="479630">
                <a:tc>
                  <a:txBody>
                    <a:bodyPr/>
                    <a:lstStyle/>
                    <a:p>
                      <a:pPr algn="ctr"/>
                      <a:r>
                        <a:rPr lang="en-IN" dirty="0"/>
                        <a:t>Date</a:t>
                      </a:r>
                      <a:endParaRPr lang="en-US" dirty="0"/>
                    </a:p>
                  </a:txBody>
                  <a:tcPr/>
                </a:tc>
                <a:tc>
                  <a:txBody>
                    <a:bodyPr/>
                    <a:lstStyle/>
                    <a:p>
                      <a:pPr algn="ctr"/>
                      <a:r>
                        <a:rPr lang="en-IN" dirty="0"/>
                        <a:t>Date</a:t>
                      </a:r>
                      <a:endParaRPr lang="en-US" dirty="0"/>
                    </a:p>
                  </a:txBody>
                  <a:tcPr/>
                </a:tc>
                <a:tc>
                  <a:txBody>
                    <a:bodyPr/>
                    <a:lstStyle/>
                    <a:p>
                      <a:pPr algn="ctr"/>
                      <a:r>
                        <a:rPr lang="en-IN" dirty="0"/>
                        <a:t>10</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1336298037"/>
                  </a:ext>
                </a:extLst>
              </a:tr>
            </a:tbl>
          </a:graphicData>
        </a:graphic>
      </p:graphicFrame>
    </p:spTree>
    <p:extLst>
      <p:ext uri="{BB962C8B-B14F-4D97-AF65-F5344CB8AC3E}">
        <p14:creationId xmlns:p14="http://schemas.microsoft.com/office/powerpoint/2010/main" val="1889894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02DE-6667-4DA6-B9D5-8319BE5687A3}"/>
              </a:ext>
            </a:extLst>
          </p:cNvPr>
          <p:cNvSpPr>
            <a:spLocks noGrp="1"/>
          </p:cNvSpPr>
          <p:nvPr>
            <p:ph type="title"/>
          </p:nvPr>
        </p:nvSpPr>
        <p:spPr/>
        <p:txBody>
          <a:bodyPr/>
          <a:lstStyle/>
          <a:p>
            <a:r>
              <a:rPr lang="en-IN" dirty="0"/>
              <a:t>FORM DESIGN</a:t>
            </a:r>
            <a:br>
              <a:rPr lang="en-IN" dirty="0"/>
            </a:br>
            <a:r>
              <a:rPr lang="en-IN" sz="2400" dirty="0"/>
              <a:t>ADMIN LOGIN</a:t>
            </a:r>
            <a:endParaRPr lang="en-US" sz="2400" dirty="0"/>
          </a:p>
        </p:txBody>
      </p:sp>
      <p:pic>
        <p:nvPicPr>
          <p:cNvPr id="5" name="Content Placeholder 4">
            <a:extLst>
              <a:ext uri="{FF2B5EF4-FFF2-40B4-BE49-F238E27FC236}">
                <a16:creationId xmlns:a16="http://schemas.microsoft.com/office/drawing/2014/main" id="{793D743E-3629-4B4F-873A-4BBE299634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823" y="2336800"/>
            <a:ext cx="6326330" cy="3598863"/>
          </a:xfrm>
        </p:spPr>
      </p:pic>
    </p:spTree>
    <p:extLst>
      <p:ext uri="{BB962C8B-B14F-4D97-AF65-F5344CB8AC3E}">
        <p14:creationId xmlns:p14="http://schemas.microsoft.com/office/powerpoint/2010/main" val="305568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710B-8FD2-4A2A-B4F2-6E9D3F8357F9}"/>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9B7AC089-97D7-4079-ADFC-FFE5A0A48875}"/>
              </a:ext>
            </a:extLst>
          </p:cNvPr>
          <p:cNvSpPr>
            <a:spLocks noGrp="1"/>
          </p:cNvSpPr>
          <p:nvPr>
            <p:ph idx="1"/>
          </p:nvPr>
        </p:nvSpPr>
        <p:spPr/>
        <p:txBody>
          <a:bodyPr>
            <a:normAutofit lnSpcReduction="10000"/>
          </a:bodyPr>
          <a:lstStyle/>
          <a:p>
            <a:r>
              <a:rPr lang="en-IN" dirty="0"/>
              <a:t>ABSTRACT</a:t>
            </a:r>
          </a:p>
          <a:p>
            <a:r>
              <a:rPr lang="en-IN" dirty="0"/>
              <a:t>OBJECTIVES</a:t>
            </a:r>
          </a:p>
          <a:p>
            <a:r>
              <a:rPr lang="en-IN" dirty="0"/>
              <a:t>HARDWARE SPECIFICATION</a:t>
            </a:r>
          </a:p>
          <a:p>
            <a:r>
              <a:rPr lang="en-IN" dirty="0"/>
              <a:t>SOFTWARE SPECIFICATION</a:t>
            </a:r>
          </a:p>
          <a:p>
            <a:r>
              <a:rPr lang="en-IN" dirty="0"/>
              <a:t>EXISTING SYSTEM</a:t>
            </a:r>
          </a:p>
          <a:p>
            <a:r>
              <a:rPr lang="en-IN" dirty="0"/>
              <a:t>PROPOSED SYSTEM</a:t>
            </a:r>
          </a:p>
          <a:p>
            <a:r>
              <a:rPr lang="en-IN" dirty="0"/>
              <a:t>MODULES </a:t>
            </a:r>
          </a:p>
          <a:p>
            <a:r>
              <a:rPr lang="en-IN" dirty="0"/>
              <a:t>DATA FLOW DIAGRAM</a:t>
            </a:r>
          </a:p>
          <a:p>
            <a:endParaRPr lang="en-US" dirty="0"/>
          </a:p>
        </p:txBody>
      </p:sp>
    </p:spTree>
    <p:extLst>
      <p:ext uri="{BB962C8B-B14F-4D97-AF65-F5344CB8AC3E}">
        <p14:creationId xmlns:p14="http://schemas.microsoft.com/office/powerpoint/2010/main" val="297964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1D5B-4D39-4CF6-B812-16B15746E4AF}"/>
              </a:ext>
            </a:extLst>
          </p:cNvPr>
          <p:cNvSpPr>
            <a:spLocks noGrp="1"/>
          </p:cNvSpPr>
          <p:nvPr>
            <p:ph type="title"/>
          </p:nvPr>
        </p:nvSpPr>
        <p:spPr/>
        <p:txBody>
          <a:bodyPr/>
          <a:lstStyle/>
          <a:p>
            <a:r>
              <a:rPr lang="en-IN" dirty="0"/>
              <a:t>PROJECT REQUIREMENTS</a:t>
            </a:r>
            <a:endParaRPr lang="en-US" dirty="0"/>
          </a:p>
        </p:txBody>
      </p:sp>
      <p:pic>
        <p:nvPicPr>
          <p:cNvPr id="6" name="Content Placeholder 5">
            <a:extLst>
              <a:ext uri="{FF2B5EF4-FFF2-40B4-BE49-F238E27FC236}">
                <a16:creationId xmlns:a16="http://schemas.microsoft.com/office/drawing/2014/main" id="{A2E842AA-FD25-4853-B7A6-51B7E1C4667E}"/>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2071" r="29913" b="7416"/>
          <a:stretch/>
        </p:blipFill>
        <p:spPr>
          <a:xfrm>
            <a:off x="394747" y="2336873"/>
            <a:ext cx="5261317" cy="3376422"/>
          </a:xfrm>
        </p:spPr>
      </p:pic>
      <p:pic>
        <p:nvPicPr>
          <p:cNvPr id="8" name="Content Placeholder 7">
            <a:extLst>
              <a:ext uri="{FF2B5EF4-FFF2-40B4-BE49-F238E27FC236}">
                <a16:creationId xmlns:a16="http://schemas.microsoft.com/office/drawing/2014/main" id="{F8174326-16AB-4C53-BBB0-B20A49BDB5D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9648" r="27975" b="5832"/>
          <a:stretch/>
        </p:blipFill>
        <p:spPr>
          <a:xfrm>
            <a:off x="6096000" y="2336873"/>
            <a:ext cx="5804343" cy="3376422"/>
          </a:xfrm>
        </p:spPr>
      </p:pic>
    </p:spTree>
    <p:extLst>
      <p:ext uri="{BB962C8B-B14F-4D97-AF65-F5344CB8AC3E}">
        <p14:creationId xmlns:p14="http://schemas.microsoft.com/office/powerpoint/2010/main" val="2416237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DCE2-7668-416C-AD11-1D9F0069D29E}"/>
              </a:ext>
            </a:extLst>
          </p:cNvPr>
          <p:cNvSpPr>
            <a:spLocks noGrp="1"/>
          </p:cNvSpPr>
          <p:nvPr>
            <p:ph type="title"/>
          </p:nvPr>
        </p:nvSpPr>
        <p:spPr/>
        <p:txBody>
          <a:bodyPr/>
          <a:lstStyle/>
          <a:p>
            <a:r>
              <a:rPr lang="en-IN" dirty="0"/>
              <a:t>STUDENT REGISTRATION</a:t>
            </a:r>
            <a:endParaRPr lang="en-US" dirty="0"/>
          </a:p>
        </p:txBody>
      </p:sp>
      <p:pic>
        <p:nvPicPr>
          <p:cNvPr id="4" name="Picture 3">
            <a:extLst>
              <a:ext uri="{FF2B5EF4-FFF2-40B4-BE49-F238E27FC236}">
                <a16:creationId xmlns:a16="http://schemas.microsoft.com/office/drawing/2014/main" id="{4721724C-E03A-4B90-BEFD-9D59359370B4}"/>
              </a:ext>
            </a:extLst>
          </p:cNvPr>
          <p:cNvPicPr>
            <a:picLocks noChangeAspect="1"/>
          </p:cNvPicPr>
          <p:nvPr/>
        </p:nvPicPr>
        <p:blipFill rotWithShape="1">
          <a:blip r:embed="rId2">
            <a:extLst>
              <a:ext uri="{28A0092B-C50C-407E-A947-70E740481C1C}">
                <a14:useLocalDpi xmlns:a14="http://schemas.microsoft.com/office/drawing/2010/main" val="0"/>
              </a:ext>
            </a:extLst>
          </a:blip>
          <a:srcRect t="10964" r="53632" b="4834"/>
          <a:stretch/>
        </p:blipFill>
        <p:spPr>
          <a:xfrm>
            <a:off x="191910" y="2797354"/>
            <a:ext cx="3488267" cy="3561485"/>
          </a:xfrm>
          <a:prstGeom prst="rect">
            <a:avLst/>
          </a:prstGeom>
        </p:spPr>
      </p:pic>
      <p:pic>
        <p:nvPicPr>
          <p:cNvPr id="6" name="Picture 5">
            <a:extLst>
              <a:ext uri="{FF2B5EF4-FFF2-40B4-BE49-F238E27FC236}">
                <a16:creationId xmlns:a16="http://schemas.microsoft.com/office/drawing/2014/main" id="{2065CE43-4D1A-4D44-8B7E-CF2FEB48379A}"/>
              </a:ext>
            </a:extLst>
          </p:cNvPr>
          <p:cNvPicPr>
            <a:picLocks noChangeAspect="1"/>
          </p:cNvPicPr>
          <p:nvPr/>
        </p:nvPicPr>
        <p:blipFill rotWithShape="1">
          <a:blip r:embed="rId3">
            <a:extLst>
              <a:ext uri="{28A0092B-C50C-407E-A947-70E740481C1C}">
                <a14:useLocalDpi xmlns:a14="http://schemas.microsoft.com/office/drawing/2010/main" val="0"/>
              </a:ext>
            </a:extLst>
          </a:blip>
          <a:srcRect t="10964" r="55926" b="12904"/>
          <a:stretch/>
        </p:blipFill>
        <p:spPr>
          <a:xfrm>
            <a:off x="3894669" y="2791056"/>
            <a:ext cx="3680178" cy="3574079"/>
          </a:xfrm>
          <a:prstGeom prst="rect">
            <a:avLst/>
          </a:prstGeom>
        </p:spPr>
      </p:pic>
      <p:pic>
        <p:nvPicPr>
          <p:cNvPr id="8" name="Picture 7">
            <a:extLst>
              <a:ext uri="{FF2B5EF4-FFF2-40B4-BE49-F238E27FC236}">
                <a16:creationId xmlns:a16="http://schemas.microsoft.com/office/drawing/2014/main" id="{761153FC-E81B-4F26-8E25-FD22D6D7C941}"/>
              </a:ext>
            </a:extLst>
          </p:cNvPr>
          <p:cNvPicPr>
            <a:picLocks noChangeAspect="1"/>
          </p:cNvPicPr>
          <p:nvPr/>
        </p:nvPicPr>
        <p:blipFill rotWithShape="1">
          <a:blip r:embed="rId4">
            <a:extLst>
              <a:ext uri="{28A0092B-C50C-407E-A947-70E740481C1C}">
                <a14:useLocalDpi xmlns:a14="http://schemas.microsoft.com/office/drawing/2010/main" val="0"/>
              </a:ext>
            </a:extLst>
          </a:blip>
          <a:srcRect t="29784" r="53218" b="4834"/>
          <a:stretch/>
        </p:blipFill>
        <p:spPr>
          <a:xfrm>
            <a:off x="7789339" y="2791056"/>
            <a:ext cx="4064000" cy="3522725"/>
          </a:xfrm>
          <a:prstGeom prst="rect">
            <a:avLst/>
          </a:prstGeom>
        </p:spPr>
      </p:pic>
    </p:spTree>
    <p:extLst>
      <p:ext uri="{BB962C8B-B14F-4D97-AF65-F5344CB8AC3E}">
        <p14:creationId xmlns:p14="http://schemas.microsoft.com/office/powerpoint/2010/main" val="3101299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8ECC-0140-4B6A-868E-F5A9E79DB0C4}"/>
              </a:ext>
            </a:extLst>
          </p:cNvPr>
          <p:cNvSpPr>
            <a:spLocks noGrp="1"/>
          </p:cNvSpPr>
          <p:nvPr>
            <p:ph type="title"/>
          </p:nvPr>
        </p:nvSpPr>
        <p:spPr/>
        <p:txBody>
          <a:bodyPr/>
          <a:lstStyle/>
          <a:p>
            <a:r>
              <a:rPr lang="en-IN" dirty="0"/>
              <a:t>VIEW APPLICANTS</a:t>
            </a:r>
            <a:endParaRPr lang="en-US" dirty="0"/>
          </a:p>
        </p:txBody>
      </p:sp>
      <p:pic>
        <p:nvPicPr>
          <p:cNvPr id="5" name="Content Placeholder 4">
            <a:extLst>
              <a:ext uri="{FF2B5EF4-FFF2-40B4-BE49-F238E27FC236}">
                <a16:creationId xmlns:a16="http://schemas.microsoft.com/office/drawing/2014/main" id="{2551C9F6-AFB9-4FB9-A08F-E499505D72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174" b="25336"/>
          <a:stretch/>
        </p:blipFill>
        <p:spPr>
          <a:xfrm>
            <a:off x="1508503" y="2573867"/>
            <a:ext cx="8653458" cy="2991556"/>
          </a:xfrm>
        </p:spPr>
      </p:pic>
    </p:spTree>
    <p:extLst>
      <p:ext uri="{BB962C8B-B14F-4D97-AF65-F5344CB8AC3E}">
        <p14:creationId xmlns:p14="http://schemas.microsoft.com/office/powerpoint/2010/main" val="549696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E090-6316-43AF-B16F-DA85F58FDA62}"/>
              </a:ext>
            </a:extLst>
          </p:cNvPr>
          <p:cNvSpPr>
            <a:spLocks noGrp="1"/>
          </p:cNvSpPr>
          <p:nvPr>
            <p:ph type="title"/>
          </p:nvPr>
        </p:nvSpPr>
        <p:spPr/>
        <p:txBody>
          <a:bodyPr/>
          <a:lstStyle/>
          <a:p>
            <a:r>
              <a:rPr lang="en-IN" dirty="0"/>
              <a:t>APPLY INTERNSHIP</a:t>
            </a:r>
            <a:endParaRPr lang="en-US" dirty="0"/>
          </a:p>
        </p:txBody>
      </p:sp>
      <p:pic>
        <p:nvPicPr>
          <p:cNvPr id="4" name="Picture 3">
            <a:extLst>
              <a:ext uri="{FF2B5EF4-FFF2-40B4-BE49-F238E27FC236}">
                <a16:creationId xmlns:a16="http://schemas.microsoft.com/office/drawing/2014/main" id="{AB8DC397-BFC0-45A9-8721-97AC316C9E17}"/>
              </a:ext>
            </a:extLst>
          </p:cNvPr>
          <p:cNvPicPr>
            <a:picLocks noChangeAspect="1"/>
          </p:cNvPicPr>
          <p:nvPr/>
        </p:nvPicPr>
        <p:blipFill rotWithShape="1">
          <a:blip r:embed="rId2">
            <a:extLst>
              <a:ext uri="{28A0092B-C50C-407E-A947-70E740481C1C}">
                <a14:useLocalDpi xmlns:a14="http://schemas.microsoft.com/office/drawing/2010/main" val="0"/>
              </a:ext>
            </a:extLst>
          </a:blip>
          <a:srcRect l="14186" t="17926" r="39341" b="20315"/>
          <a:stretch/>
        </p:blipFill>
        <p:spPr>
          <a:xfrm>
            <a:off x="173621" y="2928395"/>
            <a:ext cx="3835096" cy="2865378"/>
          </a:xfrm>
          <a:prstGeom prst="rect">
            <a:avLst/>
          </a:prstGeom>
        </p:spPr>
      </p:pic>
      <p:pic>
        <p:nvPicPr>
          <p:cNvPr id="6" name="Picture 5">
            <a:extLst>
              <a:ext uri="{FF2B5EF4-FFF2-40B4-BE49-F238E27FC236}">
                <a16:creationId xmlns:a16="http://schemas.microsoft.com/office/drawing/2014/main" id="{FC343AAE-7CB9-48A2-B720-7E9F7A8F09D9}"/>
              </a:ext>
            </a:extLst>
          </p:cNvPr>
          <p:cNvPicPr>
            <a:picLocks noChangeAspect="1"/>
          </p:cNvPicPr>
          <p:nvPr/>
        </p:nvPicPr>
        <p:blipFill rotWithShape="1">
          <a:blip r:embed="rId3">
            <a:extLst>
              <a:ext uri="{28A0092B-C50C-407E-A947-70E740481C1C}">
                <a14:useLocalDpi xmlns:a14="http://schemas.microsoft.com/office/drawing/2010/main" val="0"/>
              </a:ext>
            </a:extLst>
          </a:blip>
          <a:srcRect l="1" t="12470" r="55760" b="6645"/>
          <a:stretch/>
        </p:blipFill>
        <p:spPr>
          <a:xfrm>
            <a:off x="4544992" y="2879453"/>
            <a:ext cx="2909104" cy="2990258"/>
          </a:xfrm>
          <a:prstGeom prst="rect">
            <a:avLst/>
          </a:prstGeom>
        </p:spPr>
      </p:pic>
      <p:pic>
        <p:nvPicPr>
          <p:cNvPr id="8" name="Picture 7">
            <a:extLst>
              <a:ext uri="{FF2B5EF4-FFF2-40B4-BE49-F238E27FC236}">
                <a16:creationId xmlns:a16="http://schemas.microsoft.com/office/drawing/2014/main" id="{C74CA004-D9F0-46BC-9926-AE6E9697A5B6}"/>
              </a:ext>
            </a:extLst>
          </p:cNvPr>
          <p:cNvPicPr>
            <a:picLocks noChangeAspect="1"/>
          </p:cNvPicPr>
          <p:nvPr/>
        </p:nvPicPr>
        <p:blipFill rotWithShape="1">
          <a:blip r:embed="rId4">
            <a:extLst>
              <a:ext uri="{28A0092B-C50C-407E-A947-70E740481C1C}">
                <a14:useLocalDpi xmlns:a14="http://schemas.microsoft.com/office/drawing/2010/main" val="0"/>
              </a:ext>
            </a:extLst>
          </a:blip>
          <a:srcRect l="-21108" t="36451" r="58089" b="5402"/>
          <a:stretch/>
        </p:blipFill>
        <p:spPr>
          <a:xfrm>
            <a:off x="6096000" y="2879453"/>
            <a:ext cx="5586215" cy="2897913"/>
          </a:xfrm>
          <a:prstGeom prst="rect">
            <a:avLst/>
          </a:prstGeom>
        </p:spPr>
      </p:pic>
    </p:spTree>
    <p:extLst>
      <p:ext uri="{BB962C8B-B14F-4D97-AF65-F5344CB8AC3E}">
        <p14:creationId xmlns:p14="http://schemas.microsoft.com/office/powerpoint/2010/main" val="2112126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68C3-9D06-48BC-9E97-B20386A04520}"/>
              </a:ext>
            </a:extLst>
          </p:cNvPr>
          <p:cNvSpPr>
            <a:spLocks noGrp="1"/>
          </p:cNvSpPr>
          <p:nvPr>
            <p:ph type="title"/>
          </p:nvPr>
        </p:nvSpPr>
        <p:spPr/>
        <p:txBody>
          <a:bodyPr/>
          <a:lstStyle/>
          <a:p>
            <a:r>
              <a:rPr lang="en-IN" dirty="0"/>
              <a:t>UPLOADING CODE</a:t>
            </a:r>
            <a:endParaRPr lang="en-US" dirty="0"/>
          </a:p>
        </p:txBody>
      </p:sp>
      <p:pic>
        <p:nvPicPr>
          <p:cNvPr id="5" name="Content Placeholder 4">
            <a:extLst>
              <a:ext uri="{FF2B5EF4-FFF2-40B4-BE49-F238E27FC236}">
                <a16:creationId xmlns:a16="http://schemas.microsoft.com/office/drawing/2014/main" id="{5F82DDDD-8AE9-4968-98B0-FB4D2AD4C8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223" t="12547" r="29744" b="6837"/>
          <a:stretch/>
        </p:blipFill>
        <p:spPr>
          <a:xfrm>
            <a:off x="2947251" y="2246490"/>
            <a:ext cx="3848660" cy="4357292"/>
          </a:xfrm>
        </p:spPr>
      </p:pic>
    </p:spTree>
    <p:extLst>
      <p:ext uri="{BB962C8B-B14F-4D97-AF65-F5344CB8AC3E}">
        <p14:creationId xmlns:p14="http://schemas.microsoft.com/office/powerpoint/2010/main" val="3598470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B2A9-59B0-4512-AB91-B91DD1925E38}"/>
              </a:ext>
            </a:extLst>
          </p:cNvPr>
          <p:cNvSpPr>
            <a:spLocks noGrp="1"/>
          </p:cNvSpPr>
          <p:nvPr>
            <p:ph type="title"/>
          </p:nvPr>
        </p:nvSpPr>
        <p:spPr/>
        <p:txBody>
          <a:bodyPr/>
          <a:lstStyle/>
          <a:p>
            <a:r>
              <a:rPr lang="en-IN" dirty="0"/>
              <a:t>CODE CHECKING (by admin)</a:t>
            </a:r>
            <a:endParaRPr lang="en-US" dirty="0"/>
          </a:p>
        </p:txBody>
      </p:sp>
      <p:pic>
        <p:nvPicPr>
          <p:cNvPr id="5" name="Content Placeholder 4">
            <a:extLst>
              <a:ext uri="{FF2B5EF4-FFF2-40B4-BE49-F238E27FC236}">
                <a16:creationId xmlns:a16="http://schemas.microsoft.com/office/drawing/2014/main" id="{0A17F7B5-B7B8-4D65-B9E8-7C55E91BFA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538" b="28846"/>
          <a:stretch/>
        </p:blipFill>
        <p:spPr>
          <a:xfrm>
            <a:off x="1508504" y="2619023"/>
            <a:ext cx="8947778" cy="2935111"/>
          </a:xfrm>
        </p:spPr>
      </p:pic>
    </p:spTree>
    <p:extLst>
      <p:ext uri="{BB962C8B-B14F-4D97-AF65-F5344CB8AC3E}">
        <p14:creationId xmlns:p14="http://schemas.microsoft.com/office/powerpoint/2010/main" val="1328833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pPr algn="ctr"/>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a:xfrm>
            <a:off x="576106" y="2969877"/>
            <a:ext cx="9680793" cy="2960174"/>
          </a:xfrm>
        </p:spPr>
        <p:txBody>
          <a:bodyPr/>
          <a:lstStyle/>
          <a:p>
            <a:pPr marL="0" indent="0">
              <a:buNone/>
            </a:pPr>
            <a:r>
              <a:rPr lang="en-IN" dirty="0"/>
              <a:t>  </a:t>
            </a:r>
            <a:endParaRPr lang="en-US" dirty="0"/>
          </a:p>
        </p:txBody>
      </p:sp>
    </p:spTree>
    <p:extLst>
      <p:ext uri="{BB962C8B-B14F-4D97-AF65-F5344CB8AC3E}">
        <p14:creationId xmlns:p14="http://schemas.microsoft.com/office/powerpoint/2010/main" val="322466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a:xfrm>
            <a:off x="335764" y="2906715"/>
            <a:ext cx="11234588" cy="4424145"/>
          </a:xfrm>
        </p:spPr>
        <p:txBody>
          <a:bodyPr>
            <a:normAutofit/>
          </a:bodyPr>
          <a:lstStyle/>
          <a:p>
            <a:pPr indent="457200" algn="just">
              <a:lnSpc>
                <a:spcPct val="150000"/>
              </a:lnSpc>
              <a:spcAft>
                <a:spcPts val="0"/>
              </a:spcAft>
            </a:pPr>
            <a:r>
              <a:rPr lang="en-US" sz="2200" dirty="0">
                <a:effectLst/>
                <a:latin typeface="Times New Roman" panose="02020603050405020304" pitchFamily="18" charset="0"/>
                <a:ea typeface="Times New Roman" panose="02020603050405020304" pitchFamily="18" charset="0"/>
              </a:rPr>
              <a:t>Internship process for students in web application, it helps to process internship work through online. </a:t>
            </a:r>
          </a:p>
          <a:p>
            <a:pPr indent="457200" algn="just">
              <a:lnSpc>
                <a:spcPct val="150000"/>
              </a:lnSpc>
              <a:spcAft>
                <a:spcPts val="0"/>
              </a:spcAft>
            </a:pPr>
            <a:r>
              <a:rPr lang="en-US" sz="2000" dirty="0">
                <a:effectLst/>
                <a:latin typeface="Times New Roman" panose="02020603050405020304" pitchFamily="18" charset="0"/>
                <a:ea typeface="Times New Roman" panose="02020603050405020304" pitchFamily="18" charset="0"/>
              </a:rPr>
              <a:t> </a:t>
            </a:r>
            <a:r>
              <a:rPr lang="en-US" sz="22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As the Internship in Online accessibility software, </a:t>
            </a:r>
            <a:r>
              <a:rPr lang="en-US" sz="22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“ONLINE INTERNSHIP”</a:t>
            </a:r>
            <a:r>
              <a:rPr lang="en-US" sz="22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has helped students to view the company’s availability of vacancies in internship and  how to apply the procedure and techniques details are easily track through this website  process, and also they check of vacancies available for internship, company can post their requirement. </a:t>
            </a:r>
            <a:endParaRPr lang="en-IN" sz="22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indent="457200" algn="just">
              <a:lnSpc>
                <a:spcPct val="150000"/>
              </a:lnSpc>
              <a:spcAft>
                <a:spcPts val="0"/>
              </a:spcAft>
            </a:pPr>
            <a:endParaRPr lang="en-US" sz="2000" dirty="0">
              <a:effectLst/>
              <a:latin typeface="Times New Roman" panose="02020603050405020304" pitchFamily="18" charset="0"/>
              <a:ea typeface="Times New Roman" panose="02020603050405020304" pitchFamily="18" charset="0"/>
            </a:endParaRPr>
          </a:p>
          <a:p>
            <a:pPr marL="0" indent="0">
              <a:buNone/>
            </a:pPr>
            <a:r>
              <a:rPr lang="en-US" sz="20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indent="457200" algn="just">
              <a:lnSpc>
                <a:spcPct val="150000"/>
              </a:lnSpc>
              <a:spcAft>
                <a:spcPts val="0"/>
              </a:spcAft>
            </a:pP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8EEB-5834-4041-8BA6-98030007D008}"/>
              </a:ext>
            </a:extLst>
          </p:cNvPr>
          <p:cNvSpPr>
            <a:spLocks noGrp="1"/>
          </p:cNvSpPr>
          <p:nvPr>
            <p:ph type="title"/>
          </p:nvPr>
        </p:nvSpPr>
        <p:spPr/>
        <p:txBody>
          <a:bodyPr/>
          <a:lstStyle/>
          <a:p>
            <a:r>
              <a:rPr lang="en-IN" dirty="0"/>
              <a:t>OBJECTIVES</a:t>
            </a:r>
            <a:endParaRPr lang="en-US" dirty="0"/>
          </a:p>
        </p:txBody>
      </p:sp>
      <p:sp>
        <p:nvSpPr>
          <p:cNvPr id="3" name="Content Placeholder 2">
            <a:extLst>
              <a:ext uri="{FF2B5EF4-FFF2-40B4-BE49-F238E27FC236}">
                <a16:creationId xmlns:a16="http://schemas.microsoft.com/office/drawing/2014/main" id="{7E5A8B63-61B6-4109-9637-8F5A9478E3F3}"/>
              </a:ext>
            </a:extLst>
          </p:cNvPr>
          <p:cNvSpPr>
            <a:spLocks noGrp="1"/>
          </p:cNvSpPr>
          <p:nvPr>
            <p:ph idx="1"/>
          </p:nvPr>
        </p:nvSpPr>
        <p:spPr/>
        <p:txBody>
          <a:bodyPr anchor="ctr"/>
          <a:lstStyle/>
          <a:p>
            <a:pPr>
              <a:buFont typeface="Wingdings" panose="05000000000000000000" pitchFamily="2" charset="2"/>
              <a:buChar cha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provides students the opportunity to gain on-the-job training in professional settings </a:t>
            </a:r>
          </a:p>
          <a:p>
            <a:pPr marL="0" indent="0">
              <a:buNone/>
            </a:pPr>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without having to work on-site.</a:t>
            </a:r>
          </a:p>
          <a:p>
            <a:pPr>
              <a:buFont typeface="Wingdings" panose="05000000000000000000" pitchFamily="2" charset="2"/>
              <a:buChar char="§"/>
            </a:pPr>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It helps in personal and professional growth.</a:t>
            </a:r>
          </a:p>
          <a:p>
            <a:pPr>
              <a:buFont typeface="Wingdings" panose="05000000000000000000" pitchFamily="2" charset="2"/>
              <a:buChar char="§"/>
            </a:pPr>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Online internship provides benefits such as,  INDEPENDENCE </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PROFITABLE , </a:t>
            </a:r>
          </a:p>
          <a:p>
            <a:pPr marL="0" indent="0">
              <a:buNone/>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MULTIPLE INTERNSHIPS….</a:t>
            </a:r>
          </a:p>
          <a:p>
            <a:pPr marL="0" indent="0">
              <a:buNone/>
            </a:pP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82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SPECIFICATION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System		: Pentium IV 2.4 GHz.</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Hard Disk          	 : 180 GB.</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Floppy Drive		: 1.44 Mb.</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Ram			: 8 GB.</a:t>
            </a: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Operating system </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WINDOWS 7/8/10</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Front End	</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PYTHON</a:t>
            </a:r>
          </a:p>
          <a:p>
            <a:pPr marL="342900" marR="0" lvl="0" indent="-342900" algn="just">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Back End	</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MYSQL</a:t>
            </a:r>
          </a:p>
          <a:p>
            <a:pPr marL="0" marR="0" indent="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4783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a:xfrm>
            <a:off x="-180109" y="2336873"/>
            <a:ext cx="12136582" cy="4659672"/>
          </a:xfrm>
        </p:spPr>
        <p:txBody>
          <a:bodyPr>
            <a:normAutofit/>
          </a:bodyPr>
          <a:lstStyle/>
          <a:p>
            <a:pPr marL="436880" marR="527050" indent="0" algn="just">
              <a:lnSpc>
                <a:spcPct val="150000"/>
              </a:lnSpc>
              <a:spcBef>
                <a:spcPts val="960"/>
              </a:spcBef>
              <a:spcAft>
                <a:spcPts val="0"/>
              </a:spcAft>
              <a:buNone/>
            </a:pPr>
            <a:r>
              <a:rPr lang="en-US" sz="18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 existing system there is a no proper way to communicate with client and the internship students. Students they need to search the job or intern by themselves. Which is more complex to find the opportunity to prove our knowledge.</a:t>
            </a:r>
          </a:p>
          <a:p>
            <a:pPr marL="436880" marR="527050" indent="0" algn="just">
              <a:lnSpc>
                <a:spcPct val="150000"/>
              </a:lnSpc>
              <a:spcBef>
                <a:spcPts val="960"/>
              </a:spcBef>
              <a:spcAft>
                <a:spcPts val="0"/>
              </a:spcAft>
              <a:buNone/>
            </a:pPr>
            <a:endParaRPr lang="en-US" sz="1800" dirty="0">
              <a:latin typeface="Times New Roman" panose="02020603050405020304" pitchFamily="18" charset="0"/>
              <a:ea typeface="Times New Roman" panose="02020603050405020304" pitchFamily="18" charset="0"/>
            </a:endParaRPr>
          </a:p>
          <a:p>
            <a:pPr marL="436880" marR="527050" indent="0" algn="just">
              <a:lnSpc>
                <a:spcPct val="150000"/>
              </a:lnSpc>
              <a:spcBef>
                <a:spcPts val="960"/>
              </a:spcBef>
              <a:spcAft>
                <a:spcPts val="0"/>
              </a:spcAft>
              <a:buNone/>
            </a:pPr>
            <a:r>
              <a:rPr lang="en-US" sz="1800" dirty="0">
                <a:latin typeface="Times New Roman" panose="02020603050405020304" pitchFamily="18" charset="0"/>
                <a:ea typeface="Times New Roman" panose="02020603050405020304" pitchFamily="18" charset="0"/>
              </a:rPr>
              <a:t>DISADVANTAGES</a:t>
            </a:r>
          </a:p>
          <a:p>
            <a:pPr marL="0" indent="0">
              <a:spcBef>
                <a:spcPts val="35"/>
              </a:spcBef>
              <a:spcAft>
                <a:spcPts val="0"/>
              </a:spcAft>
              <a:buNone/>
            </a:pPr>
            <a:endParaRPr lang="en-IN" sz="2000" dirty="0">
              <a:effectLst/>
              <a:latin typeface="Times New Roman" panose="02020603050405020304" pitchFamily="18" charset="0"/>
              <a:ea typeface="Times New Roman" panose="02020603050405020304" pitchFamily="18" charset="0"/>
            </a:endParaRPr>
          </a:p>
          <a:p>
            <a:pPr marL="1143000" lvl="2" indent="-228600">
              <a:spcBef>
                <a:spcPts val="5"/>
              </a:spcBef>
              <a:spcAft>
                <a:spcPts val="0"/>
              </a:spcAft>
              <a:buFont typeface="Wingdings" panose="05000000000000000000" pitchFamily="2" charset="2"/>
              <a:buChar char=""/>
              <a:tabLst>
                <a:tab pos="1808480" algn="l"/>
                <a:tab pos="1809115" algn="l"/>
              </a:tabLst>
            </a:pPr>
            <a:r>
              <a:rPr lang="en-US" sz="2000" dirty="0">
                <a:effectLst/>
                <a:latin typeface="Times New Roman" panose="02020603050405020304" pitchFamily="18" charset="0"/>
                <a:ea typeface="Times New Roman" panose="02020603050405020304" pitchFamily="18" charset="0"/>
              </a:rPr>
              <a:t>  Due to that they face problems like data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loss.</a:t>
            </a:r>
            <a:endParaRPr lang="en-IN" sz="2000" dirty="0">
              <a:effectLst/>
              <a:latin typeface="Times New Roman" panose="02020603050405020304" pitchFamily="18" charset="0"/>
              <a:ea typeface="Times New Roman" panose="02020603050405020304" pitchFamily="18" charset="0"/>
            </a:endParaRPr>
          </a:p>
          <a:p>
            <a:pPr>
              <a:spcBef>
                <a:spcPts val="5"/>
              </a:spcBef>
              <a:spcAft>
                <a:spcPts val="0"/>
              </a:spcAf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143000" lvl="2" indent="-228600">
              <a:spcAft>
                <a:spcPts val="0"/>
              </a:spcAft>
              <a:buFont typeface="Wingdings" panose="05000000000000000000" pitchFamily="2" charset="2"/>
              <a:buChar char=""/>
              <a:tabLst>
                <a:tab pos="1808480" algn="l"/>
                <a:tab pos="1809115" algn="l"/>
              </a:tabLst>
            </a:pPr>
            <a:r>
              <a:rPr lang="en-US" sz="2000" dirty="0">
                <a:effectLst/>
                <a:latin typeface="Times New Roman" panose="02020603050405020304" pitchFamily="18" charset="0"/>
                <a:ea typeface="Times New Roman" panose="02020603050405020304" pitchFamily="18" charset="0"/>
              </a:rPr>
              <a:t>  Can’t follow the up-to-date status of the project.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436245" indent="457200">
              <a:lnSpc>
                <a:spcPct val="150000"/>
              </a:lnSpc>
              <a:spcBef>
                <a:spcPts val="35"/>
              </a:spcBef>
              <a:spcAft>
                <a:spcPts val="0"/>
              </a:spcAft>
            </a:pPr>
            <a:r>
              <a:rPr lang="en-US" sz="2000" dirty="0">
                <a:effectLst/>
                <a:latin typeface="Times New Roman" panose="02020603050405020304" pitchFamily="18" charset="0"/>
                <a:ea typeface="Times New Roman" panose="02020603050405020304" pitchFamily="18" charset="0"/>
              </a:rPr>
              <a:t>This new interface shall enable the students to apply for internship. To use this system, the students should have registered with the database. Each student shall have a login id and password. The admin shall have the rights to create and manage these users from the back end. When the students log in to the system, a grid view shall be displayed which displays all the open job positions. It also gives the details about the start and end date. It gives a brief description about the job. Using the apply button the student shall be able to apply for the job.</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C76E-CD3C-4A17-8422-16D1312499A3}"/>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1B11F2C0-A24A-4F28-A118-753AB6489916}"/>
              </a:ext>
            </a:extLst>
          </p:cNvPr>
          <p:cNvSpPr>
            <a:spLocks noGrp="1"/>
          </p:cNvSpPr>
          <p:nvPr>
            <p:ph idx="1"/>
          </p:nvPr>
        </p:nvSpPr>
        <p:spPr/>
        <p:txBody>
          <a:bodyPr/>
          <a:lstStyle/>
          <a:p>
            <a:pPr marL="1143000" lvl="2" indent="-228600">
              <a:spcAft>
                <a:spcPts val="0"/>
              </a:spcAft>
              <a:buFont typeface="Wingdings" panose="05000000000000000000" pitchFamily="2" charset="2"/>
              <a:buChar char=""/>
              <a:tabLst>
                <a:tab pos="1750695" algn="l"/>
                <a:tab pos="1751330" algn="l"/>
              </a:tabLst>
            </a:pPr>
            <a:r>
              <a:rPr lang="en-US" sz="2400" dirty="0">
                <a:effectLst/>
                <a:latin typeface="Times New Roman" panose="02020603050405020304" pitchFamily="18" charset="0"/>
                <a:ea typeface="Times New Roman" panose="02020603050405020304" pitchFamily="18" charset="0"/>
              </a:rPr>
              <a:t>Very easy to understand the flow of project structure.</a:t>
            </a:r>
            <a:endParaRPr lang="en-IN" sz="2400" dirty="0">
              <a:effectLst/>
              <a:latin typeface="Times New Roman" panose="02020603050405020304" pitchFamily="18" charset="0"/>
              <a:ea typeface="Times New Roman" panose="02020603050405020304" pitchFamily="18" charset="0"/>
            </a:endParaRPr>
          </a:p>
          <a:p>
            <a:pPr marL="0" indent="0">
              <a:spcBef>
                <a:spcPts val="40"/>
              </a:spcBef>
              <a:spcAft>
                <a:spcPts val="0"/>
              </a:spcAft>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143000" lvl="2" indent="-228600">
              <a:spcAft>
                <a:spcPts val="0"/>
              </a:spcAft>
              <a:buFont typeface="Wingdings" panose="05000000000000000000" pitchFamily="2" charset="2"/>
              <a:buChar char=""/>
              <a:tabLst>
                <a:tab pos="1750695" algn="l"/>
                <a:tab pos="1751330" algn="l"/>
              </a:tabLst>
            </a:pPr>
            <a:r>
              <a:rPr lang="en-US" sz="2400" dirty="0">
                <a:effectLst/>
                <a:latin typeface="Times New Roman" panose="02020603050405020304" pitchFamily="18" charset="0"/>
                <a:ea typeface="Times New Roman" panose="02020603050405020304" pitchFamily="18" charset="0"/>
              </a:rPr>
              <a:t>Could be gave more opportunity to the student</a:t>
            </a:r>
            <a:endParaRPr lang="en-IN" sz="2400" dirty="0">
              <a:effectLst/>
              <a:latin typeface="Times New Roman" panose="02020603050405020304" pitchFamily="18" charset="0"/>
              <a:ea typeface="Times New Roman" panose="02020603050405020304" pitchFamily="18" charset="0"/>
            </a:endParaRPr>
          </a:p>
          <a:p>
            <a:pPr>
              <a:spcBef>
                <a:spcPts val="5"/>
              </a:spcBef>
              <a:spcAft>
                <a:spcPts val="0"/>
              </a:spcAft>
            </a:pPr>
            <a:endParaRPr lang="en-IN" dirty="0">
              <a:effectLst/>
              <a:latin typeface="Times New Roman" panose="02020603050405020304" pitchFamily="18" charset="0"/>
              <a:ea typeface="Times New Roman" panose="02020603050405020304" pitchFamily="18" charset="0"/>
            </a:endParaRPr>
          </a:p>
          <a:p>
            <a:pPr marL="1143000" lvl="2" indent="-228600">
              <a:spcAft>
                <a:spcPts val="0"/>
              </a:spcAft>
              <a:buFont typeface="Wingdings" panose="05000000000000000000" pitchFamily="2" charset="2"/>
              <a:buChar char=""/>
              <a:tabLst>
                <a:tab pos="1750695" algn="l"/>
                <a:tab pos="1751330" algn="l"/>
              </a:tabLst>
            </a:pPr>
            <a:r>
              <a:rPr lang="en-US" sz="2400" dirty="0">
                <a:effectLst/>
                <a:latin typeface="Times New Roman" panose="02020603050405020304" pitchFamily="18" charset="0"/>
                <a:ea typeface="Times New Roman" panose="02020603050405020304" pitchFamily="18" charset="0"/>
              </a:rPr>
              <a:t>Easy to track the intern students</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1123991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482</TotalTime>
  <Words>820</Words>
  <Application>Microsoft Office PowerPoint</Application>
  <PresentationFormat>Widescreen</PresentationFormat>
  <Paragraphs>198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Symbol</vt:lpstr>
      <vt:lpstr>Times New Roman</vt:lpstr>
      <vt:lpstr>Trebuchet MS</vt:lpstr>
      <vt:lpstr>Wingdings</vt:lpstr>
      <vt:lpstr>Berlin</vt:lpstr>
      <vt:lpstr>ONLINE INTERNSHIP</vt:lpstr>
      <vt:lpstr>AGENDA</vt:lpstr>
      <vt:lpstr>ABSTRACT</vt:lpstr>
      <vt:lpstr>OBJECTIVES</vt:lpstr>
      <vt:lpstr> HARDWARE SPECIFICATION</vt:lpstr>
      <vt:lpstr> SOFTWARE SPECIFICATION </vt:lpstr>
      <vt:lpstr>EXISTING SYSTEM</vt:lpstr>
      <vt:lpstr>PROPOSED SYSTEM</vt:lpstr>
      <vt:lpstr>ADVANTAGES</vt:lpstr>
      <vt:lpstr>MODULES</vt:lpstr>
      <vt:lpstr>Modules</vt:lpstr>
      <vt:lpstr>PowerPoint Presentation</vt:lpstr>
      <vt:lpstr>Data Flow Diagram</vt:lpstr>
      <vt:lpstr>Level 1:</vt:lpstr>
      <vt:lpstr>TABLE DESIGN TABLE NAME : ADMIN</vt:lpstr>
      <vt:lpstr>TABLE NAME : STUDENT</vt:lpstr>
      <vt:lpstr>TABLE NAME : TASK</vt:lpstr>
      <vt:lpstr>TABLE NAME : ALLOCATION</vt:lpstr>
      <vt:lpstr>FORM DESIGN ADMIN LOGIN</vt:lpstr>
      <vt:lpstr>PROJECT REQUIREMENTS</vt:lpstr>
      <vt:lpstr>STUDENT REGISTRATION</vt:lpstr>
      <vt:lpstr>VIEW APPLICANTS</vt:lpstr>
      <vt:lpstr>APPLY INTERNSHIP</vt:lpstr>
      <vt:lpstr>UPLOADING CODE</vt:lpstr>
      <vt:lpstr>CODE CHECKING (by admin)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ELCOT</cp:lastModifiedBy>
  <cp:revision>57</cp:revision>
  <dcterms:created xsi:type="dcterms:W3CDTF">2021-01-26T14:06:30Z</dcterms:created>
  <dcterms:modified xsi:type="dcterms:W3CDTF">2023-03-06T18:26:27Z</dcterms:modified>
</cp:coreProperties>
</file>