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7" r:id="rId1"/>
  </p:sldMasterIdLst>
  <p:sldIdLst>
    <p:sldId id="256" r:id="rId2"/>
    <p:sldId id="257" r:id="rId3"/>
    <p:sldId id="267" r:id="rId4"/>
    <p:sldId id="258" r:id="rId5"/>
    <p:sldId id="259" r:id="rId6"/>
    <p:sldId id="260" r:id="rId7"/>
    <p:sldId id="261" r:id="rId8"/>
    <p:sldId id="268" r:id="rId9"/>
    <p:sldId id="269" r:id="rId10"/>
    <p:sldId id="262" r:id="rId11"/>
    <p:sldId id="263" r:id="rId12"/>
    <p:sldId id="264" r:id="rId13"/>
    <p:sldId id="270" r:id="rId14"/>
    <p:sldId id="271" r:id="rId15"/>
    <p:sldId id="272" r:id="rId16"/>
    <p:sldId id="277" r:id="rId17"/>
    <p:sldId id="279" r:id="rId18"/>
    <p:sldId id="273" r:id="rId19"/>
    <p:sldId id="274" r:id="rId20"/>
    <p:sldId id="275" r:id="rId21"/>
    <p:sldId id="276" r:id="rId22"/>
    <p:sldId id="278" r:id="rId23"/>
    <p:sldId id="280" r:id="rId24"/>
    <p:sldId id="266" r:id="rId25"/>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21" autoAdjust="0"/>
    <p:restoredTop sz="94660"/>
  </p:normalViewPr>
  <p:slideViewPr>
    <p:cSldViewPr>
      <p:cViewPr>
        <p:scale>
          <a:sx n="60" d="100"/>
          <a:sy n="60" d="100"/>
        </p:scale>
        <p:origin x="-1092" y="-25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F416CD-67A3-4CF0-A210-F6AF31AC147F}"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F416CD-67A3-4CF0-A210-F6AF31AC147F}" type="datetimeFigureOut">
              <a:rPr lang="en-US" smtClean="0"/>
              <a:pPr/>
              <a:t>3/17/2023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3/17/2023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F416CD-67A3-4CF0-A210-F6AF31AC147F}" type="datetimeFigureOut">
              <a:rPr lang="en-US" smtClean="0"/>
              <a:pPr/>
              <a:t>3/17/2023</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16CD-67A3-4CF0-A210-F6AF31AC147F}" type="datetimeFigureOut">
              <a:rPr lang="en-US" smtClean="0"/>
              <a:pPr/>
              <a:t>3/17/2023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F416CD-67A3-4CF0-A210-F6AF31AC147F}" type="datetimeFigureOut">
              <a:rPr lang="en-US" smtClean="0"/>
              <a:pPr/>
              <a:t>3/17/2023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F416CD-67A3-4CF0-A210-F6AF31AC147F}" type="datetimeFigureOut">
              <a:rPr lang="en-US" smtClean="0"/>
              <a:pPr/>
              <a:t>3/17/2023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l" eaLnBrk="1" latinLnBrk="0" hangingPunct="1"/>
            <a:fld id="{C3F416CD-67A3-4CF0-A210-F6AF31AC147F}" type="datetimeFigureOut">
              <a:rPr lang="en-US" smtClean="0"/>
              <a:pPr algn="l" eaLnBrk="1" latinLnBrk="0" hangingPunct="1"/>
              <a:t>3/17/2023</a:t>
            </a:fld>
            <a:endParaRPr lang="en-US" sz="800" dirty="0">
              <a:solidFill>
                <a:schemeClr val="accent2"/>
              </a:solidFill>
            </a:endParaRPr>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eaLnBrk="1" latinLnBrk="0" hangingPunct="1"/>
            <a:endParaRPr kumimoji="0" lang="en-US" sz="800" dirty="0">
              <a:solidFill>
                <a:schemeClr val="accent2"/>
              </a:solidFill>
            </a:endParaRP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6" name="Picture 5" descr="Screenshot_2023_0214_185959.jpg"/>
          <p:cNvPicPr>
            <a:picLocks noChangeAspect="1"/>
          </p:cNvPicPr>
          <p:nvPr/>
        </p:nvPicPr>
        <p:blipFill>
          <a:blip r:embed="rId2"/>
          <a:stretch>
            <a:fillRect/>
          </a:stretch>
        </p:blipFill>
        <p:spPr>
          <a:xfrm>
            <a:off x="0" y="0"/>
            <a:ext cx="12192000" cy="4572033"/>
          </a:xfrm>
          <a:prstGeom prst="rect">
            <a:avLst/>
          </a:prstGeom>
        </p:spPr>
      </p:pic>
      <p:sp>
        <p:nvSpPr>
          <p:cNvPr id="7" name="Title 6"/>
          <p:cNvSpPr>
            <a:spLocks noGrp="1"/>
          </p:cNvSpPr>
          <p:nvPr>
            <p:ph type="title"/>
          </p:nvPr>
        </p:nvSpPr>
        <p:spPr>
          <a:xfrm>
            <a:off x="1309654" y="4714884"/>
            <a:ext cx="10363200" cy="1362075"/>
          </a:xfrm>
        </p:spPr>
        <p:txBody>
          <a:bodyPr>
            <a:normAutofit/>
          </a:bodyPr>
          <a:lstStyle/>
          <a:p>
            <a:r>
              <a:rPr lang="en-IN" sz="6000" dirty="0" smtClean="0">
                <a:latin typeface="Algerian" pitchFamily="82" charset="0"/>
              </a:rPr>
              <a:t>       </a:t>
            </a:r>
            <a:r>
              <a:rPr lang="en-IN" sz="3200" dirty="0" smtClean="0">
                <a:latin typeface="Algerian" pitchFamily="82" charset="0"/>
              </a:rPr>
              <a:t>ONLINE RENTAL HOUSE </a:t>
            </a:r>
            <a:endParaRPr lang="en-US" sz="6000" dirty="0">
              <a:latin typeface="Algerian" pitchFamily="82" charset="0"/>
            </a:endParaRPr>
          </a:p>
        </p:txBody>
      </p:sp>
      <p:sp>
        <p:nvSpPr>
          <p:cNvPr id="8" name="Text Placeholder 7"/>
          <p:cNvSpPr>
            <a:spLocks noGrp="1"/>
          </p:cNvSpPr>
          <p:nvPr>
            <p:ph type="body" idx="1"/>
          </p:nvPr>
        </p:nvSpPr>
        <p:spPr>
          <a:xfrm>
            <a:off x="8048596" y="5857868"/>
            <a:ext cx="4143404" cy="1000132"/>
          </a:xfrm>
        </p:spPr>
        <p:txBody>
          <a:bodyPr>
            <a:normAutofit fontScale="92500" lnSpcReduction="10000"/>
          </a:bodyPr>
          <a:lstStyle/>
          <a:p>
            <a:r>
              <a:rPr lang="en-IN" dirty="0" smtClean="0">
                <a:solidFill>
                  <a:schemeClr val="accent2">
                    <a:lumMod val="50000"/>
                  </a:schemeClr>
                </a:solidFill>
                <a:latin typeface="Bookman Old Style" pitchFamily="18" charset="0"/>
              </a:rPr>
              <a:t>K. ANUKAVIYA </a:t>
            </a:r>
          </a:p>
          <a:p>
            <a:r>
              <a:rPr lang="en-IN" dirty="0" smtClean="0">
                <a:solidFill>
                  <a:schemeClr val="accent2">
                    <a:lumMod val="50000"/>
                  </a:schemeClr>
                </a:solidFill>
                <a:latin typeface="Bookman Old Style" pitchFamily="18" charset="0"/>
              </a:rPr>
              <a:t>III BSC COMPUTER SCIENCE</a:t>
            </a:r>
          </a:p>
          <a:p>
            <a:r>
              <a:rPr lang="en-IN" dirty="0" smtClean="0">
                <a:solidFill>
                  <a:schemeClr val="accent2">
                    <a:lumMod val="50000"/>
                  </a:schemeClr>
                </a:solidFill>
                <a:latin typeface="Bookman Old Style" pitchFamily="18" charset="0"/>
              </a:rPr>
              <a:t>Guided by KOKHILA MAM</a:t>
            </a:r>
          </a:p>
          <a:p>
            <a:endParaRPr lang="en-IN" dirty="0">
              <a:solidFill>
                <a:schemeClr val="accent2">
                  <a:lumMod val="50000"/>
                </a:schemeClr>
              </a:solidFill>
              <a:latin typeface="Bookman Old Style"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 name="TextBox 1"/>
          <p:cNvSpPr txBox="1"/>
          <p:nvPr/>
        </p:nvSpPr>
        <p:spPr>
          <a:xfrm>
            <a:off x="809588" y="642918"/>
            <a:ext cx="5540299" cy="1323439"/>
          </a:xfrm>
          <a:prstGeom prst="rect">
            <a:avLst/>
          </a:prstGeom>
          <a:noFill/>
        </p:spPr>
        <p:txBody>
          <a:bodyPr wrap="none" rtlCol="0">
            <a:spAutoFit/>
          </a:bodyPr>
          <a:lstStyle/>
          <a:p>
            <a:r>
              <a:rPr lang="en-IN" sz="4000" dirty="0" smtClean="0">
                <a:latin typeface="Algerian" pitchFamily="82" charset="0"/>
              </a:rPr>
              <a:t>Data flow diagram:</a:t>
            </a:r>
          </a:p>
          <a:p>
            <a:endParaRPr lang="en-US" sz="4000" dirty="0">
              <a:latin typeface="Algerian" pitchFamily="82" charset="0"/>
            </a:endParaRPr>
          </a:p>
        </p:txBody>
      </p:sp>
      <p:sp>
        <p:nvSpPr>
          <p:cNvPr id="3" name="Rounded Rectangle 2"/>
          <p:cNvSpPr/>
          <p:nvPr/>
        </p:nvSpPr>
        <p:spPr>
          <a:xfrm>
            <a:off x="952464" y="2786058"/>
            <a:ext cx="3143272"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ADMIN</a:t>
            </a:r>
            <a:endParaRPr lang="en-US" dirty="0"/>
          </a:p>
        </p:txBody>
      </p:sp>
      <p:sp>
        <p:nvSpPr>
          <p:cNvPr id="4" name="Rounded Rectangle 3"/>
          <p:cNvSpPr/>
          <p:nvPr/>
        </p:nvSpPr>
        <p:spPr>
          <a:xfrm>
            <a:off x="8382016" y="2786058"/>
            <a:ext cx="321471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a:t>
            </a:r>
            <a:endParaRPr lang="en-US" dirty="0"/>
          </a:p>
        </p:txBody>
      </p:sp>
      <p:sp>
        <p:nvSpPr>
          <p:cNvPr id="5" name="Oval 4"/>
          <p:cNvSpPr/>
          <p:nvPr/>
        </p:nvSpPr>
        <p:spPr>
          <a:xfrm>
            <a:off x="5238744" y="2571744"/>
            <a:ext cx="1785950" cy="1643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ONLINE RENTAL</a:t>
            </a:r>
          </a:p>
          <a:p>
            <a:pPr algn="ctr"/>
            <a:r>
              <a:rPr lang="en-IN" dirty="0" smtClean="0"/>
              <a:t>HOUSE</a:t>
            </a:r>
            <a:endParaRPr lang="en-US" dirty="0"/>
          </a:p>
        </p:txBody>
      </p:sp>
      <p:cxnSp>
        <p:nvCxnSpPr>
          <p:cNvPr id="7" name="Straight Arrow Connector 6"/>
          <p:cNvCxnSpPr/>
          <p:nvPr/>
        </p:nvCxnSpPr>
        <p:spPr>
          <a:xfrm>
            <a:off x="4095736" y="3071810"/>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953256" y="3071810"/>
            <a:ext cx="1428760" cy="357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7024694" y="3571876"/>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a:off x="4095736" y="3571876"/>
            <a:ext cx="1143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095736" y="2786058"/>
            <a:ext cx="1124026" cy="369332"/>
          </a:xfrm>
          <a:prstGeom prst="rect">
            <a:avLst/>
          </a:prstGeom>
          <a:noFill/>
        </p:spPr>
        <p:txBody>
          <a:bodyPr wrap="none" rtlCol="0">
            <a:spAutoFit/>
          </a:bodyPr>
          <a:lstStyle/>
          <a:p>
            <a:r>
              <a:rPr lang="en-IN" dirty="0" smtClean="0"/>
              <a:t>username</a:t>
            </a:r>
            <a:endParaRPr lang="en-US" dirty="0"/>
          </a:p>
        </p:txBody>
      </p:sp>
      <p:sp>
        <p:nvSpPr>
          <p:cNvPr id="26" name="TextBox 25"/>
          <p:cNvSpPr txBox="1"/>
          <p:nvPr/>
        </p:nvSpPr>
        <p:spPr>
          <a:xfrm>
            <a:off x="7167570" y="2786058"/>
            <a:ext cx="1124026" cy="369332"/>
          </a:xfrm>
          <a:prstGeom prst="rect">
            <a:avLst/>
          </a:prstGeom>
          <a:noFill/>
        </p:spPr>
        <p:txBody>
          <a:bodyPr wrap="none" rtlCol="0">
            <a:spAutoFit/>
          </a:bodyPr>
          <a:lstStyle/>
          <a:p>
            <a:r>
              <a:rPr lang="en-IN" dirty="0" smtClean="0"/>
              <a:t>username</a:t>
            </a:r>
            <a:endParaRPr lang="en-US" dirty="0"/>
          </a:p>
        </p:txBody>
      </p:sp>
      <p:sp>
        <p:nvSpPr>
          <p:cNvPr id="27" name="TextBox 26"/>
          <p:cNvSpPr txBox="1"/>
          <p:nvPr/>
        </p:nvSpPr>
        <p:spPr>
          <a:xfrm>
            <a:off x="4167174" y="3500438"/>
            <a:ext cx="1079142" cy="369332"/>
          </a:xfrm>
          <a:prstGeom prst="rect">
            <a:avLst/>
          </a:prstGeom>
          <a:noFill/>
        </p:spPr>
        <p:txBody>
          <a:bodyPr wrap="none" rtlCol="0">
            <a:spAutoFit/>
          </a:bodyPr>
          <a:lstStyle/>
          <a:p>
            <a:r>
              <a:rPr lang="en-IN" dirty="0" smtClean="0"/>
              <a:t>password</a:t>
            </a:r>
            <a:endParaRPr lang="en-US" dirty="0"/>
          </a:p>
        </p:txBody>
      </p:sp>
      <p:sp>
        <p:nvSpPr>
          <p:cNvPr id="28" name="TextBox 27"/>
          <p:cNvSpPr txBox="1"/>
          <p:nvPr/>
        </p:nvSpPr>
        <p:spPr>
          <a:xfrm>
            <a:off x="7167570" y="3500438"/>
            <a:ext cx="1079142" cy="369332"/>
          </a:xfrm>
          <a:prstGeom prst="rect">
            <a:avLst/>
          </a:prstGeom>
          <a:noFill/>
        </p:spPr>
        <p:txBody>
          <a:bodyPr wrap="none" rtlCol="0">
            <a:spAutoFit/>
          </a:bodyPr>
          <a:lstStyle/>
          <a:p>
            <a:r>
              <a:rPr lang="en-IN" dirty="0" smtClean="0"/>
              <a:t>password</a:t>
            </a:r>
            <a:endParaRPr lang="en-US" dirty="0"/>
          </a:p>
        </p:txBody>
      </p:sp>
      <p:sp>
        <p:nvSpPr>
          <p:cNvPr id="29" name="TextBox 28"/>
          <p:cNvSpPr txBox="1"/>
          <p:nvPr/>
        </p:nvSpPr>
        <p:spPr>
          <a:xfrm>
            <a:off x="952464" y="1643050"/>
            <a:ext cx="1066318" cy="369332"/>
          </a:xfrm>
          <a:prstGeom prst="rect">
            <a:avLst/>
          </a:prstGeom>
          <a:noFill/>
        </p:spPr>
        <p:txBody>
          <a:bodyPr wrap="none" rtlCol="0">
            <a:spAutoFit/>
          </a:bodyPr>
          <a:lstStyle/>
          <a:p>
            <a:r>
              <a:rPr lang="en-IN" dirty="0" smtClean="0">
                <a:latin typeface="Algerian" pitchFamily="82" charset="0"/>
              </a:rPr>
              <a:t>LEVEL:0</a:t>
            </a:r>
            <a:endParaRPr lang="en-US" dirty="0">
              <a:latin typeface="Algerian" pitchFamily="8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 name="TextBox 1"/>
          <p:cNvSpPr txBox="1"/>
          <p:nvPr/>
        </p:nvSpPr>
        <p:spPr>
          <a:xfrm>
            <a:off x="881026" y="642918"/>
            <a:ext cx="1125629" cy="646331"/>
          </a:xfrm>
          <a:prstGeom prst="rect">
            <a:avLst/>
          </a:prstGeom>
          <a:noFill/>
        </p:spPr>
        <p:txBody>
          <a:bodyPr wrap="none" rtlCol="0">
            <a:spAutoFit/>
          </a:bodyPr>
          <a:lstStyle/>
          <a:p>
            <a:r>
              <a:rPr lang="en-IN" dirty="0" smtClean="0">
                <a:latin typeface="Algerian" pitchFamily="82" charset="0"/>
              </a:rPr>
              <a:t>Level 1:</a:t>
            </a:r>
          </a:p>
          <a:p>
            <a:endParaRPr lang="en-US" dirty="0">
              <a:latin typeface="Algerian" pitchFamily="82" charset="0"/>
            </a:endParaRPr>
          </a:p>
        </p:txBody>
      </p:sp>
      <p:sp>
        <p:nvSpPr>
          <p:cNvPr id="3" name="Rounded Rectangle 2"/>
          <p:cNvSpPr/>
          <p:nvPr/>
        </p:nvSpPr>
        <p:spPr>
          <a:xfrm>
            <a:off x="666712" y="5929330"/>
            <a:ext cx="1857388" cy="628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CUSTOMER</a:t>
            </a:r>
            <a:endParaRPr lang="en-US" dirty="0"/>
          </a:p>
        </p:txBody>
      </p:sp>
      <p:sp>
        <p:nvSpPr>
          <p:cNvPr id="4" name="Rounded Rectangle 3"/>
          <p:cNvSpPr/>
          <p:nvPr/>
        </p:nvSpPr>
        <p:spPr>
          <a:xfrm>
            <a:off x="3809984" y="1500174"/>
            <a:ext cx="1857388" cy="5572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ADMIN</a:t>
            </a:r>
            <a:endParaRPr lang="en-US" dirty="0"/>
          </a:p>
        </p:txBody>
      </p:sp>
      <p:sp>
        <p:nvSpPr>
          <p:cNvPr id="5" name="Flowchart: Predefined Process 4"/>
          <p:cNvSpPr/>
          <p:nvPr/>
        </p:nvSpPr>
        <p:spPr>
          <a:xfrm>
            <a:off x="666712" y="2071678"/>
            <a:ext cx="1785950" cy="61264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CUSTOMER</a:t>
            </a:r>
          </a:p>
          <a:p>
            <a:pPr algn="ctr"/>
            <a:r>
              <a:rPr lang="en-IN" dirty="0" smtClean="0"/>
              <a:t>DETAILS</a:t>
            </a:r>
            <a:endParaRPr lang="en-US" dirty="0"/>
          </a:p>
        </p:txBody>
      </p:sp>
      <p:sp>
        <p:nvSpPr>
          <p:cNvPr id="6" name="Flowchart: Predefined Process 5"/>
          <p:cNvSpPr/>
          <p:nvPr/>
        </p:nvSpPr>
        <p:spPr>
          <a:xfrm>
            <a:off x="7024694" y="5857892"/>
            <a:ext cx="2286016" cy="642942"/>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BOOCKED HOUSE DETAILS</a:t>
            </a:r>
            <a:endParaRPr lang="en-US" dirty="0"/>
          </a:p>
        </p:txBody>
      </p:sp>
      <p:sp>
        <p:nvSpPr>
          <p:cNvPr id="7" name="Flowchart: Predefined Process 6"/>
          <p:cNvSpPr/>
          <p:nvPr/>
        </p:nvSpPr>
        <p:spPr>
          <a:xfrm>
            <a:off x="9953652" y="1428736"/>
            <a:ext cx="1928826" cy="61264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HOUSE DETAILS</a:t>
            </a:r>
            <a:endParaRPr lang="en-US" dirty="0"/>
          </a:p>
        </p:txBody>
      </p:sp>
      <p:sp>
        <p:nvSpPr>
          <p:cNvPr id="8" name="Oval 7"/>
          <p:cNvSpPr/>
          <p:nvPr/>
        </p:nvSpPr>
        <p:spPr>
          <a:xfrm>
            <a:off x="809588" y="3643314"/>
            <a:ext cx="1500198" cy="1428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Customer</a:t>
            </a:r>
          </a:p>
          <a:p>
            <a:pPr algn="ctr"/>
            <a:r>
              <a:rPr lang="en-IN" sz="1400" dirty="0" smtClean="0"/>
              <a:t>registration</a:t>
            </a:r>
          </a:p>
        </p:txBody>
      </p:sp>
      <p:sp>
        <p:nvSpPr>
          <p:cNvPr id="9" name="Oval 8"/>
          <p:cNvSpPr/>
          <p:nvPr/>
        </p:nvSpPr>
        <p:spPr>
          <a:xfrm>
            <a:off x="4024298" y="5514972"/>
            <a:ext cx="1500198" cy="13430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Booking</a:t>
            </a:r>
          </a:p>
          <a:p>
            <a:pPr algn="ctr"/>
            <a:r>
              <a:rPr lang="en-IN" dirty="0" smtClean="0"/>
              <a:t>house</a:t>
            </a:r>
            <a:endParaRPr lang="en-US" dirty="0"/>
          </a:p>
        </p:txBody>
      </p:sp>
      <p:sp>
        <p:nvSpPr>
          <p:cNvPr id="10" name="Oval 9"/>
          <p:cNvSpPr/>
          <p:nvPr/>
        </p:nvSpPr>
        <p:spPr>
          <a:xfrm>
            <a:off x="7239008" y="1142984"/>
            <a:ext cx="1357322"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Add house</a:t>
            </a:r>
            <a:endParaRPr lang="en-US" dirty="0"/>
          </a:p>
        </p:txBody>
      </p:sp>
      <p:sp>
        <p:nvSpPr>
          <p:cNvPr id="11" name="Oval 10"/>
          <p:cNvSpPr/>
          <p:nvPr/>
        </p:nvSpPr>
        <p:spPr>
          <a:xfrm>
            <a:off x="7239008" y="3429000"/>
            <a:ext cx="1428760" cy="1428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view booking </a:t>
            </a:r>
          </a:p>
          <a:p>
            <a:pPr algn="ctr"/>
            <a:r>
              <a:rPr lang="en-IN" dirty="0" smtClean="0"/>
              <a:t>house</a:t>
            </a:r>
            <a:endParaRPr lang="en-US" dirty="0"/>
          </a:p>
        </p:txBody>
      </p:sp>
      <p:cxnSp>
        <p:nvCxnSpPr>
          <p:cNvPr id="13" name="Straight Arrow Connector 12"/>
          <p:cNvCxnSpPr>
            <a:stCxn id="3" idx="0"/>
            <a:endCxn id="8" idx="4"/>
          </p:cNvCxnSpPr>
          <p:nvPr/>
        </p:nvCxnSpPr>
        <p:spPr>
          <a:xfrm rot="16200000" flipV="1">
            <a:off x="1148919" y="5482842"/>
            <a:ext cx="85725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0"/>
            <a:endCxn id="5" idx="2"/>
          </p:cNvCxnSpPr>
          <p:nvPr/>
        </p:nvCxnSpPr>
        <p:spPr>
          <a:xfrm rot="5400000" flipH="1" flipV="1">
            <a:off x="1080193" y="3163820"/>
            <a:ext cx="9589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3"/>
            <a:endCxn id="9" idx="2"/>
          </p:cNvCxnSpPr>
          <p:nvPr/>
        </p:nvCxnSpPr>
        <p:spPr>
          <a:xfrm flipV="1">
            <a:off x="2524100" y="6186486"/>
            <a:ext cx="1500198" cy="57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6"/>
            <a:endCxn id="6" idx="1"/>
          </p:cNvCxnSpPr>
          <p:nvPr/>
        </p:nvCxnSpPr>
        <p:spPr>
          <a:xfrm flipV="1">
            <a:off x="5524496" y="6179363"/>
            <a:ext cx="1500198" cy="7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4"/>
          </p:cNvCxnSpPr>
          <p:nvPr/>
        </p:nvCxnSpPr>
        <p:spPr>
          <a:xfrm rot="5400000">
            <a:off x="7489041" y="5322107"/>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3"/>
            <a:endCxn id="10" idx="2"/>
          </p:cNvCxnSpPr>
          <p:nvPr/>
        </p:nvCxnSpPr>
        <p:spPr>
          <a:xfrm>
            <a:off x="5667372" y="1778779"/>
            <a:ext cx="1571636" cy="71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6"/>
            <a:endCxn id="7" idx="1"/>
          </p:cNvCxnSpPr>
          <p:nvPr/>
        </p:nvCxnSpPr>
        <p:spPr>
          <a:xfrm flipV="1">
            <a:off x="8596330" y="1735060"/>
            <a:ext cx="1357322" cy="50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a:off x="5524496" y="2000240"/>
            <a:ext cx="2357454" cy="14287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2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None/>
            </a:pPr>
            <a:endParaRPr sz="2800">
              <a:solidFill>
                <a:schemeClr val="bg2">
                  <a:lumMod val="25000"/>
                </a:schemeClr>
              </a:solidFill>
              <a:effectLst>
                <a:outerShdw blurRad="38100" dist="38100" dir="2700000" algn="tl">
                  <a:srgbClr val="000000">
                    <a:alpha val="43137"/>
                  </a:srgbClr>
                </a:outerShdw>
              </a:effectLst>
            </a:endParaRPr>
          </a:p>
          <a:p>
            <a:pPr marL="0" lvl="0" indent="0" algn="l" rtl="0">
              <a:lnSpc>
                <a:spcPct val="90000"/>
              </a:lnSpc>
              <a:spcBef>
                <a:spcPts val="1200"/>
              </a:spcBef>
              <a:spcAft>
                <a:spcPts val="0"/>
              </a:spcAft>
              <a:buSzPts val="1700"/>
              <a:buNone/>
            </a:pPr>
            <a:endParaRPr/>
          </a:p>
          <a:p>
            <a:pPr marL="0" lvl="0" indent="0" algn="l" rtl="0">
              <a:lnSpc>
                <a:spcPct val="90000"/>
              </a:lnSpc>
              <a:spcBef>
                <a:spcPts val="1200"/>
              </a:spcBef>
              <a:spcAft>
                <a:spcPts val="1600"/>
              </a:spcAft>
              <a:buSzPts val="1700"/>
              <a:buNone/>
            </a:pPr>
            <a:endParaRPr/>
          </a:p>
        </p:txBody>
      </p:sp>
      <p:sp>
        <p:nvSpPr>
          <p:cNvPr id="5" name="Rectangle 4"/>
          <p:cNvSpPr/>
          <p:nvPr/>
        </p:nvSpPr>
        <p:spPr>
          <a:xfrm>
            <a:off x="452398" y="642918"/>
            <a:ext cx="5120312" cy="707886"/>
          </a:xfrm>
          <a:prstGeom prst="rect">
            <a:avLst/>
          </a:prstGeom>
        </p:spPr>
        <p:txBody>
          <a:bodyPr wrap="none">
            <a:spAutoFit/>
          </a:bodyPr>
          <a:lstStyle/>
          <a:p>
            <a:r>
              <a:rPr lang="en-US" sz="4000" b="1" dirty="0" smtClean="0">
                <a:latin typeface="Algerian" pitchFamily="82" charset="0"/>
                <a:ea typeface="Times New Roman" panose="02020603050405020304" pitchFamily="18" charset="0"/>
              </a:rPr>
              <a:t>TABLE NAME: ADMIN</a:t>
            </a:r>
            <a:endParaRPr lang="en-US" sz="4000" dirty="0">
              <a:latin typeface="Algerian" pitchFamily="82" charset="0"/>
            </a:endParaRPr>
          </a:p>
        </p:txBody>
      </p:sp>
      <p:graphicFrame>
        <p:nvGraphicFramePr>
          <p:cNvPr id="7" name="Content Placeholder 3"/>
          <p:cNvGraphicFramePr>
            <a:graphicFrameLocks/>
          </p:cNvGraphicFramePr>
          <p:nvPr/>
        </p:nvGraphicFramePr>
        <p:xfrm>
          <a:off x="1666844" y="2071676"/>
          <a:ext cx="8501122" cy="3643340"/>
        </p:xfrm>
        <a:graphic>
          <a:graphicData uri="http://schemas.openxmlformats.org/drawingml/2006/table">
            <a:tbl>
              <a:tblPr firstRow="1" firstCol="1" bandRow="1">
                <a:tableStyleId>{5C22544A-7EE6-4342-B048-85BDC9FD1C3A}</a:tableStyleId>
              </a:tblPr>
              <a:tblGrid>
                <a:gridCol w="2124822"/>
                <a:gridCol w="2124822"/>
                <a:gridCol w="2125739"/>
                <a:gridCol w="2125739"/>
              </a:tblGrid>
              <a:tr h="910835">
                <a:tc>
                  <a:txBody>
                    <a:bodyPr/>
                    <a:lstStyle/>
                    <a:p>
                      <a:pPr marL="0" marR="0">
                        <a:lnSpc>
                          <a:spcPct val="150000"/>
                        </a:lnSpc>
                        <a:spcBef>
                          <a:spcPts val="0"/>
                        </a:spcBef>
                        <a:spcAft>
                          <a:spcPts val="0"/>
                        </a:spcAft>
                      </a:pPr>
                      <a:r>
                        <a:rPr lang="en-US" sz="1200" dirty="0">
                          <a:effectLst/>
                        </a:rPr>
                        <a:t>FIELD </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tr>
              <a:tr h="910835">
                <a:tc>
                  <a:txBody>
                    <a:bodyPr/>
                    <a:lstStyle/>
                    <a:p>
                      <a:pPr marL="0" marR="0">
                        <a:lnSpc>
                          <a:spcPct val="150000"/>
                        </a:lnSpc>
                        <a:spcBef>
                          <a:spcPts val="0"/>
                        </a:spcBef>
                        <a:spcAft>
                          <a:spcPts val="0"/>
                        </a:spcAft>
                      </a:pPr>
                      <a:r>
                        <a:rPr lang="en-US" sz="1200" dirty="0">
                          <a:effectLst/>
                        </a:rPr>
                        <a:t>Admin 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910835">
                <a:tc>
                  <a:txBody>
                    <a:bodyPr/>
                    <a:lstStyle/>
                    <a:p>
                      <a:pPr marL="0" marR="0">
                        <a:lnSpc>
                          <a:spcPct val="150000"/>
                        </a:lnSpc>
                        <a:spcBef>
                          <a:spcPts val="0"/>
                        </a:spcBef>
                        <a:spcAft>
                          <a:spcPts val="0"/>
                        </a:spcAft>
                      </a:pPr>
                      <a:r>
                        <a:rPr lang="en-US" sz="1200">
                          <a:effectLst/>
                        </a:rPr>
                        <a:t>Username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err="1">
                          <a:effectLst/>
                        </a:rPr>
                        <a:t>Varchar</a:t>
                      </a:r>
                      <a:r>
                        <a:rPr lang="en-US" sz="1200" dirty="0">
                          <a:effectLst/>
                        </a:rPr>
                        <a:t> </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30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910835">
                <a:tc>
                  <a:txBody>
                    <a:bodyPr/>
                    <a:lstStyle/>
                    <a:p>
                      <a:pPr marL="0" marR="0">
                        <a:lnSpc>
                          <a:spcPct val="150000"/>
                        </a:lnSpc>
                        <a:spcBef>
                          <a:spcPts val="0"/>
                        </a:spcBef>
                        <a:spcAft>
                          <a:spcPts val="0"/>
                        </a:spcAft>
                      </a:pPr>
                      <a:r>
                        <a:rPr lang="en-US" sz="1200">
                          <a:effectLst/>
                        </a:rPr>
                        <a:t>password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30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2398" y="0"/>
            <a:ext cx="5142755" cy="707886"/>
          </a:xfrm>
          <a:prstGeom prst="rect">
            <a:avLst/>
          </a:prstGeom>
        </p:spPr>
        <p:txBody>
          <a:bodyPr wrap="none">
            <a:spAutoFit/>
          </a:bodyPr>
          <a:lstStyle/>
          <a:p>
            <a:r>
              <a:rPr lang="en-US" sz="4000" b="1" dirty="0" smtClean="0">
                <a:latin typeface="Algerian" pitchFamily="82" charset="0"/>
                <a:ea typeface="Times New Roman" panose="02020603050405020304" pitchFamily="18" charset="0"/>
              </a:rPr>
              <a:t>TABLE NAME: HOUSE</a:t>
            </a:r>
            <a:endParaRPr lang="en-US" sz="4000" dirty="0">
              <a:latin typeface="Algerian" pitchFamily="82" charset="0"/>
            </a:endParaRPr>
          </a:p>
        </p:txBody>
      </p:sp>
      <p:graphicFrame>
        <p:nvGraphicFramePr>
          <p:cNvPr id="5" name="Content Placeholder 3"/>
          <p:cNvGraphicFramePr>
            <a:graphicFrameLocks/>
          </p:cNvGraphicFramePr>
          <p:nvPr/>
        </p:nvGraphicFramePr>
        <p:xfrm>
          <a:off x="1095341" y="785785"/>
          <a:ext cx="9929880" cy="5786488"/>
        </p:xfrm>
        <a:graphic>
          <a:graphicData uri="http://schemas.openxmlformats.org/drawingml/2006/table">
            <a:tbl>
              <a:tblPr firstRow="1" firstCol="1" bandRow="1">
                <a:tableStyleId>{5C22544A-7EE6-4342-B048-85BDC9FD1C3A}</a:tableStyleId>
              </a:tblPr>
              <a:tblGrid>
                <a:gridCol w="2481934"/>
                <a:gridCol w="2481934"/>
                <a:gridCol w="2483006"/>
                <a:gridCol w="2483006"/>
              </a:tblGrid>
              <a:tr h="304552">
                <a:tc>
                  <a:txBody>
                    <a:bodyPr/>
                    <a:lstStyle/>
                    <a:p>
                      <a:pPr marL="0" marR="0">
                        <a:lnSpc>
                          <a:spcPct val="150000"/>
                        </a:lnSpc>
                        <a:spcBef>
                          <a:spcPts val="0"/>
                        </a:spcBef>
                        <a:spcAft>
                          <a:spcPts val="0"/>
                        </a:spcAft>
                      </a:pPr>
                      <a:r>
                        <a:rPr lang="en-US" sz="900" dirty="0">
                          <a:effectLst/>
                        </a:rPr>
                        <a:t>FIELD </a:t>
                      </a:r>
                      <a:endParaRPr lang="en-US" sz="800" dirty="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DATA TYPE</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SIZE</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CONSTRAINT</a:t>
                      </a:r>
                      <a:endParaRPr lang="en-US" sz="800">
                        <a:effectLst/>
                        <a:latin typeface="Times New Roman" panose="02020603050405020304" pitchFamily="18" charset="0"/>
                        <a:ea typeface="Times New Roman" panose="02020603050405020304" pitchFamily="18" charset="0"/>
                      </a:endParaRPr>
                    </a:p>
                  </a:txBody>
                  <a:tcPr marL="51574" marR="51574" marT="0" marB="0"/>
                </a:tc>
              </a:tr>
              <a:tr h="304552">
                <a:tc>
                  <a:txBody>
                    <a:bodyPr/>
                    <a:lstStyle/>
                    <a:p>
                      <a:pPr marL="0" marR="0">
                        <a:lnSpc>
                          <a:spcPct val="150000"/>
                        </a:lnSpc>
                        <a:spcBef>
                          <a:spcPts val="0"/>
                        </a:spcBef>
                        <a:spcAft>
                          <a:spcPts val="0"/>
                        </a:spcAft>
                      </a:pPr>
                      <a:r>
                        <a:rPr lang="en-US" sz="900">
                          <a:effectLst/>
                        </a:rPr>
                        <a:t>house id</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Int</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10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Primary key</a:t>
                      </a:r>
                      <a:endParaRPr lang="en-US" sz="800">
                        <a:effectLst/>
                        <a:latin typeface="Times New Roman" panose="02020603050405020304" pitchFamily="18" charset="0"/>
                        <a:ea typeface="Times New Roman" panose="02020603050405020304" pitchFamily="18" charset="0"/>
                      </a:endParaRPr>
                    </a:p>
                  </a:txBody>
                  <a:tcPr marL="51574" marR="51574" marT="0" marB="0"/>
                </a:tc>
              </a:tr>
              <a:tr h="304552">
                <a:tc>
                  <a:txBody>
                    <a:bodyPr/>
                    <a:lstStyle/>
                    <a:p>
                      <a:pPr marL="0" marR="0">
                        <a:lnSpc>
                          <a:spcPct val="150000"/>
                        </a:lnSpc>
                        <a:spcBef>
                          <a:spcPts val="0"/>
                        </a:spcBef>
                        <a:spcAft>
                          <a:spcPts val="0"/>
                        </a:spcAft>
                      </a:pPr>
                      <a:r>
                        <a:rPr lang="en-US" sz="900">
                          <a:effectLst/>
                        </a:rPr>
                        <a:t>House name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dirty="0" err="1">
                          <a:effectLst/>
                        </a:rPr>
                        <a:t>Varchar</a:t>
                      </a:r>
                      <a:r>
                        <a:rPr lang="en-US" sz="900" dirty="0">
                          <a:effectLst/>
                        </a:rPr>
                        <a:t> </a:t>
                      </a:r>
                      <a:endParaRPr lang="en-US" sz="800" dirty="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20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304552">
                <a:tc>
                  <a:txBody>
                    <a:bodyPr/>
                    <a:lstStyle/>
                    <a:p>
                      <a:pPr marL="0" marR="0">
                        <a:lnSpc>
                          <a:spcPct val="150000"/>
                        </a:lnSpc>
                        <a:spcBef>
                          <a:spcPts val="0"/>
                        </a:spcBef>
                        <a:spcAft>
                          <a:spcPts val="0"/>
                        </a:spcAft>
                      </a:pPr>
                      <a:r>
                        <a:rPr lang="en-US" sz="900">
                          <a:effectLst/>
                        </a:rPr>
                        <a:t>Owner name</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20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304552">
                <a:tc>
                  <a:txBody>
                    <a:bodyPr/>
                    <a:lstStyle/>
                    <a:p>
                      <a:pPr marL="0" marR="0">
                        <a:lnSpc>
                          <a:spcPct val="150000"/>
                        </a:lnSpc>
                        <a:spcBef>
                          <a:spcPts val="0"/>
                        </a:spcBef>
                        <a:spcAft>
                          <a:spcPts val="0"/>
                        </a:spcAft>
                      </a:pPr>
                      <a:r>
                        <a:rPr lang="en-US" sz="900" dirty="0">
                          <a:effectLst/>
                        </a:rPr>
                        <a:t>Contact number</a:t>
                      </a:r>
                      <a:endParaRPr lang="en-US" sz="800" dirty="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Int</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10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304552">
                <a:tc>
                  <a:txBody>
                    <a:bodyPr/>
                    <a:lstStyle/>
                    <a:p>
                      <a:pPr marL="0" marR="0">
                        <a:lnSpc>
                          <a:spcPct val="150000"/>
                        </a:lnSpc>
                        <a:spcBef>
                          <a:spcPts val="0"/>
                        </a:spcBef>
                        <a:spcAft>
                          <a:spcPts val="0"/>
                        </a:spcAft>
                      </a:pPr>
                      <a:r>
                        <a:rPr lang="en-US" sz="900">
                          <a:effectLst/>
                        </a:rPr>
                        <a:t>Address 1</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30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304552">
                <a:tc>
                  <a:txBody>
                    <a:bodyPr/>
                    <a:lstStyle/>
                    <a:p>
                      <a:pPr marL="0" marR="0">
                        <a:lnSpc>
                          <a:spcPct val="150000"/>
                        </a:lnSpc>
                        <a:spcBef>
                          <a:spcPts val="0"/>
                        </a:spcBef>
                        <a:spcAft>
                          <a:spcPts val="0"/>
                        </a:spcAft>
                      </a:pPr>
                      <a:r>
                        <a:rPr lang="en-US" sz="900">
                          <a:effectLst/>
                        </a:rPr>
                        <a:t>Address 2</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30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304552">
                <a:tc>
                  <a:txBody>
                    <a:bodyPr/>
                    <a:lstStyle/>
                    <a:p>
                      <a:pPr marL="0" marR="0">
                        <a:lnSpc>
                          <a:spcPct val="150000"/>
                        </a:lnSpc>
                        <a:spcBef>
                          <a:spcPts val="0"/>
                        </a:spcBef>
                        <a:spcAft>
                          <a:spcPts val="0"/>
                        </a:spcAft>
                      </a:pPr>
                      <a:r>
                        <a:rPr lang="en-US" sz="900">
                          <a:effectLst/>
                        </a:rPr>
                        <a:t>Area name</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30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304552">
                <a:tc>
                  <a:txBody>
                    <a:bodyPr/>
                    <a:lstStyle/>
                    <a:p>
                      <a:pPr marL="0" marR="0">
                        <a:lnSpc>
                          <a:spcPct val="150000"/>
                        </a:lnSpc>
                        <a:spcBef>
                          <a:spcPts val="0"/>
                        </a:spcBef>
                        <a:spcAft>
                          <a:spcPts val="0"/>
                        </a:spcAft>
                      </a:pPr>
                      <a:r>
                        <a:rPr lang="en-US" sz="900">
                          <a:effectLst/>
                        </a:rPr>
                        <a:t>City name</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20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304552">
                <a:tc>
                  <a:txBody>
                    <a:bodyPr/>
                    <a:lstStyle/>
                    <a:p>
                      <a:pPr marL="0" marR="0">
                        <a:lnSpc>
                          <a:spcPct val="150000"/>
                        </a:lnSpc>
                        <a:spcBef>
                          <a:spcPts val="0"/>
                        </a:spcBef>
                        <a:spcAft>
                          <a:spcPts val="0"/>
                        </a:spcAft>
                      </a:pPr>
                      <a:r>
                        <a:rPr lang="en-US" sz="900">
                          <a:effectLst/>
                        </a:rPr>
                        <a:t>District name</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30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304552">
                <a:tc>
                  <a:txBody>
                    <a:bodyPr/>
                    <a:lstStyle/>
                    <a:p>
                      <a:pPr marL="0" marR="0">
                        <a:lnSpc>
                          <a:spcPct val="150000"/>
                        </a:lnSpc>
                        <a:spcBef>
                          <a:spcPts val="0"/>
                        </a:spcBef>
                        <a:spcAft>
                          <a:spcPts val="0"/>
                        </a:spcAft>
                      </a:pPr>
                      <a:r>
                        <a:rPr lang="en-US" sz="900">
                          <a:effectLst/>
                        </a:rPr>
                        <a:t>State name</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10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304552">
                <a:tc>
                  <a:txBody>
                    <a:bodyPr/>
                    <a:lstStyle/>
                    <a:p>
                      <a:pPr marL="0" marR="0">
                        <a:lnSpc>
                          <a:spcPct val="150000"/>
                        </a:lnSpc>
                        <a:spcBef>
                          <a:spcPts val="0"/>
                        </a:spcBef>
                        <a:spcAft>
                          <a:spcPts val="0"/>
                        </a:spcAft>
                      </a:pPr>
                      <a:r>
                        <a:rPr lang="en-US" sz="900">
                          <a:effectLst/>
                        </a:rPr>
                        <a:t>Land mark</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20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304552">
                <a:tc>
                  <a:txBody>
                    <a:bodyPr/>
                    <a:lstStyle/>
                    <a:p>
                      <a:pPr marL="0" marR="0">
                        <a:lnSpc>
                          <a:spcPct val="150000"/>
                        </a:lnSpc>
                        <a:spcBef>
                          <a:spcPts val="0"/>
                        </a:spcBef>
                        <a:spcAft>
                          <a:spcPts val="0"/>
                        </a:spcAft>
                      </a:pPr>
                      <a:r>
                        <a:rPr lang="en-US" sz="900">
                          <a:effectLst/>
                        </a:rPr>
                        <a:t>Pin code</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6</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304552">
                <a:tc>
                  <a:txBody>
                    <a:bodyPr/>
                    <a:lstStyle/>
                    <a:p>
                      <a:pPr marL="0" marR="0">
                        <a:lnSpc>
                          <a:spcPct val="150000"/>
                        </a:lnSpc>
                        <a:spcBef>
                          <a:spcPts val="0"/>
                        </a:spcBef>
                        <a:spcAft>
                          <a:spcPts val="0"/>
                        </a:spcAft>
                      </a:pPr>
                      <a:r>
                        <a:rPr lang="en-US" sz="900">
                          <a:effectLst/>
                        </a:rPr>
                        <a:t>Total square fit</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5</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304552">
                <a:tc>
                  <a:txBody>
                    <a:bodyPr/>
                    <a:lstStyle/>
                    <a:p>
                      <a:pPr marL="0" marR="0">
                        <a:lnSpc>
                          <a:spcPct val="150000"/>
                        </a:lnSpc>
                        <a:spcBef>
                          <a:spcPts val="0"/>
                        </a:spcBef>
                        <a:spcAft>
                          <a:spcPts val="0"/>
                        </a:spcAft>
                      </a:pPr>
                      <a:r>
                        <a:rPr lang="en-US" sz="900" dirty="0">
                          <a:effectLst/>
                        </a:rPr>
                        <a:t>Bed room</a:t>
                      </a:r>
                      <a:endParaRPr lang="en-US" sz="800" dirty="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dirty="0" err="1">
                          <a:effectLst/>
                        </a:rPr>
                        <a:t>Int</a:t>
                      </a:r>
                      <a:endParaRPr lang="en-US" sz="800" dirty="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5</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304552">
                <a:tc>
                  <a:txBody>
                    <a:bodyPr/>
                    <a:lstStyle/>
                    <a:p>
                      <a:pPr marL="0" marR="0">
                        <a:lnSpc>
                          <a:spcPct val="150000"/>
                        </a:lnSpc>
                        <a:spcBef>
                          <a:spcPts val="0"/>
                        </a:spcBef>
                        <a:spcAft>
                          <a:spcPts val="0"/>
                        </a:spcAft>
                      </a:pPr>
                      <a:r>
                        <a:rPr lang="en-US" sz="900">
                          <a:effectLst/>
                        </a:rPr>
                        <a:t>Hall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Int</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5</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304552">
                <a:tc>
                  <a:txBody>
                    <a:bodyPr/>
                    <a:lstStyle/>
                    <a:p>
                      <a:pPr marL="0" marR="0">
                        <a:lnSpc>
                          <a:spcPct val="150000"/>
                        </a:lnSpc>
                        <a:spcBef>
                          <a:spcPts val="0"/>
                        </a:spcBef>
                        <a:spcAft>
                          <a:spcPts val="0"/>
                        </a:spcAft>
                      </a:pPr>
                      <a:r>
                        <a:rPr lang="en-US" sz="900">
                          <a:effectLst/>
                        </a:rPr>
                        <a:t>Kitchen</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Int</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dirty="0">
                          <a:effectLst/>
                        </a:rPr>
                        <a:t>5</a:t>
                      </a:r>
                      <a:endParaRPr lang="en-US" sz="800" dirty="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304552">
                <a:tc>
                  <a:txBody>
                    <a:bodyPr/>
                    <a:lstStyle/>
                    <a:p>
                      <a:pPr marL="0" marR="0">
                        <a:lnSpc>
                          <a:spcPct val="150000"/>
                        </a:lnSpc>
                        <a:spcBef>
                          <a:spcPts val="0"/>
                        </a:spcBef>
                        <a:spcAft>
                          <a:spcPts val="0"/>
                        </a:spcAft>
                      </a:pPr>
                      <a:r>
                        <a:rPr lang="en-US" sz="900">
                          <a:effectLst/>
                        </a:rPr>
                        <a:t>Others</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20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304552">
                <a:tc>
                  <a:txBody>
                    <a:bodyPr/>
                    <a:lstStyle/>
                    <a:p>
                      <a:pPr marL="0" marR="0">
                        <a:lnSpc>
                          <a:spcPct val="150000"/>
                        </a:lnSpc>
                        <a:spcBef>
                          <a:spcPts val="0"/>
                        </a:spcBef>
                        <a:spcAft>
                          <a:spcPts val="0"/>
                        </a:spcAft>
                      </a:pPr>
                      <a:r>
                        <a:rPr lang="en-US" sz="900">
                          <a:effectLst/>
                        </a:rPr>
                        <a:t>Price details</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Int</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5</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dirty="0">
                          <a:effectLst/>
                        </a:rPr>
                        <a:t>Not null</a:t>
                      </a:r>
                      <a:endParaRPr lang="en-US" sz="800" dirty="0">
                        <a:effectLst/>
                        <a:latin typeface="Times New Roman" panose="02020603050405020304" pitchFamily="18" charset="0"/>
                        <a:ea typeface="Times New Roman" panose="02020603050405020304" pitchFamily="18" charset="0"/>
                      </a:endParaRPr>
                    </a:p>
                  </a:txBody>
                  <a:tcPr marL="51574" marR="51574"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57166"/>
            <a:ext cx="6115777" cy="707886"/>
          </a:xfrm>
          <a:prstGeom prst="rect">
            <a:avLst/>
          </a:prstGeom>
        </p:spPr>
        <p:txBody>
          <a:bodyPr wrap="none">
            <a:spAutoFit/>
          </a:bodyPr>
          <a:lstStyle/>
          <a:p>
            <a:r>
              <a:rPr lang="en-US" sz="4000" b="1" dirty="0" smtClean="0">
                <a:latin typeface="Algerian" pitchFamily="82" charset="0"/>
                <a:ea typeface="Times New Roman" panose="02020603050405020304" pitchFamily="18" charset="0"/>
              </a:rPr>
              <a:t>TABLE NAME: CUSTOMER</a:t>
            </a:r>
            <a:endParaRPr lang="en-US" sz="4000" dirty="0">
              <a:latin typeface="Algerian" pitchFamily="82" charset="0"/>
            </a:endParaRPr>
          </a:p>
        </p:txBody>
      </p:sp>
      <p:graphicFrame>
        <p:nvGraphicFramePr>
          <p:cNvPr id="5" name="Content Placeholder 3"/>
          <p:cNvGraphicFramePr>
            <a:graphicFrameLocks/>
          </p:cNvGraphicFramePr>
          <p:nvPr/>
        </p:nvGraphicFramePr>
        <p:xfrm>
          <a:off x="1738282" y="1357298"/>
          <a:ext cx="8286808" cy="4071970"/>
        </p:xfrm>
        <a:graphic>
          <a:graphicData uri="http://schemas.openxmlformats.org/drawingml/2006/table">
            <a:tbl>
              <a:tblPr firstRow="1" firstCol="1" bandRow="1">
                <a:tableStyleId>{5C22544A-7EE6-4342-B048-85BDC9FD1C3A}</a:tableStyleId>
              </a:tblPr>
              <a:tblGrid>
                <a:gridCol w="2071254"/>
                <a:gridCol w="2071254"/>
                <a:gridCol w="2072150"/>
                <a:gridCol w="2072150"/>
              </a:tblGrid>
              <a:tr h="581710">
                <a:tc>
                  <a:txBody>
                    <a:bodyPr/>
                    <a:lstStyle/>
                    <a:p>
                      <a:pPr marL="0" marR="0">
                        <a:lnSpc>
                          <a:spcPct val="150000"/>
                        </a:lnSpc>
                        <a:spcBef>
                          <a:spcPts val="0"/>
                        </a:spcBef>
                        <a:spcAft>
                          <a:spcPts val="0"/>
                        </a:spcAft>
                      </a:pPr>
                      <a:r>
                        <a:rPr lang="en-US" sz="1200">
                          <a:effectLst/>
                        </a:rPr>
                        <a:t>FIELD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tr>
              <a:tr h="581710">
                <a:tc>
                  <a:txBody>
                    <a:bodyPr/>
                    <a:lstStyle/>
                    <a:p>
                      <a:pPr marL="0" marR="0">
                        <a:lnSpc>
                          <a:spcPct val="150000"/>
                        </a:lnSpc>
                        <a:spcBef>
                          <a:spcPts val="0"/>
                        </a:spcBef>
                        <a:spcAft>
                          <a:spcPts val="0"/>
                        </a:spcAft>
                      </a:pPr>
                      <a:r>
                        <a:rPr lang="en-US" sz="1200">
                          <a:effectLst/>
                        </a:rPr>
                        <a:t>Customer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581710">
                <a:tc>
                  <a:txBody>
                    <a:bodyPr/>
                    <a:lstStyle/>
                    <a:p>
                      <a:pPr marL="0" marR="0">
                        <a:lnSpc>
                          <a:spcPct val="150000"/>
                        </a:lnSpc>
                        <a:spcBef>
                          <a:spcPts val="0"/>
                        </a:spcBef>
                        <a:spcAft>
                          <a:spcPts val="0"/>
                        </a:spcAft>
                      </a:pPr>
                      <a:r>
                        <a:rPr lang="en-US" sz="1200">
                          <a:effectLst/>
                        </a:rPr>
                        <a:t>Customer 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581710">
                <a:tc>
                  <a:txBody>
                    <a:bodyPr/>
                    <a:lstStyle/>
                    <a:p>
                      <a:pPr marL="0" marR="0">
                        <a:lnSpc>
                          <a:spcPct val="150000"/>
                        </a:lnSpc>
                        <a:spcBef>
                          <a:spcPts val="0"/>
                        </a:spcBef>
                        <a:spcAft>
                          <a:spcPts val="0"/>
                        </a:spcAft>
                      </a:pPr>
                      <a:r>
                        <a:rPr lang="en-US" sz="1200">
                          <a:effectLst/>
                        </a:rPr>
                        <a:t>Mobile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581710">
                <a:tc>
                  <a:txBody>
                    <a:bodyPr/>
                    <a:lstStyle/>
                    <a:p>
                      <a:pPr marL="0" marR="0">
                        <a:lnSpc>
                          <a:spcPct val="150000"/>
                        </a:lnSpc>
                        <a:spcBef>
                          <a:spcPts val="0"/>
                        </a:spcBef>
                        <a:spcAft>
                          <a:spcPts val="0"/>
                        </a:spcAft>
                      </a:pPr>
                      <a:r>
                        <a:rPr lang="en-US" sz="1200">
                          <a:effectLst/>
                        </a:rPr>
                        <a:t>Email</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581710">
                <a:tc>
                  <a:txBody>
                    <a:bodyPr/>
                    <a:lstStyle/>
                    <a:p>
                      <a:pPr marL="0" marR="0">
                        <a:lnSpc>
                          <a:spcPct val="150000"/>
                        </a:lnSpc>
                        <a:spcBef>
                          <a:spcPts val="0"/>
                        </a:spcBef>
                        <a:spcAft>
                          <a:spcPts val="0"/>
                        </a:spcAft>
                      </a:pPr>
                      <a:r>
                        <a:rPr lang="en-US" sz="1200">
                          <a:effectLst/>
                        </a:rPr>
                        <a:t>Username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581710">
                <a:tc>
                  <a:txBody>
                    <a:bodyPr/>
                    <a:lstStyle/>
                    <a:p>
                      <a:pPr marL="0" marR="0">
                        <a:lnSpc>
                          <a:spcPct val="150000"/>
                        </a:lnSpc>
                        <a:spcBef>
                          <a:spcPts val="0"/>
                        </a:spcBef>
                        <a:spcAft>
                          <a:spcPts val="0"/>
                        </a:spcAft>
                      </a:pPr>
                      <a:r>
                        <a:rPr lang="en-US" sz="1200">
                          <a:effectLst/>
                        </a:rPr>
                        <a:t>Password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960" y="428604"/>
            <a:ext cx="5718232" cy="707886"/>
          </a:xfrm>
          <a:prstGeom prst="rect">
            <a:avLst/>
          </a:prstGeom>
        </p:spPr>
        <p:txBody>
          <a:bodyPr wrap="none">
            <a:spAutoFit/>
          </a:bodyPr>
          <a:lstStyle/>
          <a:p>
            <a:r>
              <a:rPr lang="en-US" sz="4000" b="1" dirty="0" smtClean="0">
                <a:latin typeface="Algerian" pitchFamily="82" charset="0"/>
                <a:ea typeface="Times New Roman" panose="02020603050405020304" pitchFamily="18" charset="0"/>
              </a:rPr>
              <a:t>TABLE NAME: BOOKING</a:t>
            </a:r>
            <a:endParaRPr lang="en-US" sz="4000" dirty="0">
              <a:latin typeface="Algerian" pitchFamily="82" charset="0"/>
            </a:endParaRPr>
          </a:p>
        </p:txBody>
      </p:sp>
      <p:graphicFrame>
        <p:nvGraphicFramePr>
          <p:cNvPr id="3" name="Content Placeholder 3"/>
          <p:cNvGraphicFramePr>
            <a:graphicFrameLocks/>
          </p:cNvGraphicFramePr>
          <p:nvPr/>
        </p:nvGraphicFramePr>
        <p:xfrm>
          <a:off x="1595407" y="1428735"/>
          <a:ext cx="8429682" cy="3857655"/>
        </p:xfrm>
        <a:graphic>
          <a:graphicData uri="http://schemas.openxmlformats.org/drawingml/2006/table">
            <a:tbl>
              <a:tblPr firstRow="1" firstCol="1" bandRow="1">
                <a:tableStyleId>{5C22544A-7EE6-4342-B048-85BDC9FD1C3A}</a:tableStyleId>
              </a:tblPr>
              <a:tblGrid>
                <a:gridCol w="2106965"/>
                <a:gridCol w="2106965"/>
                <a:gridCol w="2107876"/>
                <a:gridCol w="2107876"/>
              </a:tblGrid>
              <a:tr h="771531">
                <a:tc>
                  <a:txBody>
                    <a:bodyPr/>
                    <a:lstStyle/>
                    <a:p>
                      <a:pPr marL="0" marR="0">
                        <a:lnSpc>
                          <a:spcPct val="150000"/>
                        </a:lnSpc>
                        <a:spcBef>
                          <a:spcPts val="0"/>
                        </a:spcBef>
                        <a:spcAft>
                          <a:spcPts val="0"/>
                        </a:spcAft>
                      </a:pPr>
                      <a:r>
                        <a:rPr lang="en-US" sz="1200" dirty="0">
                          <a:effectLst/>
                        </a:rPr>
                        <a:t>FIELD </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tr>
              <a:tr h="771531">
                <a:tc>
                  <a:txBody>
                    <a:bodyPr/>
                    <a:lstStyle/>
                    <a:p>
                      <a:pPr marL="0" marR="0">
                        <a:lnSpc>
                          <a:spcPct val="150000"/>
                        </a:lnSpc>
                        <a:spcBef>
                          <a:spcPts val="0"/>
                        </a:spcBef>
                        <a:spcAft>
                          <a:spcPts val="0"/>
                        </a:spcAft>
                      </a:pPr>
                      <a:r>
                        <a:rPr lang="en-US" sz="1200">
                          <a:effectLst/>
                        </a:rPr>
                        <a:t>Booking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771531">
                <a:tc>
                  <a:txBody>
                    <a:bodyPr/>
                    <a:lstStyle/>
                    <a:p>
                      <a:pPr marL="0" marR="0">
                        <a:lnSpc>
                          <a:spcPct val="150000"/>
                        </a:lnSpc>
                        <a:spcBef>
                          <a:spcPts val="0"/>
                        </a:spcBef>
                        <a:spcAft>
                          <a:spcPts val="0"/>
                        </a:spcAft>
                      </a:pPr>
                      <a:r>
                        <a:rPr lang="en-US" sz="1200" dirty="0">
                          <a:effectLst/>
                        </a:rPr>
                        <a:t>Customer 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771531">
                <a:tc>
                  <a:txBody>
                    <a:bodyPr/>
                    <a:lstStyle/>
                    <a:p>
                      <a:pPr marL="0" marR="0">
                        <a:lnSpc>
                          <a:spcPct val="150000"/>
                        </a:lnSpc>
                        <a:spcBef>
                          <a:spcPts val="0"/>
                        </a:spcBef>
                        <a:spcAft>
                          <a:spcPts val="0"/>
                        </a:spcAft>
                      </a:pPr>
                      <a:r>
                        <a:rPr lang="en-US" sz="1200">
                          <a:effectLst/>
                        </a:rPr>
                        <a:t>House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771531">
                <a:tc>
                  <a:txBody>
                    <a:bodyPr/>
                    <a:lstStyle/>
                    <a:p>
                      <a:pPr marL="0" marR="0">
                        <a:lnSpc>
                          <a:spcPct val="150000"/>
                        </a:lnSpc>
                        <a:spcBef>
                          <a:spcPts val="0"/>
                        </a:spcBef>
                        <a:spcAft>
                          <a:spcPts val="0"/>
                        </a:spcAft>
                      </a:pPr>
                      <a:r>
                        <a:rPr lang="en-US" sz="1200">
                          <a:effectLst/>
                        </a:rPr>
                        <a:t>Booking status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960" y="428604"/>
            <a:ext cx="3344185" cy="707886"/>
          </a:xfrm>
          <a:prstGeom prst="rect">
            <a:avLst/>
          </a:prstGeom>
          <a:noFill/>
        </p:spPr>
        <p:txBody>
          <a:bodyPr wrap="none" rtlCol="0">
            <a:spAutoFit/>
          </a:bodyPr>
          <a:lstStyle/>
          <a:p>
            <a:r>
              <a:rPr lang="en-IN" sz="4000" dirty="0" smtClean="0">
                <a:latin typeface="Algerian" pitchFamily="82" charset="0"/>
              </a:rPr>
              <a:t>FORM DESIGN</a:t>
            </a:r>
            <a:endParaRPr lang="en-US" sz="4000" dirty="0">
              <a:latin typeface="Algerian" pitchFamily="82" charset="0"/>
            </a:endParaRPr>
          </a:p>
        </p:txBody>
      </p:sp>
      <p:pic>
        <p:nvPicPr>
          <p:cNvPr id="3" name="Picture 2" descr="IMG-20230307-WA0081.jpg"/>
          <p:cNvPicPr>
            <a:picLocks noChangeAspect="1"/>
          </p:cNvPicPr>
          <p:nvPr/>
        </p:nvPicPr>
        <p:blipFill>
          <a:blip r:embed="rId2"/>
          <a:stretch>
            <a:fillRect/>
          </a:stretch>
        </p:blipFill>
        <p:spPr>
          <a:xfrm>
            <a:off x="666712" y="1500150"/>
            <a:ext cx="11000929" cy="5357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PNG"/>
          <p:cNvPicPr>
            <a:picLocks noChangeAspect="1"/>
          </p:cNvPicPr>
          <p:nvPr/>
        </p:nvPicPr>
        <p:blipFill>
          <a:blip r:embed="rId2"/>
          <a:stretch>
            <a:fillRect/>
          </a:stretch>
        </p:blipFill>
        <p:spPr>
          <a:xfrm>
            <a:off x="2238348" y="1161209"/>
            <a:ext cx="8216069" cy="519674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580864" y="306074"/>
            <a:ext cx="11030272" cy="612332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G-20230307-WA0084.jpg"/>
          <p:cNvPicPr>
            <a:picLocks noChangeAspect="1"/>
          </p:cNvPicPr>
          <p:nvPr/>
        </p:nvPicPr>
        <p:blipFill>
          <a:blip r:embed="rId2"/>
          <a:stretch>
            <a:fillRect/>
          </a:stretch>
        </p:blipFill>
        <p:spPr>
          <a:xfrm>
            <a:off x="1914525" y="0"/>
            <a:ext cx="8362950" cy="65722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4" name="Picture 3" descr="IMG_20230214_184745.jpg"/>
          <p:cNvPicPr>
            <a:picLocks noChangeAspect="1"/>
          </p:cNvPicPr>
          <p:nvPr/>
        </p:nvPicPr>
        <p:blipFill>
          <a:blip r:embed="rId2"/>
          <a:stretch>
            <a:fillRect/>
          </a:stretch>
        </p:blipFill>
        <p:spPr>
          <a:xfrm>
            <a:off x="0" y="0"/>
            <a:ext cx="12192000" cy="6858000"/>
          </a:xfrm>
          <a:prstGeom prst="rect">
            <a:avLst/>
          </a:prstGeom>
        </p:spPr>
      </p:pic>
      <p:sp>
        <p:nvSpPr>
          <p:cNvPr id="7" name="TextBox 6"/>
          <p:cNvSpPr txBox="1"/>
          <p:nvPr/>
        </p:nvSpPr>
        <p:spPr>
          <a:xfrm>
            <a:off x="6953256" y="285728"/>
            <a:ext cx="3318537" cy="830997"/>
          </a:xfrm>
          <a:prstGeom prst="rect">
            <a:avLst/>
          </a:prstGeom>
          <a:noFill/>
        </p:spPr>
        <p:txBody>
          <a:bodyPr wrap="none" rtlCol="0">
            <a:spAutoFit/>
          </a:bodyPr>
          <a:lstStyle/>
          <a:p>
            <a:r>
              <a:rPr lang="en-IN" sz="4800" dirty="0" smtClean="0">
                <a:latin typeface="Algerian" pitchFamily="82" charset="0"/>
              </a:rPr>
              <a:t>ABSTRACT</a:t>
            </a:r>
            <a:endParaRPr lang="en-US" sz="4800" dirty="0">
              <a:latin typeface="Algerian" pitchFamily="82" charset="0"/>
            </a:endParaRPr>
          </a:p>
        </p:txBody>
      </p:sp>
      <p:sp>
        <p:nvSpPr>
          <p:cNvPr id="9" name="Content Placeholder 2"/>
          <p:cNvSpPr txBox="1">
            <a:spLocks/>
          </p:cNvSpPr>
          <p:nvPr/>
        </p:nvSpPr>
        <p:spPr>
          <a:xfrm>
            <a:off x="4730860" y="1000108"/>
            <a:ext cx="7461140" cy="2786082"/>
          </a:xfrm>
          <a:prstGeom prst="rect">
            <a:avLst/>
          </a:prstGeom>
        </p:spPr>
        <p:txBody>
          <a:bodyPr>
            <a:normAutofit fontScale="70000" lnSpcReduction="20000"/>
          </a:bodyPr>
          <a:lstStyle/>
          <a:p>
            <a:pPr marL="0" marR="0" lvl="0" indent="0" algn="l" defTabSz="914400" rtl="0" eaLnBrk="1" fontAlgn="auto" latinLnBrk="0" hangingPunct="1">
              <a:lnSpc>
                <a:spcPct val="150000"/>
              </a:lnSpc>
              <a:spcBef>
                <a:spcPts val="0"/>
              </a:spcBef>
              <a:spcAft>
                <a:spcPts val="800"/>
              </a:spcAft>
              <a:buClrTx/>
              <a:buSzTx/>
              <a:buFont typeface="Arial" pitchFamily="34" charset="0"/>
              <a:buNone/>
              <a:tabLst/>
              <a:defRPr/>
            </a:pPr>
            <a:r>
              <a:rPr kumimoji="0" lang="en-US" sz="1800" b="0" i="0" u="none" strike="noStrike" kern="1200" cap="none" spc="0" normalizeH="0" baseline="0" noProof="0" dirty="0" smtClean="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rPr>
              <a:t>	This Web Application helps user to register individual home or apartment to assist you in finding the perfect rental home or property. Also, we can find your next rental from search view in your targeted area. This website is designed to attend to all our needs from buying property, selling property  in India. Here we found the better opportunity to invest our value of entire life. Property helps us to maintain the database of various property &amp; agents’ information. It not only helps us to maintain the agent information but here we also allow agents to access the portal updated information across the global environment. We know it is a trying to call individual property agents, arrange appointment, finding better time for appointment and they will assist you. For such complex process we provide a one simple online form which requires your basic information and we will assist in sort time period.</a:t>
            </a:r>
            <a:endParaRPr kumimoji="0" lang="en-US" sz="1800" b="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5.PNG"/>
          <p:cNvPicPr>
            <a:picLocks noChangeAspect="1"/>
          </p:cNvPicPr>
          <p:nvPr/>
        </p:nvPicPr>
        <p:blipFill>
          <a:blip r:embed="rId2"/>
          <a:stretch>
            <a:fillRect/>
          </a:stretch>
        </p:blipFill>
        <p:spPr>
          <a:xfrm>
            <a:off x="2452662" y="1214399"/>
            <a:ext cx="7582959" cy="5643601"/>
          </a:xfrm>
          <a:prstGeom prst="rect">
            <a:avLst/>
          </a:prstGeom>
        </p:spPr>
      </p:pic>
      <p:sp>
        <p:nvSpPr>
          <p:cNvPr id="4" name="Rectangle 3"/>
          <p:cNvSpPr/>
          <p:nvPr/>
        </p:nvSpPr>
        <p:spPr>
          <a:xfrm>
            <a:off x="2809852" y="357166"/>
            <a:ext cx="6096000" cy="461665"/>
          </a:xfrm>
          <a:prstGeom prst="rect">
            <a:avLst/>
          </a:prstGeom>
        </p:spPr>
        <p:txBody>
          <a:bodyPr>
            <a:spAutoFit/>
          </a:bodyPr>
          <a:lstStyle/>
          <a:p>
            <a:r>
              <a:rPr lang="en-US" sz="1200" dirty="0" smtClean="0"/>
              <a:t>http://localhost/2023/Online%20Rental%20House%20(1)/Online%20Rental%20House/Front/user-registration.html</a:t>
            </a:r>
            <a:endParaRPr lang="en-US" sz="1200" dirty="0"/>
          </a:p>
        </p:txBody>
      </p:sp>
      <p:sp>
        <p:nvSpPr>
          <p:cNvPr id="5" name="TextBox 4"/>
          <p:cNvSpPr txBox="1"/>
          <p:nvPr/>
        </p:nvSpPr>
        <p:spPr>
          <a:xfrm>
            <a:off x="238084" y="285728"/>
            <a:ext cx="2252540" cy="369332"/>
          </a:xfrm>
          <a:prstGeom prst="rect">
            <a:avLst/>
          </a:prstGeom>
          <a:noFill/>
        </p:spPr>
        <p:txBody>
          <a:bodyPr wrap="none" rtlCol="0">
            <a:spAutoFit/>
          </a:bodyPr>
          <a:lstStyle/>
          <a:p>
            <a:r>
              <a:rPr lang="en-IN" dirty="0" smtClean="0">
                <a:latin typeface="Algerian" pitchFamily="82" charset="0"/>
              </a:rPr>
              <a:t>User </a:t>
            </a:r>
            <a:r>
              <a:rPr lang="en-IN" dirty="0" err="1" smtClean="0">
                <a:latin typeface="Algerian" pitchFamily="82" charset="0"/>
              </a:rPr>
              <a:t>registraion</a:t>
            </a:r>
            <a:endParaRPr lang="en-US" dirty="0">
              <a:latin typeface="Algerian" pitchFamily="8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7.PNG"/>
          <p:cNvPicPr>
            <a:picLocks noChangeAspect="1"/>
          </p:cNvPicPr>
          <p:nvPr/>
        </p:nvPicPr>
        <p:blipFill>
          <a:blip r:embed="rId2"/>
          <a:stretch>
            <a:fillRect/>
          </a:stretch>
        </p:blipFill>
        <p:spPr>
          <a:xfrm>
            <a:off x="2738414" y="1643050"/>
            <a:ext cx="6210693" cy="4394569"/>
          </a:xfrm>
          <a:prstGeom prst="rect">
            <a:avLst/>
          </a:prstGeom>
        </p:spPr>
      </p:pic>
      <p:sp>
        <p:nvSpPr>
          <p:cNvPr id="4" name="TextBox 3"/>
          <p:cNvSpPr txBox="1"/>
          <p:nvPr/>
        </p:nvSpPr>
        <p:spPr>
          <a:xfrm>
            <a:off x="666712" y="500042"/>
            <a:ext cx="3249608" cy="769441"/>
          </a:xfrm>
          <a:prstGeom prst="rect">
            <a:avLst/>
          </a:prstGeom>
          <a:noFill/>
        </p:spPr>
        <p:txBody>
          <a:bodyPr wrap="none" rtlCol="0">
            <a:spAutoFit/>
          </a:bodyPr>
          <a:lstStyle/>
          <a:p>
            <a:r>
              <a:rPr lang="en-IN" sz="4400" dirty="0" smtClean="0">
                <a:latin typeface="Algerian" pitchFamily="82" charset="0"/>
              </a:rPr>
              <a:t>User login</a:t>
            </a:r>
            <a:endParaRPr lang="en-US" sz="4400" dirty="0">
              <a:latin typeface="Algerian" pitchFamily="8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8.PNG"/>
          <p:cNvPicPr>
            <a:picLocks noChangeAspect="1"/>
          </p:cNvPicPr>
          <p:nvPr/>
        </p:nvPicPr>
        <p:blipFill>
          <a:blip r:embed="rId2"/>
          <a:stretch>
            <a:fillRect/>
          </a:stretch>
        </p:blipFill>
        <p:spPr>
          <a:xfrm>
            <a:off x="2452662" y="642918"/>
            <a:ext cx="7000924" cy="531569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9.PNG"/>
          <p:cNvPicPr>
            <a:picLocks noChangeAspect="1"/>
          </p:cNvPicPr>
          <p:nvPr/>
        </p:nvPicPr>
        <p:blipFill>
          <a:blip r:embed="rId2"/>
          <a:stretch>
            <a:fillRect/>
          </a:stretch>
        </p:blipFill>
        <p:spPr>
          <a:xfrm>
            <a:off x="1309654" y="428604"/>
            <a:ext cx="9654310" cy="57069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4"/>
          <p:cNvSpPr txBox="1">
            <a:spLocks noGrp="1"/>
          </p:cNvSpPr>
          <p:nvPr>
            <p:ph type="title"/>
          </p:nvPr>
        </p:nvSpPr>
        <p:spPr>
          <a:xfrm>
            <a:off x="3238480" y="3000372"/>
            <a:ext cx="10058400" cy="1609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sz="9600" dirty="0">
                <a:latin typeface="Algerian" pitchFamily="82" charset="0"/>
              </a:rPr>
              <a:t>THANK YOU</a:t>
            </a:r>
            <a:endParaRPr sz="9600">
              <a:latin typeface="Algerian" pitchFamily="82" charset="0"/>
            </a:endParaRPr>
          </a:p>
        </p:txBody>
      </p:sp>
      <p:sp>
        <p:nvSpPr>
          <p:cNvPr id="227" name="Google Shape;227;p24"/>
          <p:cNvSpPr txBox="1">
            <a:spLocks noGrp="1"/>
          </p:cNvSpPr>
          <p:nvPr>
            <p:ph idx="1"/>
          </p:nvPr>
        </p:nvSpPr>
        <p:spPr>
          <a:xfrm>
            <a:off x="1595406" y="714356"/>
            <a:ext cx="9997440" cy="4800600"/>
          </a:xfrm>
          <a:prstGeom prst="rect">
            <a:avLst/>
          </a:prstGeom>
          <a:noFill/>
          <a:ln>
            <a:noFill/>
          </a:ln>
          <a:effectLst>
            <a:outerShdw blurRad="152400" dist="317500" dir="5400000" sx="90000" sy="-19000" rotWithShape="0">
              <a:prstClr val="black">
                <a:alpha val="15000"/>
              </a:prstClr>
            </a:outerShdw>
          </a:effectLst>
        </p:spPr>
        <p:txBody>
          <a:bodyPr spcFirstLastPara="1" wrap="square" lIns="91425" tIns="45700" rIns="91425" bIns="45700" anchor="t" anchorCtr="0">
            <a:normAutofit/>
          </a:bodyPr>
          <a:lstStyle/>
          <a:p>
            <a:pPr marL="182880" lvl="0" indent="-74928" algn="l" rtl="0">
              <a:lnSpc>
                <a:spcPct val="90000"/>
              </a:lnSpc>
              <a:spcBef>
                <a:spcPts val="0"/>
              </a:spcBef>
              <a:spcAft>
                <a:spcPts val="1600"/>
              </a:spcAft>
              <a:buSzPts val="17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10972800" cy="1143000"/>
          </a:xfrm>
        </p:spPr>
        <p:txBody>
          <a:bodyPr>
            <a:normAutofit fontScale="90000"/>
          </a:bodyPr>
          <a:lstStyle/>
          <a:p>
            <a:r>
              <a:rPr lang="en-IN" dirty="0" smtClean="0"/>
              <a:t/>
            </a:r>
            <a:br>
              <a:rPr lang="en-IN" dirty="0" smtClean="0"/>
            </a:br>
            <a:endParaRPr lang="en-US" dirty="0"/>
          </a:p>
        </p:txBody>
      </p:sp>
      <p:sp>
        <p:nvSpPr>
          <p:cNvPr id="3" name="Text Placeholder 2"/>
          <p:cNvSpPr>
            <a:spLocks noGrp="1"/>
          </p:cNvSpPr>
          <p:nvPr>
            <p:ph idx="4294967295"/>
          </p:nvPr>
        </p:nvSpPr>
        <p:spPr>
          <a:xfrm>
            <a:off x="0" y="1600200"/>
            <a:ext cx="10972800" cy="4525963"/>
          </a:xfrm>
        </p:spPr>
        <p:txBody>
          <a:bodyPr>
            <a:normAutofit/>
          </a:bodyPr>
          <a:lstStyle/>
          <a:p>
            <a:pPr>
              <a:buNone/>
            </a:pPr>
            <a:endParaRPr lang="en-IN" sz="1800" dirty="0" smtClean="0">
              <a:latin typeface="Calibri" pitchFamily="34" charset="0"/>
              <a:cs typeface="Calibri" pitchFamily="34" charset="0"/>
            </a:endParaRPr>
          </a:p>
          <a:p>
            <a:pPr>
              <a:buNone/>
            </a:pPr>
            <a:endParaRPr lang="en-IN" sz="1800" dirty="0" smtClean="0">
              <a:latin typeface="Calibri" pitchFamily="34" charset="0"/>
              <a:cs typeface="Calibri" pitchFamily="34" charset="0"/>
            </a:endParaRPr>
          </a:p>
          <a:p>
            <a:pPr>
              <a:buFont typeface="Wingdings" pitchFamily="2" charset="2"/>
              <a:buChar char="v"/>
            </a:pPr>
            <a:endParaRPr lang="en-IN" sz="1800" dirty="0" smtClean="0">
              <a:latin typeface="Calibri" pitchFamily="34" charset="0"/>
              <a:cs typeface="Calibri" pitchFamily="34" charset="0"/>
            </a:endParaRPr>
          </a:p>
          <a:p>
            <a:pPr>
              <a:buFont typeface="Wingdings" pitchFamily="2" charset="2"/>
              <a:buChar char="v"/>
            </a:pPr>
            <a:endParaRPr lang="en-IN" sz="1800" dirty="0" smtClean="0">
              <a:latin typeface="Calibri" pitchFamily="34" charset="0"/>
              <a:cs typeface="Calibri" pitchFamily="34" charset="0"/>
            </a:endParaRPr>
          </a:p>
        </p:txBody>
      </p:sp>
      <p:pic>
        <p:nvPicPr>
          <p:cNvPr id="4" name="Picture 3" descr="IMG_20230214_184722.jpg"/>
          <p:cNvPicPr>
            <a:picLocks noChangeAspect="1"/>
          </p:cNvPicPr>
          <p:nvPr/>
        </p:nvPicPr>
        <p:blipFill>
          <a:blip r:embed="rId2"/>
          <a:stretch>
            <a:fillRect/>
          </a:stretch>
        </p:blipFill>
        <p:spPr>
          <a:xfrm>
            <a:off x="0" y="-36537"/>
            <a:ext cx="12192000" cy="6894537"/>
          </a:xfrm>
          <a:prstGeom prst="rect">
            <a:avLst/>
          </a:prstGeom>
        </p:spPr>
      </p:pic>
      <p:sp>
        <p:nvSpPr>
          <p:cNvPr id="6" name="TextBox 5"/>
          <p:cNvSpPr txBox="1"/>
          <p:nvPr/>
        </p:nvSpPr>
        <p:spPr>
          <a:xfrm>
            <a:off x="0" y="928670"/>
            <a:ext cx="3674404" cy="830997"/>
          </a:xfrm>
          <a:prstGeom prst="rect">
            <a:avLst/>
          </a:prstGeom>
          <a:noFill/>
        </p:spPr>
        <p:txBody>
          <a:bodyPr wrap="none" rtlCol="0">
            <a:spAutoFit/>
          </a:bodyPr>
          <a:lstStyle/>
          <a:p>
            <a:r>
              <a:rPr lang="en-IN" sz="4800" dirty="0" smtClean="0">
                <a:latin typeface="Algerian" pitchFamily="82" charset="0"/>
              </a:rPr>
              <a:t>OBJECTIVES</a:t>
            </a:r>
            <a:endParaRPr lang="en-US" sz="4800" dirty="0">
              <a:latin typeface="Algerian" pitchFamily="82" charset="0"/>
            </a:endParaRPr>
          </a:p>
        </p:txBody>
      </p:sp>
      <p:sp>
        <p:nvSpPr>
          <p:cNvPr id="7" name="TextBox 6"/>
          <p:cNvSpPr txBox="1"/>
          <p:nvPr/>
        </p:nvSpPr>
        <p:spPr>
          <a:xfrm>
            <a:off x="0" y="2000240"/>
            <a:ext cx="7024808" cy="1477328"/>
          </a:xfrm>
          <a:prstGeom prst="rect">
            <a:avLst/>
          </a:prstGeom>
          <a:noFill/>
        </p:spPr>
        <p:txBody>
          <a:bodyPr wrap="none" rtlCol="0">
            <a:spAutoFit/>
          </a:bodyPr>
          <a:lstStyle/>
          <a:p>
            <a:endParaRPr lang="en-IN" b="1" dirty="0" smtClean="0">
              <a:latin typeface="Centaur" pitchFamily="18" charset="0"/>
            </a:endParaRPr>
          </a:p>
          <a:p>
            <a:pPr>
              <a:buFont typeface="Arial" pitchFamily="34" charset="0"/>
              <a:buChar char="•"/>
            </a:pPr>
            <a:r>
              <a:rPr lang="en-IN" b="1" dirty="0" smtClean="0">
                <a:latin typeface="Centaur" pitchFamily="18" charset="0"/>
              </a:rPr>
              <a:t> Customer can know about property details</a:t>
            </a:r>
          </a:p>
          <a:p>
            <a:pPr>
              <a:buFont typeface="Arial" pitchFamily="34" charset="0"/>
              <a:buChar char="•"/>
            </a:pPr>
            <a:r>
              <a:rPr lang="en-IN" b="1" dirty="0" smtClean="0">
                <a:latin typeface="Centaur" pitchFamily="18" charset="0"/>
              </a:rPr>
              <a:t> Customer can book the property arrange appointments ,can call property agents</a:t>
            </a:r>
          </a:p>
          <a:p>
            <a:pPr>
              <a:buFont typeface="Arial" pitchFamily="34" charset="0"/>
              <a:buChar char="•"/>
            </a:pPr>
            <a:r>
              <a:rPr lang="en-IN" b="1" dirty="0" smtClean="0">
                <a:latin typeface="Centaur" pitchFamily="18" charset="0"/>
              </a:rPr>
              <a:t> Can track buyers detail </a:t>
            </a:r>
          </a:p>
          <a:p>
            <a:endParaRPr lang="en-US" b="1" dirty="0">
              <a:latin typeface="Centaur"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Font typeface="Times New Roman"/>
              <a:buNone/>
            </a:pPr>
            <a:r>
              <a:rPr lang="en-US" sz="1800" b="1" dirty="0">
                <a:latin typeface="Times New Roman"/>
                <a:ea typeface="Times New Roman"/>
                <a:cs typeface="Times New Roman"/>
                <a:sym typeface="Times New Roman"/>
              </a:rPr>
              <a:t> </a:t>
            </a:r>
            <a:r>
              <a:rPr lang="en-US" dirty="0" smtClean="0">
                <a:ea typeface="Times New Roman"/>
                <a:cs typeface="Times New Roman"/>
                <a:sym typeface="Times New Roman"/>
              </a:rPr>
              <a:t>HARDWARE </a:t>
            </a:r>
            <a:r>
              <a:rPr lang="en-US" sz="1800" b="1" dirty="0" smtClean="0">
                <a:latin typeface="Times New Roman"/>
                <a:ea typeface="Times New Roman"/>
                <a:cs typeface="Times New Roman"/>
                <a:sym typeface="Times New Roman"/>
              </a:rPr>
              <a:t> </a:t>
            </a:r>
            <a:r>
              <a:rPr lang="en-US" dirty="0">
                <a:ea typeface="Times New Roman"/>
                <a:cs typeface="Times New Roman"/>
                <a:sym typeface="Times New Roman"/>
              </a:rPr>
              <a:t>SPECFICATION</a:t>
            </a:r>
            <a:endParaRPr/>
          </a:p>
        </p:txBody>
      </p:sp>
      <p:sp>
        <p:nvSpPr>
          <p:cNvPr id="201" name="Google Shape;201;p1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marR="0" lvl="0" indent="-342900" algn="l" rtl="0">
              <a:lnSpc>
                <a:spcPct val="150000"/>
              </a:lnSpc>
              <a:spcBef>
                <a:spcPts val="0"/>
              </a:spcBef>
              <a:spcAft>
                <a:spcPts val="0"/>
              </a:spcAft>
              <a:buSzPts val="1200"/>
              <a:buFont typeface="Wingdings" pitchFamily="2" charset="2"/>
              <a:buChar char="Ø"/>
            </a:pPr>
            <a:r>
              <a:rPr lang="en-US" sz="1800" dirty="0">
                <a:latin typeface="Times New Roman"/>
                <a:ea typeface="Times New Roman"/>
                <a:cs typeface="Times New Roman"/>
                <a:sym typeface="Times New Roman"/>
              </a:rPr>
              <a:t>Processor				:  P 4 700 GHz.</a:t>
            </a:r>
            <a:endParaRPr sz="1800">
              <a:latin typeface="Calibri"/>
              <a:ea typeface="Calibri"/>
              <a:cs typeface="Calibri"/>
              <a:sym typeface="Calibri"/>
            </a:endParaRPr>
          </a:p>
          <a:p>
            <a:pPr marL="342900" marR="0" lvl="0" indent="-342900" algn="l" rtl="0">
              <a:lnSpc>
                <a:spcPct val="150000"/>
              </a:lnSpc>
              <a:spcBef>
                <a:spcPts val="1000"/>
              </a:spcBef>
              <a:spcAft>
                <a:spcPts val="0"/>
              </a:spcAft>
              <a:buSzPts val="1200"/>
              <a:buFont typeface="Wingdings" pitchFamily="2" charset="2"/>
              <a:buChar char="Ø"/>
            </a:pPr>
            <a:r>
              <a:rPr lang="en-US" sz="1800" dirty="0">
                <a:latin typeface="Times New Roman"/>
                <a:ea typeface="Times New Roman"/>
                <a:cs typeface="Times New Roman"/>
                <a:sym typeface="Times New Roman"/>
              </a:rPr>
              <a:t>RAM					:  4 GB RAM</a:t>
            </a:r>
            <a:endParaRPr sz="1800">
              <a:latin typeface="Calibri"/>
              <a:ea typeface="Calibri"/>
              <a:cs typeface="Calibri"/>
              <a:sym typeface="Calibri"/>
            </a:endParaRPr>
          </a:p>
          <a:p>
            <a:pPr marL="342900" indent="-342900">
              <a:lnSpc>
                <a:spcPct val="150000"/>
              </a:lnSpc>
              <a:spcBef>
                <a:spcPts val="1000"/>
              </a:spcBef>
              <a:buSzPts val="1200"/>
              <a:buFont typeface="Wingdings" pitchFamily="2" charset="2"/>
              <a:buChar char="Ø"/>
            </a:pPr>
            <a:r>
              <a:rPr lang="en-US" sz="1800" dirty="0">
                <a:latin typeface="Times New Roman"/>
                <a:ea typeface="Times New Roman"/>
                <a:cs typeface="Times New Roman"/>
                <a:sym typeface="Times New Roman"/>
              </a:rPr>
              <a:t>Hard Disk Drive			:  180 GB </a:t>
            </a:r>
            <a:endParaRPr sz="1800">
              <a:latin typeface="Calibri"/>
              <a:ea typeface="Calibri"/>
              <a:cs typeface="Calibri"/>
              <a:sym typeface="Calibri"/>
            </a:endParaRPr>
          </a:p>
          <a:p>
            <a:pPr marL="182880" lvl="0" indent="-74928" algn="l" rtl="0">
              <a:lnSpc>
                <a:spcPct val="90000"/>
              </a:lnSpc>
              <a:spcBef>
                <a:spcPts val="2200"/>
              </a:spcBef>
              <a:spcAft>
                <a:spcPts val="1600"/>
              </a:spcAft>
              <a:buSzPts val="17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7"/>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0000"/>
              </a:buClr>
              <a:buSzPts val="1800"/>
              <a:buFont typeface="Times New Roman"/>
              <a:buNone/>
            </a:pPr>
            <a:r>
              <a:rPr lang="en-US" sz="1800" b="1" dirty="0">
                <a:solidFill>
                  <a:srgbClr val="000000"/>
                </a:solidFill>
                <a:latin typeface="Times New Roman"/>
                <a:ea typeface="Times New Roman"/>
                <a:cs typeface="Times New Roman"/>
                <a:sym typeface="Times New Roman"/>
              </a:rPr>
              <a:t> </a:t>
            </a:r>
            <a:r>
              <a:rPr lang="en-US" dirty="0">
                <a:solidFill>
                  <a:schemeClr val="accent2">
                    <a:lumMod val="75000"/>
                  </a:schemeClr>
                </a:solidFill>
                <a:effectLst>
                  <a:outerShdw blurRad="38100" dist="38100" dir="2700000" algn="tl">
                    <a:srgbClr val="000000">
                      <a:alpha val="43137"/>
                    </a:srgbClr>
                  </a:outerShdw>
                </a:effectLst>
                <a:ea typeface="Times New Roman"/>
                <a:cs typeface="Times New Roman"/>
                <a:sym typeface="Times New Roman"/>
              </a:rPr>
              <a:t>SOFTWARE</a:t>
            </a:r>
            <a:r>
              <a:rPr lang="en-US" dirty="0">
                <a:solidFill>
                  <a:schemeClr val="accent4">
                    <a:lumMod val="60000"/>
                    <a:lumOff val="40000"/>
                  </a:schemeClr>
                </a:solidFill>
                <a:ea typeface="Times New Roman"/>
                <a:cs typeface="Times New Roman"/>
                <a:sym typeface="Times New Roman"/>
              </a:rPr>
              <a:t> </a:t>
            </a:r>
            <a:r>
              <a:rPr lang="en-US" dirty="0">
                <a:solidFill>
                  <a:schemeClr val="accent2">
                    <a:lumMod val="75000"/>
                  </a:schemeClr>
                </a:solidFill>
                <a:effectLst>
                  <a:outerShdw blurRad="38100" dist="38100" dir="2700000" algn="tl">
                    <a:srgbClr val="000000">
                      <a:alpha val="43137"/>
                    </a:srgbClr>
                  </a:outerShdw>
                </a:effectLst>
                <a:ea typeface="Times New Roman"/>
                <a:cs typeface="Times New Roman"/>
                <a:sym typeface="Times New Roman"/>
              </a:rPr>
              <a:t>SPECIFICATION</a:t>
            </a:r>
            <a:r>
              <a:rPr lang="en-US" dirty="0">
                <a:ea typeface="Times New Roman"/>
                <a:cs typeface="Times New Roman"/>
                <a:sym typeface="Times New Roman"/>
              </a:rPr>
              <a:t/>
            </a:r>
            <a:br>
              <a:rPr lang="en-US" dirty="0">
                <a:ea typeface="Times New Roman"/>
                <a:cs typeface="Times New Roman"/>
                <a:sym typeface="Times New Roman"/>
              </a:rPr>
            </a:br>
            <a:endParaRPr/>
          </a:p>
        </p:txBody>
      </p:sp>
      <p:sp>
        <p:nvSpPr>
          <p:cNvPr id="204" name="Google Shape;204;p1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marR="0" lvl="0" indent="-342900" algn="l" rtl="0">
              <a:lnSpc>
                <a:spcPct val="150000"/>
              </a:lnSpc>
              <a:spcBef>
                <a:spcPts val="0"/>
              </a:spcBef>
              <a:spcAft>
                <a:spcPts val="0"/>
              </a:spcAft>
              <a:buSzPts val="1530"/>
              <a:buFont typeface="Wingdings" pitchFamily="2" charset="2"/>
              <a:buChar char="Ø"/>
            </a:pPr>
            <a:r>
              <a:rPr lang="en-US" sz="1800" dirty="0">
                <a:latin typeface="Times New Roman"/>
                <a:ea typeface="Times New Roman"/>
                <a:cs typeface="Times New Roman"/>
                <a:sym typeface="Times New Roman"/>
              </a:rPr>
              <a:t>Operating System 				:  Windows 7/8/10</a:t>
            </a:r>
            <a:endParaRPr sz="1800">
              <a:latin typeface="Calibri"/>
              <a:ea typeface="Calibri"/>
              <a:cs typeface="Calibri"/>
              <a:sym typeface="Calibri"/>
            </a:endParaRPr>
          </a:p>
          <a:p>
            <a:pPr marL="342900" indent="-342900">
              <a:lnSpc>
                <a:spcPct val="150000"/>
              </a:lnSpc>
              <a:spcBef>
                <a:spcPts val="1000"/>
              </a:spcBef>
              <a:buFont typeface="Wingdings" pitchFamily="2" charset="2"/>
              <a:buChar char="Ø"/>
            </a:pPr>
            <a:r>
              <a:rPr lang="en-US" sz="1800" dirty="0">
                <a:latin typeface="Times New Roman"/>
                <a:ea typeface="Times New Roman"/>
                <a:cs typeface="Times New Roman"/>
                <a:sym typeface="Times New Roman"/>
              </a:rPr>
              <a:t>Front End					</a:t>
            </a:r>
            <a:r>
              <a:rPr lang="en-US" sz="1800">
                <a:latin typeface="Times New Roman"/>
                <a:ea typeface="Times New Roman"/>
                <a:cs typeface="Times New Roman"/>
                <a:sym typeface="Times New Roman"/>
              </a:rPr>
              <a:t>:  </a:t>
            </a:r>
            <a:r>
              <a:rPr lang="en-US" sz="1800" smtClean="0">
                <a:latin typeface="Times New Roman"/>
                <a:ea typeface="Times New Roman"/>
                <a:cs typeface="Times New Roman"/>
                <a:sym typeface="Times New Roman"/>
              </a:rPr>
              <a:t>JAVA</a:t>
            </a:r>
            <a:r>
              <a:rPr lang="en-US" sz="1800" dirty="0">
                <a:latin typeface="Times New Roman"/>
                <a:ea typeface="Times New Roman"/>
                <a:cs typeface="Times New Roman"/>
                <a:sym typeface="Times New Roman"/>
              </a:rPr>
              <a:t>		</a:t>
            </a:r>
            <a:endParaRPr sz="1800">
              <a:latin typeface="Calibri"/>
              <a:ea typeface="Calibri"/>
              <a:cs typeface="Calibri"/>
              <a:sym typeface="Calibri"/>
            </a:endParaRPr>
          </a:p>
          <a:p>
            <a:pPr marL="342900" indent="-342900">
              <a:lnSpc>
                <a:spcPct val="150000"/>
              </a:lnSpc>
              <a:spcBef>
                <a:spcPts val="1000"/>
              </a:spcBef>
              <a:buFont typeface="Wingdings" pitchFamily="2" charset="2"/>
              <a:buChar char="Ø"/>
            </a:pPr>
            <a:r>
              <a:rPr lang="en-US" sz="1800" dirty="0">
                <a:latin typeface="Times New Roman"/>
                <a:ea typeface="Times New Roman"/>
                <a:cs typeface="Times New Roman"/>
                <a:sym typeface="Times New Roman"/>
              </a:rPr>
              <a:t>Back End					:  </a:t>
            </a:r>
            <a:r>
              <a:rPr lang="en-US" sz="1800" dirty="0" smtClean="0">
                <a:latin typeface="Times New Roman"/>
                <a:ea typeface="Times New Roman"/>
                <a:cs typeface="Times New Roman"/>
                <a:sym typeface="Times New Roman"/>
              </a:rPr>
              <a:t>SQL</a:t>
            </a:r>
            <a:endParaRPr sz="1800">
              <a:latin typeface="Calibri"/>
              <a:ea typeface="Calibri"/>
              <a:cs typeface="Calibri"/>
              <a:sym typeface="Calibri"/>
            </a:endParaRPr>
          </a:p>
          <a:p>
            <a:pPr marL="0" marR="0" lvl="0" indent="0" algn="l" rtl="0">
              <a:lnSpc>
                <a:spcPct val="113000"/>
              </a:lnSpc>
              <a:spcBef>
                <a:spcPts val="2200"/>
              </a:spcBef>
              <a:spcAft>
                <a:spcPts val="0"/>
              </a:spcAft>
              <a:buSzPts val="1530"/>
              <a:buNone/>
            </a:pPr>
            <a:r>
              <a:rPr lang="en-US" sz="1800" b="1" dirty="0">
                <a:latin typeface="Times New Roman"/>
                <a:ea typeface="Times New Roman"/>
                <a:cs typeface="Times New Roman"/>
                <a:sym typeface="Times New Roman"/>
              </a:rPr>
              <a:t/>
            </a:r>
            <a:br>
              <a:rPr lang="en-US" sz="1800" b="1" dirty="0">
                <a:latin typeface="Times New Roman"/>
                <a:ea typeface="Times New Roman"/>
                <a:cs typeface="Times New Roman"/>
                <a:sym typeface="Times New Roman"/>
              </a:rPr>
            </a:br>
            <a:r>
              <a:rPr lang="en-US" sz="1800" b="1" dirty="0">
                <a:latin typeface="Times New Roman"/>
                <a:ea typeface="Times New Roman"/>
                <a:cs typeface="Times New Roman"/>
                <a:sym typeface="Times New Roman"/>
              </a:rPr>
              <a:t> </a:t>
            </a:r>
            <a:endParaRPr sz="1800">
              <a:latin typeface="Calibri"/>
              <a:ea typeface="Calibri"/>
              <a:cs typeface="Calibri"/>
              <a:sym typeface="Calibri"/>
            </a:endParaRPr>
          </a:p>
          <a:p>
            <a:pPr marL="182880" lvl="0" indent="-74928" algn="l" rtl="0">
              <a:lnSpc>
                <a:spcPct val="90000"/>
              </a:lnSpc>
              <a:spcBef>
                <a:spcPts val="2200"/>
              </a:spcBef>
              <a:spcAft>
                <a:spcPts val="1600"/>
              </a:spcAft>
              <a:buSzPts val="17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4" name="Picture 3" descr="IMG_20230214_184805.jpg"/>
          <p:cNvPicPr>
            <a:picLocks noChangeAspect="1"/>
          </p:cNvPicPr>
          <p:nvPr/>
        </p:nvPicPr>
        <p:blipFill>
          <a:blip r:embed="rId2"/>
          <a:stretch>
            <a:fillRect/>
          </a:stretch>
        </p:blipFill>
        <p:spPr>
          <a:xfrm>
            <a:off x="0" y="0"/>
            <a:ext cx="12192000" cy="6858000"/>
          </a:xfrm>
          <a:prstGeom prst="rect">
            <a:avLst/>
          </a:prstGeom>
        </p:spPr>
      </p:pic>
      <p:sp>
        <p:nvSpPr>
          <p:cNvPr id="5" name="TextBox 4"/>
          <p:cNvSpPr txBox="1"/>
          <p:nvPr/>
        </p:nvSpPr>
        <p:spPr>
          <a:xfrm>
            <a:off x="7453322" y="2285992"/>
            <a:ext cx="5209175" cy="769441"/>
          </a:xfrm>
          <a:prstGeom prst="rect">
            <a:avLst/>
          </a:prstGeom>
          <a:noFill/>
        </p:spPr>
        <p:txBody>
          <a:bodyPr wrap="square" rtlCol="0">
            <a:spAutoFit/>
          </a:bodyPr>
          <a:lstStyle/>
          <a:p>
            <a:r>
              <a:rPr lang="en-IN" sz="4400" dirty="0" smtClean="0">
                <a:solidFill>
                  <a:schemeClr val="bg1"/>
                </a:solidFill>
                <a:latin typeface="Algerian" pitchFamily="82" charset="0"/>
              </a:rPr>
              <a:t>EXISTING SYSTEM</a:t>
            </a:r>
            <a:endParaRPr lang="en-US" sz="4400" dirty="0">
              <a:solidFill>
                <a:schemeClr val="bg1"/>
              </a:solidFill>
              <a:latin typeface="Algerian" pitchFamily="82" charset="0"/>
            </a:endParaRPr>
          </a:p>
        </p:txBody>
      </p:sp>
      <p:sp>
        <p:nvSpPr>
          <p:cNvPr id="6" name="TextBox 5"/>
          <p:cNvSpPr txBox="1"/>
          <p:nvPr/>
        </p:nvSpPr>
        <p:spPr>
          <a:xfrm>
            <a:off x="8453454" y="3286124"/>
            <a:ext cx="3164584" cy="923330"/>
          </a:xfrm>
          <a:prstGeom prst="rect">
            <a:avLst/>
          </a:prstGeom>
          <a:noFill/>
        </p:spPr>
        <p:txBody>
          <a:bodyPr wrap="none" rtlCol="0">
            <a:spAutoFit/>
          </a:bodyPr>
          <a:lstStyle/>
          <a:p>
            <a:pPr>
              <a:buFont typeface="Arial" pitchFamily="34" charset="0"/>
              <a:buChar char="•"/>
            </a:pPr>
            <a:r>
              <a:rPr lang="en-IN" dirty="0" smtClean="0">
                <a:solidFill>
                  <a:schemeClr val="bg1"/>
                </a:solidFill>
                <a:latin typeface="Centaur" pitchFamily="18" charset="0"/>
              </a:rPr>
              <a:t> Manual process</a:t>
            </a:r>
          </a:p>
          <a:p>
            <a:pPr>
              <a:buFont typeface="Arial" pitchFamily="34" charset="0"/>
              <a:buChar char="•"/>
            </a:pPr>
            <a:r>
              <a:rPr lang="en-IN" dirty="0" smtClean="0">
                <a:solidFill>
                  <a:schemeClr val="bg1"/>
                </a:solidFill>
                <a:latin typeface="Centaur" pitchFamily="18" charset="0"/>
              </a:rPr>
              <a:t> More brokerage for search houses</a:t>
            </a:r>
          </a:p>
          <a:p>
            <a:pPr>
              <a:buFont typeface="Arial" pitchFamily="34" charset="0"/>
              <a:buChar char="•"/>
            </a:pPr>
            <a:r>
              <a:rPr lang="en-IN" dirty="0" smtClean="0">
                <a:solidFill>
                  <a:schemeClr val="bg1"/>
                </a:solidFill>
                <a:latin typeface="Centaur" pitchFamily="18" charset="0"/>
              </a:rPr>
              <a:t> Everyone not comfortable for this</a:t>
            </a:r>
            <a:endParaRPr lang="en-US" dirty="0">
              <a:solidFill>
                <a:schemeClr val="bg1"/>
              </a:solidFill>
              <a:latin typeface="Centaur"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4" name="Picture 3" descr="IMG_20230214_184837.jpg"/>
          <p:cNvPicPr>
            <a:picLocks noChangeAspect="1"/>
          </p:cNvPicPr>
          <p:nvPr/>
        </p:nvPicPr>
        <p:blipFill>
          <a:blip r:embed="rId2"/>
          <a:stretch>
            <a:fillRect/>
          </a:stretch>
        </p:blipFill>
        <p:spPr>
          <a:xfrm>
            <a:off x="0" y="0"/>
            <a:ext cx="12596858" cy="6858000"/>
          </a:xfrm>
          <a:prstGeom prst="rect">
            <a:avLst/>
          </a:prstGeom>
        </p:spPr>
      </p:pic>
      <p:sp>
        <p:nvSpPr>
          <p:cNvPr id="5" name="TextBox 4"/>
          <p:cNvSpPr txBox="1"/>
          <p:nvPr/>
        </p:nvSpPr>
        <p:spPr>
          <a:xfrm>
            <a:off x="0" y="0"/>
            <a:ext cx="4951305" cy="646331"/>
          </a:xfrm>
          <a:prstGeom prst="rect">
            <a:avLst/>
          </a:prstGeom>
          <a:noFill/>
        </p:spPr>
        <p:txBody>
          <a:bodyPr wrap="square" rtlCol="0">
            <a:spAutoFit/>
          </a:bodyPr>
          <a:lstStyle/>
          <a:p>
            <a:r>
              <a:rPr lang="en-IN" sz="3600" dirty="0" smtClean="0">
                <a:latin typeface="Algerian" pitchFamily="82" charset="0"/>
              </a:rPr>
              <a:t>PRAPOSED SYSTEM</a:t>
            </a:r>
          </a:p>
        </p:txBody>
      </p:sp>
      <p:sp>
        <p:nvSpPr>
          <p:cNvPr id="6" name="TextBox 5"/>
          <p:cNvSpPr txBox="1"/>
          <p:nvPr/>
        </p:nvSpPr>
        <p:spPr>
          <a:xfrm>
            <a:off x="0" y="1071546"/>
            <a:ext cx="3950056" cy="1200329"/>
          </a:xfrm>
          <a:prstGeom prst="rect">
            <a:avLst/>
          </a:prstGeom>
          <a:noFill/>
        </p:spPr>
        <p:txBody>
          <a:bodyPr wrap="none" rtlCol="0">
            <a:spAutoFit/>
          </a:bodyPr>
          <a:lstStyle/>
          <a:p>
            <a:pPr>
              <a:buFont typeface="Arial" pitchFamily="34" charset="0"/>
              <a:buChar char="•"/>
            </a:pPr>
            <a:r>
              <a:rPr lang="en-IN" dirty="0" smtClean="0">
                <a:latin typeface="Centaur" pitchFamily="18" charset="0"/>
              </a:rPr>
              <a:t> Systematic</a:t>
            </a:r>
          </a:p>
          <a:p>
            <a:pPr>
              <a:buFont typeface="Arial" pitchFamily="34" charset="0"/>
              <a:buChar char="•"/>
            </a:pPr>
            <a:r>
              <a:rPr lang="en-IN" dirty="0" smtClean="0">
                <a:latin typeface="Centaur" pitchFamily="18" charset="0"/>
              </a:rPr>
              <a:t> Everyone can registration and visit the page</a:t>
            </a:r>
          </a:p>
          <a:p>
            <a:pPr>
              <a:buFont typeface="Arial" pitchFamily="34" charset="0"/>
              <a:buChar char="•"/>
            </a:pPr>
            <a:r>
              <a:rPr lang="en-IN" dirty="0" smtClean="0">
                <a:latin typeface="Centaur" pitchFamily="18" charset="0"/>
              </a:rPr>
              <a:t> All type of properties shown in the page</a:t>
            </a:r>
          </a:p>
          <a:p>
            <a:pPr>
              <a:buFont typeface="Arial" pitchFamily="34" charset="0"/>
              <a:buChar char="•"/>
            </a:pPr>
            <a:r>
              <a:rPr lang="en-IN" dirty="0" smtClean="0">
                <a:latin typeface="Centaur" pitchFamily="18" charset="0"/>
              </a:rPr>
              <a:t> As per our requirements we can choose</a:t>
            </a:r>
            <a:endParaRPr lang="en-US" dirty="0">
              <a:latin typeface="Centaur"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6712" y="714357"/>
            <a:ext cx="6000792" cy="707886"/>
          </a:xfrm>
          <a:prstGeom prst="rect">
            <a:avLst/>
          </a:prstGeom>
        </p:spPr>
        <p:txBody>
          <a:bodyPr wrap="square">
            <a:spAutoFit/>
          </a:bodyPr>
          <a:lstStyle/>
          <a:p>
            <a:r>
              <a:rPr lang="en-IN" sz="4000" dirty="0" smtClean="0">
                <a:solidFill>
                  <a:schemeClr val="tx2">
                    <a:lumMod val="85000"/>
                    <a:lumOff val="15000"/>
                  </a:schemeClr>
                </a:solidFill>
                <a:latin typeface="Algerian" pitchFamily="82" charset="0"/>
              </a:rPr>
              <a:t> </a:t>
            </a:r>
            <a:endParaRPr lang="en-US" sz="4000" dirty="0">
              <a:latin typeface="Algerian" pitchFamily="82" charset="0"/>
            </a:endParaRPr>
          </a:p>
        </p:txBody>
      </p:sp>
      <p:sp>
        <p:nvSpPr>
          <p:cNvPr id="4" name="Rectangle 3"/>
          <p:cNvSpPr/>
          <p:nvPr/>
        </p:nvSpPr>
        <p:spPr>
          <a:xfrm>
            <a:off x="452399" y="714356"/>
            <a:ext cx="11215765" cy="4760278"/>
          </a:xfrm>
          <a:prstGeom prst="rect">
            <a:avLst/>
          </a:prstGeom>
        </p:spPr>
        <p:txBody>
          <a:bodyPr wrap="square">
            <a:spAutoFit/>
          </a:bodyPr>
          <a:lstStyle/>
          <a:p>
            <a:pPr lvl="0">
              <a:lnSpc>
                <a:spcPct val="150000"/>
              </a:lnSpc>
              <a:spcAft>
                <a:spcPts val="800"/>
              </a:spcAft>
            </a:pPr>
            <a:endParaRPr lang="en-US" b="1" dirty="0" smtClean="0">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pPr>
            <a:endParaRPr lang="en-US" b="1" dirty="0" smtClean="0">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pPr>
            <a:endParaRPr lang="en-US" b="1" dirty="0" smtClean="0">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pPr>
            <a:r>
              <a:rPr lang="en-US" b="1" dirty="0" smtClean="0">
                <a:latin typeface="Calibri" panose="020F0502020204030204" pitchFamily="34" charset="0"/>
                <a:ea typeface="Calibri" panose="020F0502020204030204" pitchFamily="34" charset="0"/>
                <a:cs typeface="Times New Roman" panose="02020603050405020304" pitchFamily="18" charset="0"/>
              </a:rPr>
              <a:t>User Registration	</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800"/>
              </a:spcAft>
              <a:buNone/>
            </a:pPr>
            <a:r>
              <a:rPr lang="en-US" dirty="0" smtClean="0">
                <a:latin typeface="Calibri" panose="020F0502020204030204" pitchFamily="34" charset="0"/>
                <a:ea typeface="Calibri" panose="020F0502020204030204" pitchFamily="34" charset="0"/>
                <a:cs typeface="Times New Roman" panose="02020603050405020304" pitchFamily="18" charset="0"/>
              </a:rPr>
              <a:t>	When the user needs to search home or apartment they should need to register and login to the application. Once the user has been registered with username and password, they can able to login. If the user enter the correct details only they can able to login and buying or selling house.</a:t>
            </a:r>
          </a:p>
          <a:p>
            <a:pPr lvl="0">
              <a:lnSpc>
                <a:spcPct val="150000"/>
              </a:lnSpc>
            </a:pPr>
            <a:r>
              <a:rPr lang="en-US" b="1" dirty="0" smtClean="0">
                <a:latin typeface="Calibri" panose="020F0502020204030204" pitchFamily="34" charset="0"/>
                <a:ea typeface="Calibri" panose="020F0502020204030204" pitchFamily="34" charset="0"/>
                <a:cs typeface="Times New Roman" panose="02020603050405020304" pitchFamily="18" charset="0"/>
              </a:rPr>
              <a:t>Add Houses</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50000"/>
              </a:lnSpc>
              <a:spcBef>
                <a:spcPts val="0"/>
              </a:spcBef>
              <a:spcAft>
                <a:spcPts val="800"/>
              </a:spcAft>
              <a:buNone/>
            </a:pPr>
            <a:r>
              <a:rPr lang="en-US" dirty="0" smtClean="0">
                <a:latin typeface="Calibri" panose="020F0502020204030204" pitchFamily="34" charset="0"/>
                <a:ea typeface="Calibri" panose="020F0502020204030204" pitchFamily="34" charset="0"/>
                <a:cs typeface="Times New Roman" panose="02020603050405020304" pitchFamily="18" charset="0"/>
              </a:rPr>
              <a:t>	The main role of admin can register the house and house details. When the admin updating the house details in the portal it will be showing in the user account.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666712" y="642918"/>
            <a:ext cx="3143272" cy="707886"/>
          </a:xfrm>
          <a:prstGeom prst="rect">
            <a:avLst/>
          </a:prstGeom>
          <a:noFill/>
        </p:spPr>
        <p:txBody>
          <a:bodyPr wrap="square" rtlCol="0">
            <a:spAutoFit/>
          </a:bodyPr>
          <a:lstStyle/>
          <a:p>
            <a:r>
              <a:rPr lang="en-IN" sz="4000" dirty="0" smtClean="0">
                <a:latin typeface="Algerian" pitchFamily="82" charset="0"/>
              </a:rPr>
              <a:t>MODULES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2398" y="1357298"/>
            <a:ext cx="10858576" cy="3416320"/>
          </a:xfrm>
          <a:prstGeom prst="rect">
            <a:avLst/>
          </a:prstGeom>
        </p:spPr>
        <p:txBody>
          <a:bodyPr wrap="square">
            <a:spAutoFit/>
          </a:bodyPr>
          <a:lstStyle/>
          <a:p>
            <a:pPr lvl="0">
              <a:lnSpc>
                <a:spcPct val="150000"/>
              </a:lnSpc>
            </a:pPr>
            <a:r>
              <a:rPr lang="en-US" b="1" dirty="0" smtClean="0">
                <a:latin typeface="Calibri" panose="020F0502020204030204" pitchFamily="34" charset="0"/>
                <a:ea typeface="Calibri" panose="020F0502020204030204" pitchFamily="34" charset="0"/>
                <a:cs typeface="Times New Roman" panose="02020603050405020304" pitchFamily="18" charset="0"/>
              </a:rPr>
              <a:t>Houses Details</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50000"/>
              </a:lnSpc>
              <a:spcBef>
                <a:spcPts val="0"/>
              </a:spcBef>
              <a:spcAft>
                <a:spcPts val="0"/>
              </a:spcAft>
              <a:buNone/>
            </a:pPr>
            <a:r>
              <a:rPr lang="en-US" dirty="0" smtClean="0">
                <a:latin typeface="Calibri" panose="020F0502020204030204" pitchFamily="34" charset="0"/>
                <a:ea typeface="Calibri" panose="020F0502020204030204" pitchFamily="34" charset="0"/>
                <a:cs typeface="Times New Roman" panose="02020603050405020304" pitchFamily="18" charset="0"/>
              </a:rPr>
              <a:t>	The registered houses are showing in the home page, after login user can view the page, admin also can be modified the house details as well. Once the house has been booked, we don’t show to the other users.</a:t>
            </a:r>
          </a:p>
          <a:p>
            <a:pPr marL="274320" marR="0" indent="0">
              <a:lnSpc>
                <a:spcPct val="150000"/>
              </a:lnSpc>
              <a:spcBef>
                <a:spcPts val="0"/>
              </a:spcBef>
              <a:spcAft>
                <a:spcPts val="0"/>
              </a:spcAft>
              <a:buNone/>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50000"/>
              </a:lnSpc>
              <a:spcBef>
                <a:spcPts val="0"/>
              </a:spcBef>
              <a:spcAft>
                <a:spcPts val="0"/>
              </a:spcAft>
              <a:buNone/>
            </a:pPr>
            <a:r>
              <a:rPr lang="en-US" dirty="0" smtClean="0">
                <a:latin typeface="Calibri" panose="020F0502020204030204" pitchFamily="34" charset="0"/>
                <a:ea typeface="Calibri" panose="020F0502020204030204" pitchFamily="34" charset="0"/>
                <a:cs typeface="Times New Roman" panose="02020603050405020304" pitchFamily="18" charset="0"/>
              </a:rPr>
              <a:t>	</a:t>
            </a:r>
          </a:p>
          <a:p>
            <a:pPr lvl="0">
              <a:lnSpc>
                <a:spcPct val="150000"/>
              </a:lnSpc>
            </a:pPr>
            <a:r>
              <a:rPr lang="en-US" b="1" dirty="0" smtClean="0">
                <a:latin typeface="Calibri" panose="020F0502020204030204" pitchFamily="34" charset="0"/>
                <a:ea typeface="Calibri" panose="020F0502020204030204" pitchFamily="34" charset="0"/>
                <a:cs typeface="Times New Roman" panose="02020603050405020304" pitchFamily="18" charset="0"/>
              </a:rPr>
              <a:t>Booking House	</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0"/>
              </a:spcAft>
              <a:buNone/>
            </a:pPr>
            <a:r>
              <a:rPr lang="en-US" dirty="0" smtClean="0">
                <a:latin typeface="Calibri" panose="020F0502020204030204" pitchFamily="34" charset="0"/>
                <a:ea typeface="Calibri" panose="020F0502020204030204" pitchFamily="34" charset="0"/>
                <a:cs typeface="Times New Roman" panose="02020603050405020304" pitchFamily="18" charset="0"/>
              </a:rPr>
              <a:t>	If user wants to book the house, the user can book the house via this application. Once the user books the house the admin will get notify and reach the customer and discuss the details about the house.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577</TotalTime>
  <Words>365</Words>
  <PresentationFormat>Custom</PresentationFormat>
  <Paragraphs>221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       ONLINE RENTAL HOUSE </vt:lpstr>
      <vt:lpstr>Slide 2</vt:lpstr>
      <vt:lpstr> </vt:lpstr>
      <vt:lpstr> HARDWARE  SPECFICATION</vt:lpstr>
      <vt:lpstr> SOFTWARE SPECIFICATION </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RENTAL HOUSE BUYING AND SELLING</dc:title>
  <dc:creator>ELCOT</dc:creator>
  <cp:lastModifiedBy>ELCOT</cp:lastModifiedBy>
  <cp:revision>62</cp:revision>
  <dcterms:modified xsi:type="dcterms:W3CDTF">2023-03-17T08:45:57Z</dcterms:modified>
</cp:coreProperties>
</file>