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3" r:id="rId1"/>
  </p:sldMasterIdLst>
  <p:sldIdLst>
    <p:sldId id="256" r:id="rId2"/>
    <p:sldId id="269" r:id="rId3"/>
    <p:sldId id="267" r:id="rId4"/>
    <p:sldId id="257" r:id="rId5"/>
    <p:sldId id="258" r:id="rId6"/>
    <p:sldId id="259" r:id="rId7"/>
    <p:sldId id="260" r:id="rId8"/>
    <p:sldId id="261" r:id="rId9"/>
    <p:sldId id="270" r:id="rId10"/>
    <p:sldId id="262" r:id="rId11"/>
    <p:sldId id="263" r:id="rId12"/>
    <p:sldId id="268" r:id="rId13"/>
    <p:sldId id="264" r:id="rId14"/>
    <p:sldId id="265" r:id="rId15"/>
    <p:sldId id="271" r:id="rId16"/>
    <p:sldId id="272" r:id="rId17"/>
    <p:sldId id="273" r:id="rId18"/>
    <p:sldId id="274" r:id="rId19"/>
    <p:sldId id="275" r:id="rId20"/>
    <p:sldId id="276" r:id="rId21"/>
    <p:sldId id="277" r:id="rId22"/>
    <p:sldId id="278" r:id="rId23"/>
    <p:sldId id="279" r:id="rId24"/>
    <p:sldId id="280" r:id="rId25"/>
    <p:sldId id="2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dhumathi7kerena@gmail.com" initials="s" lastIdx="1" clrIdx="0">
    <p:extLst>
      <p:ext uri="{19B8F6BF-5375-455C-9EA6-DF929625EA0E}">
        <p15:presenceInfo xmlns:p15="http://schemas.microsoft.com/office/powerpoint/2012/main" userId="ec57bc62185568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commentAuthors" Target="commentAuthor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6476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935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53372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823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0114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1941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28098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731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7870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69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63759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188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621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587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98118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032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376187"/>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725572" y="-594131"/>
            <a:ext cx="10552147" cy="2174924"/>
          </a:xfrm>
        </p:spPr>
        <p:txBody>
          <a:bodyPr>
            <a:normAutofit/>
          </a:bodyPr>
          <a:lstStyle/>
          <a:p>
            <a:r>
              <a:rPr lang="en-US" b="1" i="1" dirty="0">
                <a:solidFill>
                  <a:schemeClr val="accent2">
                    <a:lumMod val="75000"/>
                  </a:schemeClr>
                </a:solidFill>
              </a:rPr>
              <a:t>CARGO TRACKING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rot="10800000" flipV="1">
            <a:off x="2127719" y="3429000"/>
            <a:ext cx="7936562" cy="2375577"/>
          </a:xfrm>
        </p:spPr>
        <p:txBody>
          <a:bodyPr>
            <a:normAutofit/>
          </a:bodyPr>
          <a:lstStyle/>
          <a:p>
            <a:r>
              <a:rPr lang="en-US" sz="2400" b="1" baseline="-25000" dirty="0">
                <a:solidFill>
                  <a:schemeClr val="tx1"/>
                </a:solidFill>
              </a:rPr>
              <a:t> L.R.G.GOVT ARTS COLLEGE FOR WOMEN</a:t>
            </a:r>
          </a:p>
          <a:p>
            <a:r>
              <a:rPr lang="en-US" sz="2400" b="1" baseline="-25000" dirty="0">
                <a:solidFill>
                  <a:schemeClr val="tx1"/>
                </a:solidFill>
              </a:rPr>
              <a:t>G.SINDHUMATHI </a:t>
            </a:r>
          </a:p>
          <a:p>
            <a:r>
              <a:rPr lang="en-US" sz="2400" b="1" baseline="-25000" dirty="0">
                <a:solidFill>
                  <a:schemeClr val="tx1"/>
                </a:solidFill>
              </a:rPr>
              <a:t> III BSC CS SHIFT I </a:t>
            </a:r>
          </a:p>
          <a:p>
            <a:r>
              <a:rPr lang="en-US" sz="2400" b="1" baseline="-25000" dirty="0">
                <a:solidFill>
                  <a:schemeClr val="tx1"/>
                </a:solidFill>
              </a:rPr>
              <a:t>GUIDED By: MRS.A.SANKARI MSC…</a:t>
            </a:r>
          </a:p>
        </p:txBody>
      </p:sp>
      <p:pic>
        <p:nvPicPr>
          <p:cNvPr id="4" name="Picture 4">
            <a:extLst>
              <a:ext uri="{FF2B5EF4-FFF2-40B4-BE49-F238E27FC236}">
                <a16:creationId xmlns:a16="http://schemas.microsoft.com/office/drawing/2014/main" id="{5F7E959A-B3E6-643A-6344-91EECDE7D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42141"/>
            <a:ext cx="4550502" cy="3915859"/>
          </a:xfrm>
          <a:prstGeom prst="ellipse">
            <a:avLst/>
          </a:prstGeom>
          <a:ln>
            <a:noFill/>
          </a:ln>
          <a:effectLst>
            <a:softEdge rad="112500"/>
          </a:effectLst>
        </p:spPr>
      </p:pic>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a:xfrm>
            <a:off x="267551" y="817703"/>
            <a:ext cx="7310648" cy="4525963"/>
          </a:xfrm>
        </p:spPr>
        <p:txBody>
          <a:bodyPr>
            <a:normAutofit/>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Admin Login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50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dmin having an responsibility to perform the software.. We can refer the admin table and validating the username and password and perform into the login</a:t>
            </a:r>
          </a:p>
          <a:p>
            <a:pPr marL="0" marR="0" lvl="0" indent="0">
              <a:lnSpc>
                <a:spcPct val="150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Customer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module collects all the information about the customer like name, mobile number and address details etc.… these details has been stored into the customer details. When we need to collect the customer details can get here.</a:t>
            </a:r>
          </a:p>
        </p:txBody>
      </p:sp>
      <p:pic>
        <p:nvPicPr>
          <p:cNvPr id="8" name="Picture 8">
            <a:extLst>
              <a:ext uri="{FF2B5EF4-FFF2-40B4-BE49-F238E27FC236}">
                <a16:creationId xmlns:a16="http://schemas.microsoft.com/office/drawing/2014/main" id="{06B73699-03A4-C8CF-A676-85C9E625E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8146" y="1142999"/>
            <a:ext cx="4407177" cy="5715001"/>
          </a:xfrm>
          <a:prstGeom prst="rect">
            <a:avLst/>
          </a:prstGeom>
        </p:spPr>
      </p:pic>
    </p:spTree>
    <p:extLst>
      <p:ext uri="{BB962C8B-B14F-4D97-AF65-F5344CB8AC3E}">
        <p14:creationId xmlns:p14="http://schemas.microsoft.com/office/powerpoint/2010/main" val="421502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695249" y="1213786"/>
            <a:ext cx="8825659" cy="3823804"/>
          </a:xfrm>
        </p:spPr>
        <p:txBody>
          <a:bodyPr>
            <a:normAutofit fontScale="92500" lnSpcReduction="10000"/>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Ship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Admin register the shipping details and register the ship, once ship has been registered can make an order under the ship. it  also contains shipping details </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Order Registration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the customer registration admin can able to register an order, this will collect all the information about the order details. Which collect the order product name, branch, from, to and weight also.</a:t>
            </a: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Order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module shown the order details in this order details tab. We can see the order current status as well, also able to display the amount of the order.</a:t>
            </a:r>
          </a:p>
        </p:txBody>
      </p:sp>
    </p:spTree>
    <p:extLst>
      <p:ext uri="{BB962C8B-B14F-4D97-AF65-F5344CB8AC3E}">
        <p14:creationId xmlns:p14="http://schemas.microsoft.com/office/powerpoint/2010/main" val="2024169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3DA71-36FB-534E-2F4A-1F8F2889B865}"/>
              </a:ext>
            </a:extLst>
          </p:cNvPr>
          <p:cNvSpPr>
            <a:spLocks noGrp="1"/>
          </p:cNvSpPr>
          <p:nvPr>
            <p:ph idx="1"/>
          </p:nvPr>
        </p:nvSpPr>
        <p:spPr>
          <a:xfrm>
            <a:off x="549720" y="289602"/>
            <a:ext cx="8596668" cy="3880773"/>
          </a:xfrm>
        </p:spPr>
        <p:txBody>
          <a:bodyPr/>
          <a:lstStyle/>
          <a:p>
            <a:pPr marL="0" indent="0">
              <a:buNone/>
            </a:pPr>
            <a:r>
              <a:rPr lang="en-US" b="1" dirty="0"/>
              <a:t> </a:t>
            </a:r>
            <a:r>
              <a:rPr lang="en-US" sz="2000" b="1" dirty="0"/>
              <a:t>TRACKING</a:t>
            </a:r>
          </a:p>
          <a:p>
            <a:pPr marL="0" indent="0">
              <a:buNone/>
            </a:pPr>
            <a:r>
              <a:rPr lang="en-US" sz="2000" dirty="0"/>
              <a:t> </a:t>
            </a:r>
          </a:p>
          <a:p>
            <a:r>
              <a:rPr lang="en-US" sz="2000" dirty="0"/>
              <a:t>    The Customer can track the item details , look up the delivery status.</a:t>
            </a:r>
          </a:p>
          <a:p>
            <a:pPr marL="0" indent="0">
              <a:buNone/>
            </a:pPr>
            <a:r>
              <a:rPr lang="en-US" sz="2000" dirty="0"/>
              <a:t>   Manage the progress from the goods receipts , to extraction point and delivery point. </a:t>
            </a:r>
          </a:p>
          <a:p>
            <a:pPr marL="0" indent="0">
              <a:buNone/>
            </a:pPr>
            <a:endParaRPr lang="en-US" dirty="0"/>
          </a:p>
        </p:txBody>
      </p:sp>
      <p:pic>
        <p:nvPicPr>
          <p:cNvPr id="4" name="Picture 4">
            <a:extLst>
              <a:ext uri="{FF2B5EF4-FFF2-40B4-BE49-F238E27FC236}">
                <a16:creationId xmlns:a16="http://schemas.microsoft.com/office/drawing/2014/main" id="{72371E00-5817-E650-045F-4D762353B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3380" y="2163017"/>
            <a:ext cx="5740622" cy="4405381"/>
          </a:xfrm>
          <a:prstGeom prst="roundRect">
            <a:avLst>
              <a:gd name="adj" fmla="val 16667"/>
            </a:avLst>
          </a:prstGeom>
          <a:ln>
            <a:noFill/>
          </a:ln>
          <a:effectLst>
            <a:outerShdw blurRad="50800" dist="38100" dir="2700000" algn="tl" rotWithShape="0">
              <a:prstClr val="black">
                <a:alpha val="40000"/>
              </a:prst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182054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5" name="Picture 4">
            <a:extLst>
              <a:ext uri="{FF2B5EF4-FFF2-40B4-BE49-F238E27FC236}">
                <a16:creationId xmlns:a16="http://schemas.microsoft.com/office/drawing/2014/main" id="{A52A2F7B-F3D0-44B0-8F0F-2DFACD56C02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83781" y="3687197"/>
            <a:ext cx="6103758" cy="1560664"/>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B1B5B5CF-029D-48C1-9A67-B70A55B3DB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39614" y="433553"/>
            <a:ext cx="7254821" cy="6272047"/>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17FA-E76F-7650-F640-741C672B138B}"/>
              </a:ext>
            </a:extLst>
          </p:cNvPr>
          <p:cNvSpPr>
            <a:spLocks noGrp="1"/>
          </p:cNvSpPr>
          <p:nvPr>
            <p:ph type="title"/>
          </p:nvPr>
        </p:nvSpPr>
        <p:spPr>
          <a:xfrm>
            <a:off x="530088" y="134365"/>
            <a:ext cx="8441634" cy="1155541"/>
          </a:xfrm>
        </p:spPr>
        <p:txBody>
          <a:bodyPr>
            <a:normAutofit fontScale="90000"/>
          </a:bodyPr>
          <a:lstStyle/>
          <a:p>
            <a:r>
              <a:rPr lang="en-US" dirty="0"/>
              <a:t>                   </a:t>
            </a:r>
            <a:r>
              <a:rPr lang="en-US" dirty="0">
                <a:solidFill>
                  <a:schemeClr val="tx1"/>
                </a:solidFill>
              </a:rPr>
              <a:t>Table structure </a:t>
            </a:r>
            <a:br>
              <a:rPr lang="en-US" dirty="0"/>
            </a:br>
            <a:r>
              <a:rPr lang="en-US" dirty="0"/>
              <a:t>Table Name: </a:t>
            </a:r>
            <a:r>
              <a:rPr lang="en-US" dirty="0">
                <a:solidFill>
                  <a:schemeClr val="tx1"/>
                </a:solidFill>
              </a:rPr>
              <a:t>Admin</a:t>
            </a:r>
            <a:br>
              <a:rPr lang="en-US" dirty="0">
                <a:solidFill>
                  <a:schemeClr val="tx1"/>
                </a:solidFill>
              </a:rPr>
            </a:br>
            <a:endParaRPr lang="en-US" dirty="0"/>
          </a:p>
        </p:txBody>
      </p:sp>
      <p:graphicFrame>
        <p:nvGraphicFramePr>
          <p:cNvPr id="4" name="Table 4">
            <a:extLst>
              <a:ext uri="{FF2B5EF4-FFF2-40B4-BE49-F238E27FC236}">
                <a16:creationId xmlns:a16="http://schemas.microsoft.com/office/drawing/2014/main" id="{58D8FDE3-BFAA-D3E9-E037-81ABE98922AF}"/>
              </a:ext>
            </a:extLst>
          </p:cNvPr>
          <p:cNvGraphicFramePr>
            <a:graphicFrameLocks noGrp="1"/>
          </p:cNvGraphicFramePr>
          <p:nvPr>
            <p:ph idx="1"/>
            <p:extLst>
              <p:ext uri="{D42A27DB-BD31-4B8C-83A1-F6EECF244321}">
                <p14:modId xmlns:p14="http://schemas.microsoft.com/office/powerpoint/2010/main" val="1463618233"/>
              </p:ext>
            </p:extLst>
          </p:nvPr>
        </p:nvGraphicFramePr>
        <p:xfrm>
          <a:off x="1675085" y="1477948"/>
          <a:ext cx="5903112" cy="4985914"/>
        </p:xfrm>
        <a:graphic>
          <a:graphicData uri="http://schemas.openxmlformats.org/drawingml/2006/table">
            <a:tbl>
              <a:tblPr firstRow="1" bandRow="1">
                <a:tableStyleId>{5C22544A-7EE6-4342-B048-85BDC9FD1C3A}</a:tableStyleId>
              </a:tblPr>
              <a:tblGrid>
                <a:gridCol w="1475778">
                  <a:extLst>
                    <a:ext uri="{9D8B030D-6E8A-4147-A177-3AD203B41FA5}">
                      <a16:colId xmlns:a16="http://schemas.microsoft.com/office/drawing/2014/main" val="3577945642"/>
                    </a:ext>
                  </a:extLst>
                </a:gridCol>
                <a:gridCol w="1475778">
                  <a:extLst>
                    <a:ext uri="{9D8B030D-6E8A-4147-A177-3AD203B41FA5}">
                      <a16:colId xmlns:a16="http://schemas.microsoft.com/office/drawing/2014/main" val="2628084401"/>
                    </a:ext>
                  </a:extLst>
                </a:gridCol>
                <a:gridCol w="1475778">
                  <a:extLst>
                    <a:ext uri="{9D8B030D-6E8A-4147-A177-3AD203B41FA5}">
                      <a16:colId xmlns:a16="http://schemas.microsoft.com/office/drawing/2014/main" val="2900514651"/>
                    </a:ext>
                  </a:extLst>
                </a:gridCol>
                <a:gridCol w="1475778">
                  <a:extLst>
                    <a:ext uri="{9D8B030D-6E8A-4147-A177-3AD203B41FA5}">
                      <a16:colId xmlns:a16="http://schemas.microsoft.com/office/drawing/2014/main" val="2354687640"/>
                    </a:ext>
                  </a:extLst>
                </a:gridCol>
              </a:tblGrid>
              <a:tr h="660587">
                <a:tc>
                  <a:txBody>
                    <a:bodyPr/>
                    <a:lstStyle/>
                    <a:p>
                      <a:r>
                        <a:rPr lang="en-US" sz="2000" dirty="0">
                          <a:solidFill>
                            <a:schemeClr val="tx1"/>
                          </a:solidFill>
                        </a:rPr>
                        <a:t> Field Name</a:t>
                      </a:r>
                    </a:p>
                  </a:txBody>
                  <a:tcPr/>
                </a:tc>
                <a:tc>
                  <a:txBody>
                    <a:bodyPr/>
                    <a:lstStyle/>
                    <a:p>
                      <a:r>
                        <a:rPr lang="en-US" dirty="0">
                          <a:solidFill>
                            <a:schemeClr val="tx1"/>
                          </a:solidFill>
                        </a:rPr>
                        <a:t> Data Type </a:t>
                      </a:r>
                    </a:p>
                  </a:txBody>
                  <a:tcPr/>
                </a:tc>
                <a:tc>
                  <a:txBody>
                    <a:bodyPr/>
                    <a:lstStyle/>
                    <a:p>
                      <a:r>
                        <a:rPr lang="en-US" dirty="0">
                          <a:solidFill>
                            <a:schemeClr val="tx1"/>
                          </a:solidFill>
                        </a:rPr>
                        <a:t>Size</a:t>
                      </a:r>
                    </a:p>
                  </a:txBody>
                  <a:tcPr/>
                </a:tc>
                <a:tc>
                  <a:txBody>
                    <a:bodyPr/>
                    <a:lstStyle/>
                    <a:p>
                      <a:r>
                        <a:rPr lang="en-US" dirty="0">
                          <a:solidFill>
                            <a:schemeClr val="tx1"/>
                          </a:solidFill>
                        </a:rPr>
                        <a:t>Constraints </a:t>
                      </a:r>
                    </a:p>
                  </a:txBody>
                  <a:tcPr/>
                </a:tc>
                <a:extLst>
                  <a:ext uri="{0D108BD9-81ED-4DB2-BD59-A6C34878D82A}">
                    <a16:rowId xmlns:a16="http://schemas.microsoft.com/office/drawing/2014/main" val="102753751"/>
                  </a:ext>
                </a:extLst>
              </a:tr>
              <a:tr h="569960">
                <a:tc>
                  <a:txBody>
                    <a:bodyPr/>
                    <a:lstStyle/>
                    <a:p>
                      <a:r>
                        <a:rPr lang="en-US" dirty="0"/>
                        <a:t>Admin _id</a:t>
                      </a:r>
                    </a:p>
                  </a:txBody>
                  <a:tcPr/>
                </a:tc>
                <a:tc>
                  <a:txBody>
                    <a:bodyPr/>
                    <a:lstStyle/>
                    <a:p>
                      <a:r>
                        <a:rPr lang="en-US" dirty="0"/>
                        <a:t>   int</a:t>
                      </a:r>
                    </a:p>
                  </a:txBody>
                  <a:tcPr/>
                </a:tc>
                <a:tc>
                  <a:txBody>
                    <a:bodyPr/>
                    <a:lstStyle/>
                    <a:p>
                      <a:r>
                        <a:rPr lang="en-US" dirty="0"/>
                        <a:t>10</a:t>
                      </a:r>
                    </a:p>
                  </a:txBody>
                  <a:tcPr/>
                </a:tc>
                <a:tc>
                  <a:txBody>
                    <a:bodyPr/>
                    <a:lstStyle/>
                    <a:p>
                      <a:r>
                        <a:rPr lang="en-US" dirty="0"/>
                        <a:t>Primary key </a:t>
                      </a:r>
                    </a:p>
                  </a:txBody>
                  <a:tcPr/>
                </a:tc>
                <a:extLst>
                  <a:ext uri="{0D108BD9-81ED-4DB2-BD59-A6C34878D82A}">
                    <a16:rowId xmlns:a16="http://schemas.microsoft.com/office/drawing/2014/main" val="652770155"/>
                  </a:ext>
                </a:extLst>
              </a:tr>
              <a:tr h="530702">
                <a:tc>
                  <a:txBody>
                    <a:bodyPr/>
                    <a:lstStyle/>
                    <a:p>
                      <a:r>
                        <a:rPr lang="en-US" dirty="0"/>
                        <a:t>Name</a:t>
                      </a:r>
                    </a:p>
                  </a:txBody>
                  <a:tcPr/>
                </a:tc>
                <a:tc>
                  <a:txBody>
                    <a:bodyPr/>
                    <a:lstStyle/>
                    <a:p>
                      <a:r>
                        <a:rPr lang="en-US" dirty="0"/>
                        <a:t>Varchar </a:t>
                      </a:r>
                    </a:p>
                  </a:txBody>
                  <a:tcPr/>
                </a:tc>
                <a:tc>
                  <a:txBody>
                    <a:bodyPr/>
                    <a:lstStyle/>
                    <a:p>
                      <a:r>
                        <a:rPr lang="en-US" dirty="0"/>
                        <a:t>25</a:t>
                      </a:r>
                    </a:p>
                  </a:txBody>
                  <a:tcPr/>
                </a:tc>
                <a:tc>
                  <a:txBody>
                    <a:bodyPr/>
                    <a:lstStyle/>
                    <a:p>
                      <a:r>
                        <a:rPr lang="en-US" dirty="0"/>
                        <a:t>Not null</a:t>
                      </a:r>
                    </a:p>
                  </a:txBody>
                  <a:tcPr/>
                </a:tc>
                <a:extLst>
                  <a:ext uri="{0D108BD9-81ED-4DB2-BD59-A6C34878D82A}">
                    <a16:rowId xmlns:a16="http://schemas.microsoft.com/office/drawing/2014/main" val="224347588"/>
                  </a:ext>
                </a:extLst>
              </a:tr>
              <a:tr h="530702">
                <a:tc>
                  <a:txBody>
                    <a:bodyPr/>
                    <a:lstStyle/>
                    <a:p>
                      <a:r>
                        <a:rPr lang="en-US" dirty="0"/>
                        <a:t>Email</a:t>
                      </a:r>
                    </a:p>
                  </a:txBody>
                  <a:tcPr/>
                </a:tc>
                <a:tc>
                  <a:txBody>
                    <a:bodyPr/>
                    <a:lstStyle/>
                    <a:p>
                      <a:r>
                        <a:rPr lang="en-US" dirty="0"/>
                        <a:t>Varchar </a:t>
                      </a:r>
                    </a:p>
                  </a:txBody>
                  <a:tcPr/>
                </a:tc>
                <a:tc>
                  <a:txBody>
                    <a:bodyPr/>
                    <a:lstStyle/>
                    <a:p>
                      <a:r>
                        <a:rPr lang="en-US" dirty="0"/>
                        <a:t>25</a:t>
                      </a:r>
                    </a:p>
                  </a:txBody>
                  <a:tcPr/>
                </a:tc>
                <a:tc>
                  <a:txBody>
                    <a:bodyPr/>
                    <a:lstStyle/>
                    <a:p>
                      <a:r>
                        <a:rPr lang="en-US" dirty="0"/>
                        <a:t>Not null </a:t>
                      </a:r>
                    </a:p>
                  </a:txBody>
                  <a:tcPr/>
                </a:tc>
                <a:extLst>
                  <a:ext uri="{0D108BD9-81ED-4DB2-BD59-A6C34878D82A}">
                    <a16:rowId xmlns:a16="http://schemas.microsoft.com/office/drawing/2014/main" val="2560185756"/>
                  </a:ext>
                </a:extLst>
              </a:tr>
              <a:tr h="530702">
                <a:tc>
                  <a:txBody>
                    <a:bodyPr/>
                    <a:lstStyle/>
                    <a:p>
                      <a:r>
                        <a:rPr lang="en-US" dirty="0"/>
                        <a:t>Phone</a:t>
                      </a:r>
                    </a:p>
                  </a:txBody>
                  <a:tcPr/>
                </a:tc>
                <a:tc>
                  <a:txBody>
                    <a:bodyPr/>
                    <a:lstStyle/>
                    <a:p>
                      <a:r>
                        <a:rPr lang="en-US" dirty="0"/>
                        <a:t>Int</a:t>
                      </a:r>
                    </a:p>
                  </a:txBody>
                  <a:tcPr/>
                </a:tc>
                <a:tc>
                  <a:txBody>
                    <a:bodyPr/>
                    <a:lstStyle/>
                    <a:p>
                      <a:r>
                        <a:rPr lang="en-US" dirty="0"/>
                        <a:t>10</a:t>
                      </a:r>
                    </a:p>
                  </a:txBody>
                  <a:tcPr/>
                </a:tc>
                <a:tc>
                  <a:txBody>
                    <a:bodyPr/>
                    <a:lstStyle/>
                    <a:p>
                      <a:r>
                        <a:rPr lang="en-US" dirty="0"/>
                        <a:t>Not null </a:t>
                      </a:r>
                    </a:p>
                  </a:txBody>
                  <a:tcPr/>
                </a:tc>
                <a:extLst>
                  <a:ext uri="{0D108BD9-81ED-4DB2-BD59-A6C34878D82A}">
                    <a16:rowId xmlns:a16="http://schemas.microsoft.com/office/drawing/2014/main" val="4066565665"/>
                  </a:ext>
                </a:extLst>
              </a:tr>
              <a:tr h="530702">
                <a:tc>
                  <a:txBody>
                    <a:bodyPr/>
                    <a:lstStyle/>
                    <a:p>
                      <a:r>
                        <a:rPr lang="en-US" dirty="0"/>
                        <a:t>Address </a:t>
                      </a:r>
                    </a:p>
                  </a:txBody>
                  <a:tcPr/>
                </a:tc>
                <a:tc>
                  <a:txBody>
                    <a:bodyPr/>
                    <a:lstStyle/>
                    <a:p>
                      <a:r>
                        <a:rPr lang="en-US" dirty="0"/>
                        <a:t>Varchar </a:t>
                      </a:r>
                    </a:p>
                  </a:txBody>
                  <a:tcPr/>
                </a:tc>
                <a:tc>
                  <a:txBody>
                    <a:bodyPr/>
                    <a:lstStyle/>
                    <a:p>
                      <a:r>
                        <a:rPr lang="en-US" dirty="0"/>
                        <a:t>25</a:t>
                      </a:r>
                    </a:p>
                  </a:txBody>
                  <a:tcPr/>
                </a:tc>
                <a:tc>
                  <a:txBody>
                    <a:bodyPr/>
                    <a:lstStyle/>
                    <a:p>
                      <a:r>
                        <a:rPr lang="en-US" dirty="0"/>
                        <a:t>Not null </a:t>
                      </a:r>
                    </a:p>
                  </a:txBody>
                  <a:tcPr/>
                </a:tc>
                <a:extLst>
                  <a:ext uri="{0D108BD9-81ED-4DB2-BD59-A6C34878D82A}">
                    <a16:rowId xmlns:a16="http://schemas.microsoft.com/office/drawing/2014/main" val="2182657822"/>
                  </a:ext>
                </a:extLst>
              </a:tr>
              <a:tr h="530702">
                <a:tc>
                  <a:txBody>
                    <a:bodyPr/>
                    <a:lstStyle/>
                    <a:p>
                      <a:r>
                        <a:rPr lang="en-US" dirty="0"/>
                        <a:t>Zip_ code</a:t>
                      </a:r>
                    </a:p>
                  </a:txBody>
                  <a:tcPr/>
                </a:tc>
                <a:tc>
                  <a:txBody>
                    <a:bodyPr/>
                    <a:lstStyle/>
                    <a:p>
                      <a:r>
                        <a:rPr lang="en-US" dirty="0"/>
                        <a:t>Int</a:t>
                      </a:r>
                    </a:p>
                  </a:txBody>
                  <a:tcPr/>
                </a:tc>
                <a:tc>
                  <a:txBody>
                    <a:bodyPr/>
                    <a:lstStyle/>
                    <a:p>
                      <a:r>
                        <a:rPr lang="en-US" dirty="0"/>
                        <a:t>6</a:t>
                      </a:r>
                    </a:p>
                  </a:txBody>
                  <a:tcPr/>
                </a:tc>
                <a:tc>
                  <a:txBody>
                    <a:bodyPr/>
                    <a:lstStyle/>
                    <a:p>
                      <a:r>
                        <a:rPr lang="en-US" dirty="0"/>
                        <a:t>Not null </a:t>
                      </a:r>
                    </a:p>
                  </a:txBody>
                  <a:tcPr/>
                </a:tc>
                <a:extLst>
                  <a:ext uri="{0D108BD9-81ED-4DB2-BD59-A6C34878D82A}">
                    <a16:rowId xmlns:a16="http://schemas.microsoft.com/office/drawing/2014/main" val="2936449167"/>
                  </a:ext>
                </a:extLst>
              </a:tr>
              <a:tr h="530702">
                <a:tc>
                  <a:txBody>
                    <a:bodyPr/>
                    <a:lstStyle/>
                    <a:p>
                      <a:r>
                        <a:rPr lang="en-US" dirty="0"/>
                        <a:t>Username </a:t>
                      </a:r>
                    </a:p>
                  </a:txBody>
                  <a:tcPr/>
                </a:tc>
                <a:tc>
                  <a:txBody>
                    <a:bodyPr/>
                    <a:lstStyle/>
                    <a:p>
                      <a:r>
                        <a:rPr lang="en-US" dirty="0"/>
                        <a:t>Varchar </a:t>
                      </a:r>
                    </a:p>
                  </a:txBody>
                  <a:tcPr/>
                </a:tc>
                <a:tc>
                  <a:txBody>
                    <a:bodyPr/>
                    <a:lstStyle/>
                    <a:p>
                      <a:r>
                        <a:rPr lang="en-US" dirty="0"/>
                        <a:t>25</a:t>
                      </a:r>
                    </a:p>
                  </a:txBody>
                  <a:tcPr/>
                </a:tc>
                <a:tc>
                  <a:txBody>
                    <a:bodyPr/>
                    <a:lstStyle/>
                    <a:p>
                      <a:r>
                        <a:rPr lang="en-US" dirty="0"/>
                        <a:t>Not null </a:t>
                      </a:r>
                    </a:p>
                  </a:txBody>
                  <a:tcPr/>
                </a:tc>
                <a:extLst>
                  <a:ext uri="{0D108BD9-81ED-4DB2-BD59-A6C34878D82A}">
                    <a16:rowId xmlns:a16="http://schemas.microsoft.com/office/drawing/2014/main" val="1300638832"/>
                  </a:ext>
                </a:extLst>
              </a:tr>
              <a:tr h="530702">
                <a:tc>
                  <a:txBody>
                    <a:bodyPr/>
                    <a:lstStyle/>
                    <a:p>
                      <a:r>
                        <a:rPr lang="en-US" dirty="0"/>
                        <a:t>Password </a:t>
                      </a:r>
                    </a:p>
                  </a:txBody>
                  <a:tcPr/>
                </a:tc>
                <a:tc>
                  <a:txBody>
                    <a:bodyPr/>
                    <a:lstStyle/>
                    <a:p>
                      <a:r>
                        <a:rPr lang="en-US" dirty="0"/>
                        <a:t>Varchar </a:t>
                      </a:r>
                    </a:p>
                  </a:txBody>
                  <a:tcPr/>
                </a:tc>
                <a:tc>
                  <a:txBody>
                    <a:bodyPr/>
                    <a:lstStyle/>
                    <a:p>
                      <a:r>
                        <a:rPr lang="en-US" dirty="0"/>
                        <a:t>12</a:t>
                      </a:r>
                    </a:p>
                  </a:txBody>
                  <a:tcPr/>
                </a:tc>
                <a:tc>
                  <a:txBody>
                    <a:bodyPr/>
                    <a:lstStyle/>
                    <a:p>
                      <a:r>
                        <a:rPr lang="en-US" dirty="0"/>
                        <a:t>Not null </a:t>
                      </a:r>
                    </a:p>
                  </a:txBody>
                  <a:tcPr/>
                </a:tc>
                <a:extLst>
                  <a:ext uri="{0D108BD9-81ED-4DB2-BD59-A6C34878D82A}">
                    <a16:rowId xmlns:a16="http://schemas.microsoft.com/office/drawing/2014/main" val="241849285"/>
                  </a:ext>
                </a:extLst>
              </a:tr>
            </a:tbl>
          </a:graphicData>
        </a:graphic>
      </p:graphicFrame>
    </p:spTree>
    <p:extLst>
      <p:ext uri="{BB962C8B-B14F-4D97-AF65-F5344CB8AC3E}">
        <p14:creationId xmlns:p14="http://schemas.microsoft.com/office/powerpoint/2010/main" val="105631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6425-1AC3-6383-D87E-555B762D4C44}"/>
              </a:ext>
            </a:extLst>
          </p:cNvPr>
          <p:cNvSpPr>
            <a:spLocks noGrp="1"/>
          </p:cNvSpPr>
          <p:nvPr>
            <p:ph type="title"/>
          </p:nvPr>
        </p:nvSpPr>
        <p:spPr/>
        <p:txBody>
          <a:bodyPr/>
          <a:lstStyle/>
          <a:p>
            <a:r>
              <a:rPr lang="en-US" dirty="0"/>
              <a:t>Table Name: </a:t>
            </a:r>
            <a:r>
              <a:rPr lang="en-US" dirty="0">
                <a:solidFill>
                  <a:schemeClr val="tx1"/>
                </a:solidFill>
              </a:rPr>
              <a:t>Ship</a:t>
            </a:r>
            <a:endParaRPr lang="en-US" dirty="0"/>
          </a:p>
        </p:txBody>
      </p:sp>
      <p:graphicFrame>
        <p:nvGraphicFramePr>
          <p:cNvPr id="4" name="Table 4">
            <a:extLst>
              <a:ext uri="{FF2B5EF4-FFF2-40B4-BE49-F238E27FC236}">
                <a16:creationId xmlns:a16="http://schemas.microsoft.com/office/drawing/2014/main" id="{5023F388-8990-A6DF-FEDB-F6605B4AA47B}"/>
              </a:ext>
            </a:extLst>
          </p:cNvPr>
          <p:cNvGraphicFramePr>
            <a:graphicFrameLocks noGrp="1"/>
          </p:cNvGraphicFramePr>
          <p:nvPr>
            <p:ph idx="1"/>
            <p:extLst>
              <p:ext uri="{D42A27DB-BD31-4B8C-83A1-F6EECF244321}">
                <p14:modId xmlns:p14="http://schemas.microsoft.com/office/powerpoint/2010/main" val="1682145065"/>
              </p:ext>
            </p:extLst>
          </p:nvPr>
        </p:nvGraphicFramePr>
        <p:xfrm>
          <a:off x="677863" y="2160588"/>
          <a:ext cx="8082748" cy="3429005"/>
        </p:xfrm>
        <a:graphic>
          <a:graphicData uri="http://schemas.openxmlformats.org/drawingml/2006/table">
            <a:tbl>
              <a:tblPr firstRow="1" bandRow="1">
                <a:tableStyleId>{5C22544A-7EE6-4342-B048-85BDC9FD1C3A}</a:tableStyleId>
              </a:tblPr>
              <a:tblGrid>
                <a:gridCol w="2020687">
                  <a:extLst>
                    <a:ext uri="{9D8B030D-6E8A-4147-A177-3AD203B41FA5}">
                      <a16:colId xmlns:a16="http://schemas.microsoft.com/office/drawing/2014/main" val="605163264"/>
                    </a:ext>
                  </a:extLst>
                </a:gridCol>
                <a:gridCol w="2020687">
                  <a:extLst>
                    <a:ext uri="{9D8B030D-6E8A-4147-A177-3AD203B41FA5}">
                      <a16:colId xmlns:a16="http://schemas.microsoft.com/office/drawing/2014/main" val="335057657"/>
                    </a:ext>
                  </a:extLst>
                </a:gridCol>
                <a:gridCol w="2020687">
                  <a:extLst>
                    <a:ext uri="{9D8B030D-6E8A-4147-A177-3AD203B41FA5}">
                      <a16:colId xmlns:a16="http://schemas.microsoft.com/office/drawing/2014/main" val="4199094881"/>
                    </a:ext>
                  </a:extLst>
                </a:gridCol>
                <a:gridCol w="2020687">
                  <a:extLst>
                    <a:ext uri="{9D8B030D-6E8A-4147-A177-3AD203B41FA5}">
                      <a16:colId xmlns:a16="http://schemas.microsoft.com/office/drawing/2014/main" val="3020855327"/>
                    </a:ext>
                  </a:extLst>
                </a:gridCol>
              </a:tblGrid>
              <a:tr h="685801">
                <a:tc>
                  <a:txBody>
                    <a:bodyPr/>
                    <a:lstStyle/>
                    <a:p>
                      <a:r>
                        <a:rPr lang="en-US" dirty="0">
                          <a:solidFill>
                            <a:schemeClr val="tx1"/>
                          </a:solidFill>
                        </a:rPr>
                        <a:t>Field Name </a:t>
                      </a:r>
                    </a:p>
                  </a:txBody>
                  <a:tcPr/>
                </a:tc>
                <a:tc>
                  <a:txBody>
                    <a:bodyPr/>
                    <a:lstStyle/>
                    <a:p>
                      <a:r>
                        <a:rPr lang="en-US" dirty="0">
                          <a:solidFill>
                            <a:schemeClr val="tx1"/>
                          </a:solidFill>
                        </a:rPr>
                        <a:t>Data Type </a:t>
                      </a:r>
                    </a:p>
                  </a:txBody>
                  <a:tcPr/>
                </a:tc>
                <a:tc>
                  <a:txBody>
                    <a:bodyPr/>
                    <a:lstStyle/>
                    <a:p>
                      <a:r>
                        <a:rPr lang="en-US" dirty="0">
                          <a:solidFill>
                            <a:schemeClr val="tx1"/>
                          </a:solidFill>
                        </a:rPr>
                        <a:t>Size</a:t>
                      </a:r>
                    </a:p>
                  </a:txBody>
                  <a:tcPr/>
                </a:tc>
                <a:tc>
                  <a:txBody>
                    <a:bodyPr/>
                    <a:lstStyle/>
                    <a:p>
                      <a:r>
                        <a:rPr lang="en-US" dirty="0">
                          <a:solidFill>
                            <a:schemeClr val="tx1"/>
                          </a:solidFill>
                        </a:rPr>
                        <a:t>Constraints </a:t>
                      </a:r>
                    </a:p>
                  </a:txBody>
                  <a:tcPr/>
                </a:tc>
                <a:extLst>
                  <a:ext uri="{0D108BD9-81ED-4DB2-BD59-A6C34878D82A}">
                    <a16:rowId xmlns:a16="http://schemas.microsoft.com/office/drawing/2014/main" val="167380042"/>
                  </a:ext>
                </a:extLst>
              </a:tr>
              <a:tr h="685801">
                <a:tc>
                  <a:txBody>
                    <a:bodyPr/>
                    <a:lstStyle/>
                    <a:p>
                      <a:r>
                        <a:rPr lang="en-US" dirty="0"/>
                        <a:t>Ship id</a:t>
                      </a:r>
                    </a:p>
                  </a:txBody>
                  <a:tcPr/>
                </a:tc>
                <a:tc>
                  <a:txBody>
                    <a:bodyPr/>
                    <a:lstStyle/>
                    <a:p>
                      <a:r>
                        <a:rPr lang="en-US" dirty="0"/>
                        <a:t>Int</a:t>
                      </a:r>
                    </a:p>
                  </a:txBody>
                  <a:tcPr/>
                </a:tc>
                <a:tc>
                  <a:txBody>
                    <a:bodyPr/>
                    <a:lstStyle/>
                    <a:p>
                      <a:r>
                        <a:rPr lang="en-US" dirty="0"/>
                        <a:t>10</a:t>
                      </a:r>
                    </a:p>
                  </a:txBody>
                  <a:tcPr/>
                </a:tc>
                <a:tc>
                  <a:txBody>
                    <a:bodyPr/>
                    <a:lstStyle/>
                    <a:p>
                      <a:r>
                        <a:rPr lang="en-US" dirty="0"/>
                        <a:t>Primary key </a:t>
                      </a:r>
                    </a:p>
                  </a:txBody>
                  <a:tcPr/>
                </a:tc>
                <a:extLst>
                  <a:ext uri="{0D108BD9-81ED-4DB2-BD59-A6C34878D82A}">
                    <a16:rowId xmlns:a16="http://schemas.microsoft.com/office/drawing/2014/main" val="1390665679"/>
                  </a:ext>
                </a:extLst>
              </a:tr>
              <a:tr h="685801">
                <a:tc>
                  <a:txBody>
                    <a:bodyPr/>
                    <a:lstStyle/>
                    <a:p>
                      <a:r>
                        <a:rPr lang="en-US" dirty="0"/>
                        <a:t>Vehicle_number</a:t>
                      </a:r>
                    </a:p>
                  </a:txBody>
                  <a:tcPr/>
                </a:tc>
                <a:tc>
                  <a:txBody>
                    <a:bodyPr/>
                    <a:lstStyle/>
                    <a:p>
                      <a:r>
                        <a:rPr lang="en-US" dirty="0"/>
                        <a:t>Varchar </a:t>
                      </a:r>
                    </a:p>
                  </a:txBody>
                  <a:tcPr/>
                </a:tc>
                <a:tc>
                  <a:txBody>
                    <a:bodyPr/>
                    <a:lstStyle/>
                    <a:p>
                      <a:r>
                        <a:rPr lang="en-US" dirty="0"/>
                        <a:t>12</a:t>
                      </a:r>
                    </a:p>
                  </a:txBody>
                  <a:tcPr/>
                </a:tc>
                <a:tc>
                  <a:txBody>
                    <a:bodyPr/>
                    <a:lstStyle/>
                    <a:p>
                      <a:r>
                        <a:rPr lang="en-US" dirty="0"/>
                        <a:t>Not null </a:t>
                      </a:r>
                    </a:p>
                  </a:txBody>
                  <a:tcPr/>
                </a:tc>
                <a:extLst>
                  <a:ext uri="{0D108BD9-81ED-4DB2-BD59-A6C34878D82A}">
                    <a16:rowId xmlns:a16="http://schemas.microsoft.com/office/drawing/2014/main" val="2405151022"/>
                  </a:ext>
                </a:extLst>
              </a:tr>
              <a:tr h="685801">
                <a:tc>
                  <a:txBody>
                    <a:bodyPr/>
                    <a:lstStyle/>
                    <a:p>
                      <a:r>
                        <a:rPr lang="en-US" dirty="0"/>
                        <a:t>Vehicle_type</a:t>
                      </a:r>
                    </a:p>
                  </a:txBody>
                  <a:tcPr/>
                </a:tc>
                <a:tc>
                  <a:txBody>
                    <a:bodyPr/>
                    <a:lstStyle/>
                    <a:p>
                      <a:r>
                        <a:rPr lang="en-US" dirty="0"/>
                        <a:t>Varchar </a:t>
                      </a:r>
                    </a:p>
                  </a:txBody>
                  <a:tcPr/>
                </a:tc>
                <a:tc>
                  <a:txBody>
                    <a:bodyPr/>
                    <a:lstStyle/>
                    <a:p>
                      <a:r>
                        <a:rPr lang="en-US" dirty="0"/>
                        <a:t>15</a:t>
                      </a:r>
                    </a:p>
                  </a:txBody>
                  <a:tcPr/>
                </a:tc>
                <a:tc>
                  <a:txBody>
                    <a:bodyPr/>
                    <a:lstStyle/>
                    <a:p>
                      <a:r>
                        <a:rPr lang="en-US" dirty="0"/>
                        <a:t>Not null </a:t>
                      </a:r>
                    </a:p>
                  </a:txBody>
                  <a:tcPr/>
                </a:tc>
                <a:extLst>
                  <a:ext uri="{0D108BD9-81ED-4DB2-BD59-A6C34878D82A}">
                    <a16:rowId xmlns:a16="http://schemas.microsoft.com/office/drawing/2014/main" val="3728190847"/>
                  </a:ext>
                </a:extLst>
              </a:tr>
              <a:tr h="685801">
                <a:tc>
                  <a:txBody>
                    <a:bodyPr/>
                    <a:lstStyle/>
                    <a:p>
                      <a:r>
                        <a:rPr lang="en-US" dirty="0"/>
                        <a:t>Vehicle_model</a:t>
                      </a:r>
                    </a:p>
                  </a:txBody>
                  <a:tcPr/>
                </a:tc>
                <a:tc>
                  <a:txBody>
                    <a:bodyPr/>
                    <a:lstStyle/>
                    <a:p>
                      <a:r>
                        <a:rPr lang="en-US" dirty="0"/>
                        <a:t>Varchar </a:t>
                      </a:r>
                    </a:p>
                  </a:txBody>
                  <a:tcPr/>
                </a:tc>
                <a:tc>
                  <a:txBody>
                    <a:bodyPr/>
                    <a:lstStyle/>
                    <a:p>
                      <a:r>
                        <a:rPr lang="en-US" dirty="0"/>
                        <a:t>15</a:t>
                      </a:r>
                    </a:p>
                  </a:txBody>
                  <a:tcPr/>
                </a:tc>
                <a:tc>
                  <a:txBody>
                    <a:bodyPr/>
                    <a:lstStyle/>
                    <a:p>
                      <a:r>
                        <a:rPr lang="en-US" dirty="0"/>
                        <a:t>Not null </a:t>
                      </a:r>
                    </a:p>
                  </a:txBody>
                  <a:tcPr/>
                </a:tc>
                <a:extLst>
                  <a:ext uri="{0D108BD9-81ED-4DB2-BD59-A6C34878D82A}">
                    <a16:rowId xmlns:a16="http://schemas.microsoft.com/office/drawing/2014/main" val="1298401942"/>
                  </a:ext>
                </a:extLst>
              </a:tr>
            </a:tbl>
          </a:graphicData>
        </a:graphic>
      </p:graphicFrame>
    </p:spTree>
    <p:extLst>
      <p:ext uri="{BB962C8B-B14F-4D97-AF65-F5344CB8AC3E}">
        <p14:creationId xmlns:p14="http://schemas.microsoft.com/office/powerpoint/2010/main" val="623656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BAA6-8AC4-59C7-7A4B-C5EE6ECD7210}"/>
              </a:ext>
            </a:extLst>
          </p:cNvPr>
          <p:cNvSpPr>
            <a:spLocks noGrp="1"/>
          </p:cNvSpPr>
          <p:nvPr>
            <p:ph type="title"/>
          </p:nvPr>
        </p:nvSpPr>
        <p:spPr>
          <a:xfrm rot="10800000" flipV="1">
            <a:off x="677334" y="214983"/>
            <a:ext cx="5091412" cy="394617"/>
          </a:xfrm>
        </p:spPr>
        <p:txBody>
          <a:bodyPr>
            <a:normAutofit fontScale="90000"/>
          </a:bodyPr>
          <a:lstStyle/>
          <a:p>
            <a:r>
              <a:rPr lang="en-US" dirty="0"/>
              <a:t>Table Name: </a:t>
            </a:r>
            <a:r>
              <a:rPr lang="en-US" dirty="0">
                <a:solidFill>
                  <a:schemeClr val="tx1"/>
                </a:solidFill>
              </a:rPr>
              <a:t>Order</a:t>
            </a:r>
            <a:endParaRPr lang="en-US" dirty="0"/>
          </a:p>
        </p:txBody>
      </p:sp>
      <p:graphicFrame>
        <p:nvGraphicFramePr>
          <p:cNvPr id="4" name="Table 4">
            <a:extLst>
              <a:ext uri="{FF2B5EF4-FFF2-40B4-BE49-F238E27FC236}">
                <a16:creationId xmlns:a16="http://schemas.microsoft.com/office/drawing/2014/main" id="{D1957093-F9A9-7507-B941-BF0B27879A3B}"/>
              </a:ext>
            </a:extLst>
          </p:cNvPr>
          <p:cNvGraphicFramePr>
            <a:graphicFrameLocks noGrp="1"/>
          </p:cNvGraphicFramePr>
          <p:nvPr>
            <p:ph idx="1"/>
            <p:extLst>
              <p:ext uri="{D42A27DB-BD31-4B8C-83A1-F6EECF244321}">
                <p14:modId xmlns:p14="http://schemas.microsoft.com/office/powerpoint/2010/main" val="179955912"/>
              </p:ext>
            </p:extLst>
          </p:nvPr>
        </p:nvGraphicFramePr>
        <p:xfrm>
          <a:off x="853827" y="1166191"/>
          <a:ext cx="8091392" cy="5186680"/>
        </p:xfrm>
        <a:graphic>
          <a:graphicData uri="http://schemas.openxmlformats.org/drawingml/2006/table">
            <a:tbl>
              <a:tblPr firstRow="1" bandRow="1">
                <a:tableStyleId>{5C22544A-7EE6-4342-B048-85BDC9FD1C3A}</a:tableStyleId>
              </a:tblPr>
              <a:tblGrid>
                <a:gridCol w="2022848">
                  <a:extLst>
                    <a:ext uri="{9D8B030D-6E8A-4147-A177-3AD203B41FA5}">
                      <a16:colId xmlns:a16="http://schemas.microsoft.com/office/drawing/2014/main" val="1726535805"/>
                    </a:ext>
                  </a:extLst>
                </a:gridCol>
                <a:gridCol w="2022848">
                  <a:extLst>
                    <a:ext uri="{9D8B030D-6E8A-4147-A177-3AD203B41FA5}">
                      <a16:colId xmlns:a16="http://schemas.microsoft.com/office/drawing/2014/main" val="2211373270"/>
                    </a:ext>
                  </a:extLst>
                </a:gridCol>
                <a:gridCol w="2022848">
                  <a:extLst>
                    <a:ext uri="{9D8B030D-6E8A-4147-A177-3AD203B41FA5}">
                      <a16:colId xmlns:a16="http://schemas.microsoft.com/office/drawing/2014/main" val="3583487372"/>
                    </a:ext>
                  </a:extLst>
                </a:gridCol>
                <a:gridCol w="2022848">
                  <a:extLst>
                    <a:ext uri="{9D8B030D-6E8A-4147-A177-3AD203B41FA5}">
                      <a16:colId xmlns:a16="http://schemas.microsoft.com/office/drawing/2014/main" val="3235503458"/>
                    </a:ext>
                  </a:extLst>
                </a:gridCol>
              </a:tblGrid>
              <a:tr h="329462">
                <a:tc>
                  <a:txBody>
                    <a:bodyPr/>
                    <a:lstStyle/>
                    <a:p>
                      <a:r>
                        <a:rPr lang="en-US" dirty="0">
                          <a:solidFill>
                            <a:schemeClr val="tx1"/>
                          </a:solidFill>
                        </a:rPr>
                        <a:t>Field Name </a:t>
                      </a:r>
                    </a:p>
                  </a:txBody>
                  <a:tcPr/>
                </a:tc>
                <a:tc>
                  <a:txBody>
                    <a:bodyPr/>
                    <a:lstStyle/>
                    <a:p>
                      <a:r>
                        <a:rPr lang="en-US" dirty="0">
                          <a:solidFill>
                            <a:schemeClr val="tx1"/>
                          </a:solidFill>
                        </a:rPr>
                        <a:t>Data Type </a:t>
                      </a:r>
                    </a:p>
                  </a:txBody>
                  <a:tcPr/>
                </a:tc>
                <a:tc>
                  <a:txBody>
                    <a:bodyPr/>
                    <a:lstStyle/>
                    <a:p>
                      <a:r>
                        <a:rPr lang="en-US" dirty="0">
                          <a:solidFill>
                            <a:schemeClr val="tx1"/>
                          </a:solidFill>
                        </a:rPr>
                        <a:t>Size</a:t>
                      </a:r>
                    </a:p>
                  </a:txBody>
                  <a:tcPr/>
                </a:tc>
                <a:tc>
                  <a:txBody>
                    <a:bodyPr/>
                    <a:lstStyle/>
                    <a:p>
                      <a:r>
                        <a:rPr lang="en-US" dirty="0">
                          <a:solidFill>
                            <a:schemeClr val="tx1"/>
                          </a:solidFill>
                        </a:rPr>
                        <a:t>Constraints </a:t>
                      </a:r>
                    </a:p>
                  </a:txBody>
                  <a:tcPr/>
                </a:tc>
                <a:extLst>
                  <a:ext uri="{0D108BD9-81ED-4DB2-BD59-A6C34878D82A}">
                    <a16:rowId xmlns:a16="http://schemas.microsoft.com/office/drawing/2014/main" val="3895087666"/>
                  </a:ext>
                </a:extLst>
              </a:tr>
              <a:tr h="370840">
                <a:tc>
                  <a:txBody>
                    <a:bodyPr/>
                    <a:lstStyle/>
                    <a:p>
                      <a:r>
                        <a:rPr lang="en-US" dirty="0"/>
                        <a:t>Order id</a:t>
                      </a:r>
                    </a:p>
                  </a:txBody>
                  <a:tcPr/>
                </a:tc>
                <a:tc>
                  <a:txBody>
                    <a:bodyPr/>
                    <a:lstStyle/>
                    <a:p>
                      <a:r>
                        <a:rPr lang="en-US" dirty="0"/>
                        <a:t>Int</a:t>
                      </a:r>
                    </a:p>
                  </a:txBody>
                  <a:tcPr/>
                </a:tc>
                <a:tc>
                  <a:txBody>
                    <a:bodyPr/>
                    <a:lstStyle/>
                    <a:p>
                      <a:r>
                        <a:rPr lang="en-US" dirty="0"/>
                        <a:t>10</a:t>
                      </a:r>
                    </a:p>
                  </a:txBody>
                  <a:tcPr/>
                </a:tc>
                <a:tc>
                  <a:txBody>
                    <a:bodyPr/>
                    <a:lstStyle/>
                    <a:p>
                      <a:r>
                        <a:rPr lang="en-US" dirty="0"/>
                        <a:t>Primary key </a:t>
                      </a:r>
                    </a:p>
                  </a:txBody>
                  <a:tcPr/>
                </a:tc>
                <a:extLst>
                  <a:ext uri="{0D108BD9-81ED-4DB2-BD59-A6C34878D82A}">
                    <a16:rowId xmlns:a16="http://schemas.microsoft.com/office/drawing/2014/main" val="1144336839"/>
                  </a:ext>
                </a:extLst>
              </a:tr>
              <a:tr h="370840">
                <a:tc>
                  <a:txBody>
                    <a:bodyPr/>
                    <a:lstStyle/>
                    <a:p>
                      <a:r>
                        <a:rPr lang="en-US" dirty="0"/>
                        <a:t>Name</a:t>
                      </a:r>
                    </a:p>
                  </a:txBody>
                  <a:tcPr/>
                </a:tc>
                <a:tc>
                  <a:txBody>
                    <a:bodyPr/>
                    <a:lstStyle/>
                    <a:p>
                      <a:r>
                        <a:rPr lang="en-US" dirty="0"/>
                        <a:t>Varchar</a:t>
                      </a:r>
                    </a:p>
                  </a:txBody>
                  <a:tcPr/>
                </a:tc>
                <a:tc>
                  <a:txBody>
                    <a:bodyPr/>
                    <a:lstStyle/>
                    <a:p>
                      <a:r>
                        <a:rPr lang="en-US" dirty="0"/>
                        <a:t>20</a:t>
                      </a:r>
                    </a:p>
                  </a:txBody>
                  <a:tcPr/>
                </a:tc>
                <a:tc>
                  <a:txBody>
                    <a:bodyPr/>
                    <a:lstStyle/>
                    <a:p>
                      <a:r>
                        <a:rPr lang="en-US" dirty="0"/>
                        <a:t>Not null </a:t>
                      </a:r>
                    </a:p>
                  </a:txBody>
                  <a:tcPr/>
                </a:tc>
                <a:extLst>
                  <a:ext uri="{0D108BD9-81ED-4DB2-BD59-A6C34878D82A}">
                    <a16:rowId xmlns:a16="http://schemas.microsoft.com/office/drawing/2014/main" val="1395582981"/>
                  </a:ext>
                </a:extLst>
              </a:tr>
              <a:tr h="370840">
                <a:tc>
                  <a:txBody>
                    <a:bodyPr/>
                    <a:lstStyle/>
                    <a:p>
                      <a:r>
                        <a:rPr lang="en-US" dirty="0"/>
                        <a:t>Address </a:t>
                      </a:r>
                    </a:p>
                  </a:txBody>
                  <a:tcPr/>
                </a:tc>
                <a:tc>
                  <a:txBody>
                    <a:bodyPr/>
                    <a:lstStyle/>
                    <a:p>
                      <a:r>
                        <a:rPr lang="en-US" dirty="0"/>
                        <a:t>Varchar </a:t>
                      </a:r>
                    </a:p>
                  </a:txBody>
                  <a:tcPr/>
                </a:tc>
                <a:tc>
                  <a:txBody>
                    <a:bodyPr/>
                    <a:lstStyle/>
                    <a:p>
                      <a:r>
                        <a:rPr lang="en-US" dirty="0"/>
                        <a:t>25</a:t>
                      </a:r>
                    </a:p>
                  </a:txBody>
                  <a:tcPr/>
                </a:tc>
                <a:tc>
                  <a:txBody>
                    <a:bodyPr/>
                    <a:lstStyle/>
                    <a:p>
                      <a:r>
                        <a:rPr lang="en-US" dirty="0"/>
                        <a:t>Not null </a:t>
                      </a:r>
                    </a:p>
                  </a:txBody>
                  <a:tcPr/>
                </a:tc>
                <a:extLst>
                  <a:ext uri="{0D108BD9-81ED-4DB2-BD59-A6C34878D82A}">
                    <a16:rowId xmlns:a16="http://schemas.microsoft.com/office/drawing/2014/main" val="919412819"/>
                  </a:ext>
                </a:extLst>
              </a:tr>
              <a:tr h="370840">
                <a:tc>
                  <a:txBody>
                    <a:bodyPr/>
                    <a:lstStyle/>
                    <a:p>
                      <a:r>
                        <a:rPr lang="en-US" dirty="0"/>
                        <a:t>Pickup date</a:t>
                      </a:r>
                    </a:p>
                  </a:txBody>
                  <a:tcPr/>
                </a:tc>
                <a:tc>
                  <a:txBody>
                    <a:bodyPr/>
                    <a:lstStyle/>
                    <a:p>
                      <a:r>
                        <a:rPr lang="en-US" dirty="0"/>
                        <a:t>Date</a:t>
                      </a:r>
                    </a:p>
                  </a:txBody>
                  <a:tcPr/>
                </a:tc>
                <a:tc>
                  <a:txBody>
                    <a:bodyPr/>
                    <a:lstStyle/>
                    <a:p>
                      <a:r>
                        <a:rPr lang="en-US" dirty="0"/>
                        <a:t>10</a:t>
                      </a:r>
                    </a:p>
                  </a:txBody>
                  <a:tcPr/>
                </a:tc>
                <a:tc>
                  <a:txBody>
                    <a:bodyPr/>
                    <a:lstStyle/>
                    <a:p>
                      <a:r>
                        <a:rPr lang="en-US" dirty="0"/>
                        <a:t>Not null </a:t>
                      </a:r>
                    </a:p>
                  </a:txBody>
                  <a:tcPr/>
                </a:tc>
                <a:extLst>
                  <a:ext uri="{0D108BD9-81ED-4DB2-BD59-A6C34878D82A}">
                    <a16:rowId xmlns:a16="http://schemas.microsoft.com/office/drawing/2014/main" val="2786419067"/>
                  </a:ext>
                </a:extLst>
              </a:tr>
              <a:tr h="370840">
                <a:tc>
                  <a:txBody>
                    <a:bodyPr/>
                    <a:lstStyle/>
                    <a:p>
                      <a:r>
                        <a:rPr lang="en-US" dirty="0"/>
                        <a:t>Delivery date</a:t>
                      </a:r>
                    </a:p>
                  </a:txBody>
                  <a:tcPr/>
                </a:tc>
                <a:tc>
                  <a:txBody>
                    <a:bodyPr/>
                    <a:lstStyle/>
                    <a:p>
                      <a:r>
                        <a:rPr lang="en-US" dirty="0"/>
                        <a:t>Date</a:t>
                      </a:r>
                    </a:p>
                  </a:txBody>
                  <a:tcPr/>
                </a:tc>
                <a:tc>
                  <a:txBody>
                    <a:bodyPr/>
                    <a:lstStyle/>
                    <a:p>
                      <a:r>
                        <a:rPr lang="en-US" dirty="0"/>
                        <a:t>10</a:t>
                      </a:r>
                    </a:p>
                  </a:txBody>
                  <a:tcPr/>
                </a:tc>
                <a:tc>
                  <a:txBody>
                    <a:bodyPr/>
                    <a:lstStyle/>
                    <a:p>
                      <a:r>
                        <a:rPr lang="en-US" dirty="0"/>
                        <a:t>Not null </a:t>
                      </a:r>
                    </a:p>
                  </a:txBody>
                  <a:tcPr/>
                </a:tc>
                <a:extLst>
                  <a:ext uri="{0D108BD9-81ED-4DB2-BD59-A6C34878D82A}">
                    <a16:rowId xmlns:a16="http://schemas.microsoft.com/office/drawing/2014/main" val="4203412452"/>
                  </a:ext>
                </a:extLst>
              </a:tr>
              <a:tr h="370840">
                <a:tc>
                  <a:txBody>
                    <a:bodyPr/>
                    <a:lstStyle/>
                    <a:p>
                      <a:r>
                        <a:rPr lang="en-US" dirty="0"/>
                        <a:t>Weight </a:t>
                      </a:r>
                    </a:p>
                  </a:txBody>
                  <a:tcPr/>
                </a:tc>
                <a:tc>
                  <a:txBody>
                    <a:bodyPr/>
                    <a:lstStyle/>
                    <a:p>
                      <a:r>
                        <a:rPr lang="en-US" dirty="0"/>
                        <a:t>Numbers </a:t>
                      </a:r>
                    </a:p>
                  </a:txBody>
                  <a:tcPr/>
                </a:tc>
                <a:tc>
                  <a:txBody>
                    <a:bodyPr/>
                    <a:lstStyle/>
                    <a:p>
                      <a:r>
                        <a:rPr lang="en-US" dirty="0"/>
                        <a:t>25</a:t>
                      </a:r>
                    </a:p>
                  </a:txBody>
                  <a:tcPr/>
                </a:tc>
                <a:tc>
                  <a:txBody>
                    <a:bodyPr/>
                    <a:lstStyle/>
                    <a:p>
                      <a:r>
                        <a:rPr lang="en-US" dirty="0"/>
                        <a:t>Not null </a:t>
                      </a:r>
                    </a:p>
                  </a:txBody>
                  <a:tcPr/>
                </a:tc>
                <a:extLst>
                  <a:ext uri="{0D108BD9-81ED-4DB2-BD59-A6C34878D82A}">
                    <a16:rowId xmlns:a16="http://schemas.microsoft.com/office/drawing/2014/main" val="2662868108"/>
                  </a:ext>
                </a:extLst>
              </a:tr>
              <a:tr h="370840">
                <a:tc>
                  <a:txBody>
                    <a:bodyPr/>
                    <a:lstStyle/>
                    <a:p>
                      <a:r>
                        <a:rPr lang="en-US" dirty="0"/>
                        <a:t>Packing_type</a:t>
                      </a:r>
                    </a:p>
                  </a:txBody>
                  <a:tcPr/>
                </a:tc>
                <a:tc>
                  <a:txBody>
                    <a:bodyPr/>
                    <a:lstStyle/>
                    <a:p>
                      <a:r>
                        <a:rPr lang="en-US" dirty="0"/>
                        <a:t>Varchar </a:t>
                      </a:r>
                    </a:p>
                  </a:txBody>
                  <a:tcPr/>
                </a:tc>
                <a:tc>
                  <a:txBody>
                    <a:bodyPr/>
                    <a:lstStyle/>
                    <a:p>
                      <a:r>
                        <a:rPr lang="en-US" dirty="0"/>
                        <a:t>25</a:t>
                      </a:r>
                    </a:p>
                  </a:txBody>
                  <a:tcPr/>
                </a:tc>
                <a:tc>
                  <a:txBody>
                    <a:bodyPr/>
                    <a:lstStyle/>
                    <a:p>
                      <a:r>
                        <a:rPr lang="en-US" dirty="0"/>
                        <a:t>Not null </a:t>
                      </a:r>
                    </a:p>
                  </a:txBody>
                  <a:tcPr/>
                </a:tc>
                <a:extLst>
                  <a:ext uri="{0D108BD9-81ED-4DB2-BD59-A6C34878D82A}">
                    <a16:rowId xmlns:a16="http://schemas.microsoft.com/office/drawing/2014/main" val="1618258289"/>
                  </a:ext>
                </a:extLst>
              </a:tr>
              <a:tr h="370840">
                <a:tc>
                  <a:txBody>
                    <a:bodyPr/>
                    <a:lstStyle/>
                    <a:p>
                      <a:r>
                        <a:rPr lang="en-US" dirty="0"/>
                        <a:t>Company_name</a:t>
                      </a:r>
                    </a:p>
                  </a:txBody>
                  <a:tcPr/>
                </a:tc>
                <a:tc>
                  <a:txBody>
                    <a:bodyPr/>
                    <a:lstStyle/>
                    <a:p>
                      <a:r>
                        <a:rPr lang="en-US" dirty="0"/>
                        <a:t>Varchar</a:t>
                      </a:r>
                    </a:p>
                  </a:txBody>
                  <a:tcPr/>
                </a:tc>
                <a:tc>
                  <a:txBody>
                    <a:bodyPr/>
                    <a:lstStyle/>
                    <a:p>
                      <a:r>
                        <a:rPr lang="en-US" dirty="0"/>
                        <a:t>20</a:t>
                      </a:r>
                    </a:p>
                  </a:txBody>
                  <a:tcPr/>
                </a:tc>
                <a:tc>
                  <a:txBody>
                    <a:bodyPr/>
                    <a:lstStyle/>
                    <a:p>
                      <a:r>
                        <a:rPr lang="en-US" dirty="0"/>
                        <a:t>Not null </a:t>
                      </a:r>
                    </a:p>
                  </a:txBody>
                  <a:tcPr/>
                </a:tc>
                <a:extLst>
                  <a:ext uri="{0D108BD9-81ED-4DB2-BD59-A6C34878D82A}">
                    <a16:rowId xmlns:a16="http://schemas.microsoft.com/office/drawing/2014/main" val="4090687339"/>
                  </a:ext>
                </a:extLst>
              </a:tr>
              <a:tr h="370840">
                <a:tc>
                  <a:txBody>
                    <a:bodyPr/>
                    <a:lstStyle/>
                    <a:p>
                      <a:r>
                        <a:rPr lang="en-US" dirty="0"/>
                        <a:t>Company_address</a:t>
                      </a:r>
                    </a:p>
                  </a:txBody>
                  <a:tcPr/>
                </a:tc>
                <a:tc>
                  <a:txBody>
                    <a:bodyPr/>
                    <a:lstStyle/>
                    <a:p>
                      <a:r>
                        <a:rPr lang="en-US" dirty="0"/>
                        <a:t>Varchar </a:t>
                      </a:r>
                    </a:p>
                  </a:txBody>
                  <a:tcPr/>
                </a:tc>
                <a:tc>
                  <a:txBody>
                    <a:bodyPr/>
                    <a:lstStyle/>
                    <a:p>
                      <a:r>
                        <a:rPr lang="en-US" dirty="0"/>
                        <a:t>25</a:t>
                      </a:r>
                    </a:p>
                  </a:txBody>
                  <a:tcPr/>
                </a:tc>
                <a:tc>
                  <a:txBody>
                    <a:bodyPr/>
                    <a:lstStyle/>
                    <a:p>
                      <a:r>
                        <a:rPr lang="en-US" dirty="0"/>
                        <a:t>Not null </a:t>
                      </a:r>
                    </a:p>
                  </a:txBody>
                  <a:tcPr/>
                </a:tc>
                <a:extLst>
                  <a:ext uri="{0D108BD9-81ED-4DB2-BD59-A6C34878D82A}">
                    <a16:rowId xmlns:a16="http://schemas.microsoft.com/office/drawing/2014/main" val="3436950123"/>
                  </a:ext>
                </a:extLst>
              </a:tr>
              <a:tr h="370840">
                <a:tc>
                  <a:txBody>
                    <a:bodyPr/>
                    <a:lstStyle/>
                    <a:p>
                      <a:r>
                        <a:rPr lang="en-US" dirty="0"/>
                        <a:t>Mobile number </a:t>
                      </a:r>
                    </a:p>
                  </a:txBody>
                  <a:tcPr/>
                </a:tc>
                <a:tc>
                  <a:txBody>
                    <a:bodyPr/>
                    <a:lstStyle/>
                    <a:p>
                      <a:r>
                        <a:rPr lang="en-US" dirty="0"/>
                        <a:t>Number </a:t>
                      </a:r>
                    </a:p>
                  </a:txBody>
                  <a:tcPr/>
                </a:tc>
                <a:tc>
                  <a:txBody>
                    <a:bodyPr/>
                    <a:lstStyle/>
                    <a:p>
                      <a:r>
                        <a:rPr lang="en-US" dirty="0"/>
                        <a:t>12</a:t>
                      </a:r>
                    </a:p>
                  </a:txBody>
                  <a:tcPr/>
                </a:tc>
                <a:tc>
                  <a:txBody>
                    <a:bodyPr/>
                    <a:lstStyle/>
                    <a:p>
                      <a:r>
                        <a:rPr lang="en-US" dirty="0"/>
                        <a:t>Not null </a:t>
                      </a:r>
                    </a:p>
                  </a:txBody>
                  <a:tcPr/>
                </a:tc>
                <a:extLst>
                  <a:ext uri="{0D108BD9-81ED-4DB2-BD59-A6C34878D82A}">
                    <a16:rowId xmlns:a16="http://schemas.microsoft.com/office/drawing/2014/main" val="592727382"/>
                  </a:ext>
                </a:extLst>
              </a:tr>
              <a:tr h="370840">
                <a:tc>
                  <a:txBody>
                    <a:bodyPr/>
                    <a:lstStyle/>
                    <a:p>
                      <a:r>
                        <a:rPr lang="en-US" dirty="0"/>
                        <a:t>Picklocation</a:t>
                      </a:r>
                    </a:p>
                  </a:txBody>
                  <a:tcPr/>
                </a:tc>
                <a:tc>
                  <a:txBody>
                    <a:bodyPr/>
                    <a:lstStyle/>
                    <a:p>
                      <a:r>
                        <a:rPr lang="en-US" dirty="0"/>
                        <a:t>Varchar  </a:t>
                      </a:r>
                    </a:p>
                  </a:txBody>
                  <a:tcPr/>
                </a:tc>
                <a:tc>
                  <a:txBody>
                    <a:bodyPr/>
                    <a:lstStyle/>
                    <a:p>
                      <a:r>
                        <a:rPr lang="en-US" dirty="0"/>
                        <a:t>15</a:t>
                      </a:r>
                    </a:p>
                  </a:txBody>
                  <a:tcPr/>
                </a:tc>
                <a:tc>
                  <a:txBody>
                    <a:bodyPr/>
                    <a:lstStyle/>
                    <a:p>
                      <a:r>
                        <a:rPr lang="en-US" dirty="0"/>
                        <a:t>Not null </a:t>
                      </a:r>
                    </a:p>
                  </a:txBody>
                  <a:tcPr/>
                </a:tc>
                <a:extLst>
                  <a:ext uri="{0D108BD9-81ED-4DB2-BD59-A6C34878D82A}">
                    <a16:rowId xmlns:a16="http://schemas.microsoft.com/office/drawing/2014/main" val="1929610042"/>
                  </a:ext>
                </a:extLst>
              </a:tr>
              <a:tr h="370840">
                <a:tc>
                  <a:txBody>
                    <a:bodyPr/>
                    <a:lstStyle/>
                    <a:p>
                      <a:r>
                        <a:rPr lang="en-US" dirty="0"/>
                        <a:t>Drop location </a:t>
                      </a:r>
                    </a:p>
                  </a:txBody>
                  <a:tcPr/>
                </a:tc>
                <a:tc>
                  <a:txBody>
                    <a:bodyPr/>
                    <a:lstStyle/>
                    <a:p>
                      <a:r>
                        <a:rPr lang="en-US" dirty="0"/>
                        <a:t>Varchar </a:t>
                      </a:r>
                    </a:p>
                  </a:txBody>
                  <a:tcPr/>
                </a:tc>
                <a:tc>
                  <a:txBody>
                    <a:bodyPr/>
                    <a:lstStyle/>
                    <a:p>
                      <a:r>
                        <a:rPr lang="en-US" dirty="0"/>
                        <a:t>15</a:t>
                      </a:r>
                    </a:p>
                  </a:txBody>
                  <a:tcPr/>
                </a:tc>
                <a:tc>
                  <a:txBody>
                    <a:bodyPr/>
                    <a:lstStyle/>
                    <a:p>
                      <a:r>
                        <a:rPr lang="en-US" dirty="0"/>
                        <a:t>Not null </a:t>
                      </a:r>
                    </a:p>
                  </a:txBody>
                  <a:tcPr/>
                </a:tc>
                <a:extLst>
                  <a:ext uri="{0D108BD9-81ED-4DB2-BD59-A6C34878D82A}">
                    <a16:rowId xmlns:a16="http://schemas.microsoft.com/office/drawing/2014/main" val="1576554662"/>
                  </a:ext>
                </a:extLst>
              </a:tr>
              <a:tr h="370840">
                <a:tc>
                  <a:txBody>
                    <a:bodyPr/>
                    <a:lstStyle/>
                    <a:p>
                      <a:r>
                        <a:rPr lang="en-US" dirty="0"/>
                        <a:t>Customer_id</a:t>
                      </a:r>
                    </a:p>
                  </a:txBody>
                  <a:tcPr/>
                </a:tc>
                <a:tc>
                  <a:txBody>
                    <a:bodyPr/>
                    <a:lstStyle/>
                    <a:p>
                      <a:r>
                        <a:rPr lang="en-US" dirty="0"/>
                        <a:t>Int</a:t>
                      </a:r>
                    </a:p>
                  </a:txBody>
                  <a:tcPr/>
                </a:tc>
                <a:tc>
                  <a:txBody>
                    <a:bodyPr/>
                    <a:lstStyle/>
                    <a:p>
                      <a:r>
                        <a:rPr lang="en-US" dirty="0"/>
                        <a:t>10</a:t>
                      </a:r>
                    </a:p>
                  </a:txBody>
                  <a:tcPr/>
                </a:tc>
                <a:tc>
                  <a:txBody>
                    <a:bodyPr/>
                    <a:lstStyle/>
                    <a:p>
                      <a:r>
                        <a:rPr lang="en-US" dirty="0"/>
                        <a:t>Primary key </a:t>
                      </a:r>
                    </a:p>
                  </a:txBody>
                  <a:tcPr/>
                </a:tc>
                <a:extLst>
                  <a:ext uri="{0D108BD9-81ED-4DB2-BD59-A6C34878D82A}">
                    <a16:rowId xmlns:a16="http://schemas.microsoft.com/office/drawing/2014/main" val="1712298900"/>
                  </a:ext>
                </a:extLst>
              </a:tr>
            </a:tbl>
          </a:graphicData>
        </a:graphic>
      </p:graphicFrame>
    </p:spTree>
    <p:extLst>
      <p:ext uri="{BB962C8B-B14F-4D97-AF65-F5344CB8AC3E}">
        <p14:creationId xmlns:p14="http://schemas.microsoft.com/office/powerpoint/2010/main" val="713025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5B1A-E75B-891E-452D-3F7A16446BBC}"/>
              </a:ext>
            </a:extLst>
          </p:cNvPr>
          <p:cNvSpPr>
            <a:spLocks noGrp="1"/>
          </p:cNvSpPr>
          <p:nvPr>
            <p:ph type="title"/>
          </p:nvPr>
        </p:nvSpPr>
        <p:spPr>
          <a:xfrm>
            <a:off x="677334" y="483715"/>
            <a:ext cx="8596668" cy="993323"/>
          </a:xfrm>
        </p:spPr>
        <p:txBody>
          <a:bodyPr/>
          <a:lstStyle/>
          <a:p>
            <a:r>
              <a:rPr lang="en-US" dirty="0"/>
              <a:t>Table Name: </a:t>
            </a:r>
            <a:r>
              <a:rPr lang="en-US" dirty="0">
                <a:solidFill>
                  <a:schemeClr val="tx1"/>
                </a:solidFill>
              </a:rPr>
              <a:t>Customer </a:t>
            </a:r>
            <a:endParaRPr lang="en-US" dirty="0"/>
          </a:p>
        </p:txBody>
      </p:sp>
      <p:graphicFrame>
        <p:nvGraphicFramePr>
          <p:cNvPr id="4" name="Table 4">
            <a:extLst>
              <a:ext uri="{FF2B5EF4-FFF2-40B4-BE49-F238E27FC236}">
                <a16:creationId xmlns:a16="http://schemas.microsoft.com/office/drawing/2014/main" id="{AD0DEF94-7659-8AEA-411F-DF78D251F256}"/>
              </a:ext>
            </a:extLst>
          </p:cNvPr>
          <p:cNvGraphicFramePr>
            <a:graphicFrameLocks noGrp="1"/>
          </p:cNvGraphicFramePr>
          <p:nvPr>
            <p:ph idx="1"/>
            <p:extLst>
              <p:ext uri="{D42A27DB-BD31-4B8C-83A1-F6EECF244321}">
                <p14:modId xmlns:p14="http://schemas.microsoft.com/office/powerpoint/2010/main" val="1014470385"/>
              </p:ext>
            </p:extLst>
          </p:nvPr>
        </p:nvGraphicFramePr>
        <p:xfrm>
          <a:off x="677863" y="2160588"/>
          <a:ext cx="6721180" cy="2595880"/>
        </p:xfrm>
        <a:graphic>
          <a:graphicData uri="http://schemas.openxmlformats.org/drawingml/2006/table">
            <a:tbl>
              <a:tblPr firstRow="1" bandRow="1">
                <a:tableStyleId>{5C22544A-7EE6-4342-B048-85BDC9FD1C3A}</a:tableStyleId>
              </a:tblPr>
              <a:tblGrid>
                <a:gridCol w="1680295">
                  <a:extLst>
                    <a:ext uri="{9D8B030D-6E8A-4147-A177-3AD203B41FA5}">
                      <a16:colId xmlns:a16="http://schemas.microsoft.com/office/drawing/2014/main" val="2211076721"/>
                    </a:ext>
                  </a:extLst>
                </a:gridCol>
                <a:gridCol w="1680295">
                  <a:extLst>
                    <a:ext uri="{9D8B030D-6E8A-4147-A177-3AD203B41FA5}">
                      <a16:colId xmlns:a16="http://schemas.microsoft.com/office/drawing/2014/main" val="3495011221"/>
                    </a:ext>
                  </a:extLst>
                </a:gridCol>
                <a:gridCol w="1680295">
                  <a:extLst>
                    <a:ext uri="{9D8B030D-6E8A-4147-A177-3AD203B41FA5}">
                      <a16:colId xmlns:a16="http://schemas.microsoft.com/office/drawing/2014/main" val="4251845032"/>
                    </a:ext>
                  </a:extLst>
                </a:gridCol>
                <a:gridCol w="1680295">
                  <a:extLst>
                    <a:ext uri="{9D8B030D-6E8A-4147-A177-3AD203B41FA5}">
                      <a16:colId xmlns:a16="http://schemas.microsoft.com/office/drawing/2014/main" val="3167068349"/>
                    </a:ext>
                  </a:extLst>
                </a:gridCol>
              </a:tblGrid>
              <a:tr h="370840">
                <a:tc>
                  <a:txBody>
                    <a:bodyPr/>
                    <a:lstStyle/>
                    <a:p>
                      <a:r>
                        <a:rPr lang="en-US" dirty="0">
                          <a:solidFill>
                            <a:schemeClr val="tx1"/>
                          </a:solidFill>
                        </a:rPr>
                        <a:t>Field Name </a:t>
                      </a:r>
                    </a:p>
                  </a:txBody>
                  <a:tcPr/>
                </a:tc>
                <a:tc>
                  <a:txBody>
                    <a:bodyPr/>
                    <a:lstStyle/>
                    <a:p>
                      <a:r>
                        <a:rPr lang="en-US" dirty="0">
                          <a:solidFill>
                            <a:schemeClr val="tx1"/>
                          </a:solidFill>
                        </a:rPr>
                        <a:t>Data Type </a:t>
                      </a:r>
                    </a:p>
                  </a:txBody>
                  <a:tcPr/>
                </a:tc>
                <a:tc>
                  <a:txBody>
                    <a:bodyPr/>
                    <a:lstStyle/>
                    <a:p>
                      <a:r>
                        <a:rPr lang="en-US" dirty="0">
                          <a:solidFill>
                            <a:schemeClr val="tx1"/>
                          </a:solidFill>
                        </a:rPr>
                        <a:t>Size</a:t>
                      </a:r>
                    </a:p>
                  </a:txBody>
                  <a:tcPr/>
                </a:tc>
                <a:tc>
                  <a:txBody>
                    <a:bodyPr/>
                    <a:lstStyle/>
                    <a:p>
                      <a:r>
                        <a:rPr lang="en-US" dirty="0">
                          <a:solidFill>
                            <a:schemeClr val="tx1"/>
                          </a:solidFill>
                        </a:rPr>
                        <a:t>Constraints </a:t>
                      </a:r>
                    </a:p>
                  </a:txBody>
                  <a:tcPr/>
                </a:tc>
                <a:extLst>
                  <a:ext uri="{0D108BD9-81ED-4DB2-BD59-A6C34878D82A}">
                    <a16:rowId xmlns:a16="http://schemas.microsoft.com/office/drawing/2014/main" val="3295607785"/>
                  </a:ext>
                </a:extLst>
              </a:tr>
              <a:tr h="370840">
                <a:tc>
                  <a:txBody>
                    <a:bodyPr/>
                    <a:lstStyle/>
                    <a:p>
                      <a:r>
                        <a:rPr lang="en-US" dirty="0"/>
                        <a:t>Customer id</a:t>
                      </a:r>
                    </a:p>
                  </a:txBody>
                  <a:tcPr/>
                </a:tc>
                <a:tc>
                  <a:txBody>
                    <a:bodyPr/>
                    <a:lstStyle/>
                    <a:p>
                      <a:r>
                        <a:rPr lang="en-US" dirty="0"/>
                        <a:t>Int</a:t>
                      </a:r>
                    </a:p>
                  </a:txBody>
                  <a:tcPr/>
                </a:tc>
                <a:tc>
                  <a:txBody>
                    <a:bodyPr/>
                    <a:lstStyle/>
                    <a:p>
                      <a:r>
                        <a:rPr lang="en-US" dirty="0"/>
                        <a:t>10</a:t>
                      </a:r>
                    </a:p>
                  </a:txBody>
                  <a:tcPr/>
                </a:tc>
                <a:tc>
                  <a:txBody>
                    <a:bodyPr/>
                    <a:lstStyle/>
                    <a:p>
                      <a:r>
                        <a:rPr lang="en-US" dirty="0"/>
                        <a:t>Primary key </a:t>
                      </a:r>
                    </a:p>
                  </a:txBody>
                  <a:tcPr/>
                </a:tc>
                <a:extLst>
                  <a:ext uri="{0D108BD9-81ED-4DB2-BD59-A6C34878D82A}">
                    <a16:rowId xmlns:a16="http://schemas.microsoft.com/office/drawing/2014/main" val="2717591947"/>
                  </a:ext>
                </a:extLst>
              </a:tr>
              <a:tr h="370840">
                <a:tc>
                  <a:txBody>
                    <a:bodyPr/>
                    <a:lstStyle/>
                    <a:p>
                      <a:r>
                        <a:rPr lang="en-US" dirty="0"/>
                        <a:t>Name </a:t>
                      </a:r>
                    </a:p>
                  </a:txBody>
                  <a:tcPr/>
                </a:tc>
                <a:tc>
                  <a:txBody>
                    <a:bodyPr/>
                    <a:lstStyle/>
                    <a:p>
                      <a:r>
                        <a:rPr lang="en-US" dirty="0"/>
                        <a:t>Varchar </a:t>
                      </a:r>
                    </a:p>
                  </a:txBody>
                  <a:tcPr/>
                </a:tc>
                <a:tc>
                  <a:txBody>
                    <a:bodyPr/>
                    <a:lstStyle/>
                    <a:p>
                      <a:r>
                        <a:rPr lang="en-US" dirty="0"/>
                        <a:t>25</a:t>
                      </a:r>
                    </a:p>
                  </a:txBody>
                  <a:tcPr/>
                </a:tc>
                <a:tc>
                  <a:txBody>
                    <a:bodyPr/>
                    <a:lstStyle/>
                    <a:p>
                      <a:r>
                        <a:rPr lang="en-US" dirty="0"/>
                        <a:t>Not null </a:t>
                      </a:r>
                    </a:p>
                  </a:txBody>
                  <a:tcPr/>
                </a:tc>
                <a:extLst>
                  <a:ext uri="{0D108BD9-81ED-4DB2-BD59-A6C34878D82A}">
                    <a16:rowId xmlns:a16="http://schemas.microsoft.com/office/drawing/2014/main" val="2715136766"/>
                  </a:ext>
                </a:extLst>
              </a:tr>
              <a:tr h="370840">
                <a:tc>
                  <a:txBody>
                    <a:bodyPr/>
                    <a:lstStyle/>
                    <a:p>
                      <a:r>
                        <a:rPr lang="en-US" dirty="0"/>
                        <a:t>Email </a:t>
                      </a:r>
                    </a:p>
                  </a:txBody>
                  <a:tcPr/>
                </a:tc>
                <a:tc>
                  <a:txBody>
                    <a:bodyPr/>
                    <a:lstStyle/>
                    <a:p>
                      <a:r>
                        <a:rPr lang="en-US" dirty="0"/>
                        <a:t>Varchar </a:t>
                      </a:r>
                    </a:p>
                  </a:txBody>
                  <a:tcPr/>
                </a:tc>
                <a:tc>
                  <a:txBody>
                    <a:bodyPr/>
                    <a:lstStyle/>
                    <a:p>
                      <a:r>
                        <a:rPr lang="en-US" dirty="0"/>
                        <a:t>25</a:t>
                      </a:r>
                    </a:p>
                  </a:txBody>
                  <a:tcPr/>
                </a:tc>
                <a:tc>
                  <a:txBody>
                    <a:bodyPr/>
                    <a:lstStyle/>
                    <a:p>
                      <a:r>
                        <a:rPr lang="en-US" dirty="0"/>
                        <a:t>Not null </a:t>
                      </a:r>
                    </a:p>
                  </a:txBody>
                  <a:tcPr/>
                </a:tc>
                <a:extLst>
                  <a:ext uri="{0D108BD9-81ED-4DB2-BD59-A6C34878D82A}">
                    <a16:rowId xmlns:a16="http://schemas.microsoft.com/office/drawing/2014/main" val="934373503"/>
                  </a:ext>
                </a:extLst>
              </a:tr>
              <a:tr h="370840">
                <a:tc>
                  <a:txBody>
                    <a:bodyPr/>
                    <a:lstStyle/>
                    <a:p>
                      <a:r>
                        <a:rPr lang="en-US" dirty="0"/>
                        <a:t>Phone</a:t>
                      </a:r>
                    </a:p>
                  </a:txBody>
                  <a:tcPr/>
                </a:tc>
                <a:tc>
                  <a:txBody>
                    <a:bodyPr/>
                    <a:lstStyle/>
                    <a:p>
                      <a:r>
                        <a:rPr lang="en-US" dirty="0"/>
                        <a:t>Number </a:t>
                      </a:r>
                    </a:p>
                  </a:txBody>
                  <a:tcPr/>
                </a:tc>
                <a:tc>
                  <a:txBody>
                    <a:bodyPr/>
                    <a:lstStyle/>
                    <a:p>
                      <a:r>
                        <a:rPr lang="en-US" dirty="0"/>
                        <a:t>10</a:t>
                      </a:r>
                    </a:p>
                  </a:txBody>
                  <a:tcPr/>
                </a:tc>
                <a:tc>
                  <a:txBody>
                    <a:bodyPr/>
                    <a:lstStyle/>
                    <a:p>
                      <a:r>
                        <a:rPr lang="en-US" dirty="0"/>
                        <a:t>Not null </a:t>
                      </a:r>
                    </a:p>
                  </a:txBody>
                  <a:tcPr/>
                </a:tc>
                <a:extLst>
                  <a:ext uri="{0D108BD9-81ED-4DB2-BD59-A6C34878D82A}">
                    <a16:rowId xmlns:a16="http://schemas.microsoft.com/office/drawing/2014/main" val="4029395441"/>
                  </a:ext>
                </a:extLst>
              </a:tr>
              <a:tr h="370840">
                <a:tc>
                  <a:txBody>
                    <a:bodyPr/>
                    <a:lstStyle/>
                    <a:p>
                      <a:r>
                        <a:rPr lang="en-US" dirty="0"/>
                        <a:t>Address </a:t>
                      </a:r>
                    </a:p>
                  </a:txBody>
                  <a:tcPr/>
                </a:tc>
                <a:tc>
                  <a:txBody>
                    <a:bodyPr/>
                    <a:lstStyle/>
                    <a:p>
                      <a:r>
                        <a:rPr lang="en-US" dirty="0"/>
                        <a:t>Varchar </a:t>
                      </a:r>
                    </a:p>
                  </a:txBody>
                  <a:tcPr/>
                </a:tc>
                <a:tc>
                  <a:txBody>
                    <a:bodyPr/>
                    <a:lstStyle/>
                    <a:p>
                      <a:r>
                        <a:rPr lang="en-US" dirty="0"/>
                        <a:t>25</a:t>
                      </a:r>
                    </a:p>
                  </a:txBody>
                  <a:tcPr/>
                </a:tc>
                <a:tc>
                  <a:txBody>
                    <a:bodyPr/>
                    <a:lstStyle/>
                    <a:p>
                      <a:r>
                        <a:rPr lang="en-US" dirty="0"/>
                        <a:t>Not null </a:t>
                      </a:r>
                    </a:p>
                  </a:txBody>
                  <a:tcPr/>
                </a:tc>
                <a:extLst>
                  <a:ext uri="{0D108BD9-81ED-4DB2-BD59-A6C34878D82A}">
                    <a16:rowId xmlns:a16="http://schemas.microsoft.com/office/drawing/2014/main" val="529787872"/>
                  </a:ext>
                </a:extLst>
              </a:tr>
              <a:tr h="370840">
                <a:tc>
                  <a:txBody>
                    <a:bodyPr/>
                    <a:lstStyle/>
                    <a:p>
                      <a:r>
                        <a:rPr lang="en-US" dirty="0"/>
                        <a:t>Zip_code</a:t>
                      </a:r>
                    </a:p>
                  </a:txBody>
                  <a:tcPr/>
                </a:tc>
                <a:tc>
                  <a:txBody>
                    <a:bodyPr/>
                    <a:lstStyle/>
                    <a:p>
                      <a:r>
                        <a:rPr lang="en-US" dirty="0"/>
                        <a:t>Int</a:t>
                      </a:r>
                    </a:p>
                  </a:txBody>
                  <a:tcPr/>
                </a:tc>
                <a:tc>
                  <a:txBody>
                    <a:bodyPr/>
                    <a:lstStyle/>
                    <a:p>
                      <a:r>
                        <a:rPr lang="en-US" dirty="0"/>
                        <a:t>6</a:t>
                      </a:r>
                    </a:p>
                  </a:txBody>
                  <a:tcPr/>
                </a:tc>
                <a:tc>
                  <a:txBody>
                    <a:bodyPr/>
                    <a:lstStyle/>
                    <a:p>
                      <a:r>
                        <a:rPr lang="en-US" dirty="0"/>
                        <a:t>Not null </a:t>
                      </a:r>
                    </a:p>
                  </a:txBody>
                  <a:tcPr/>
                </a:tc>
                <a:extLst>
                  <a:ext uri="{0D108BD9-81ED-4DB2-BD59-A6C34878D82A}">
                    <a16:rowId xmlns:a16="http://schemas.microsoft.com/office/drawing/2014/main" val="1877450443"/>
                  </a:ext>
                </a:extLst>
              </a:tr>
            </a:tbl>
          </a:graphicData>
        </a:graphic>
      </p:graphicFrame>
    </p:spTree>
    <p:extLst>
      <p:ext uri="{BB962C8B-B14F-4D97-AF65-F5344CB8AC3E}">
        <p14:creationId xmlns:p14="http://schemas.microsoft.com/office/powerpoint/2010/main" val="3464071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0802-2BD8-D73D-CE88-61EA372FA57B}"/>
              </a:ext>
            </a:extLst>
          </p:cNvPr>
          <p:cNvSpPr>
            <a:spLocks noGrp="1"/>
          </p:cNvSpPr>
          <p:nvPr>
            <p:ph type="title"/>
          </p:nvPr>
        </p:nvSpPr>
        <p:spPr>
          <a:xfrm>
            <a:off x="346030" y="265043"/>
            <a:ext cx="8596668" cy="1320800"/>
          </a:xfrm>
        </p:spPr>
        <p:txBody>
          <a:bodyPr/>
          <a:lstStyle/>
          <a:p>
            <a:r>
              <a:rPr lang="en-IN" dirty="0"/>
              <a:t>Form Design: </a:t>
            </a:r>
            <a:br>
              <a:rPr lang="en-IN" dirty="0"/>
            </a:br>
            <a:r>
              <a:rPr lang="en-IN" dirty="0"/>
              <a:t>     </a:t>
            </a:r>
            <a:r>
              <a:rPr lang="en-IN" dirty="0">
                <a:solidFill>
                  <a:schemeClr val="tx1"/>
                </a:solidFill>
              </a:rPr>
              <a:t>admin login</a:t>
            </a:r>
            <a:endParaRPr lang="en-US" dirty="0"/>
          </a:p>
        </p:txBody>
      </p:sp>
      <p:pic>
        <p:nvPicPr>
          <p:cNvPr id="6" name="Content Placeholder 5">
            <a:extLst>
              <a:ext uri="{FF2B5EF4-FFF2-40B4-BE49-F238E27FC236}">
                <a16:creationId xmlns:a16="http://schemas.microsoft.com/office/drawing/2014/main" id="{45ECC649-B6FD-43AA-85AF-72EC23FA43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881" t="26618" r="32241" b="20119"/>
          <a:stretch/>
        </p:blipFill>
        <p:spPr>
          <a:xfrm>
            <a:off x="1472465" y="1921565"/>
            <a:ext cx="6558352" cy="3962400"/>
          </a:xfrm>
        </p:spPr>
      </p:pic>
    </p:spTree>
    <p:extLst>
      <p:ext uri="{BB962C8B-B14F-4D97-AF65-F5344CB8AC3E}">
        <p14:creationId xmlns:p14="http://schemas.microsoft.com/office/powerpoint/2010/main" val="330982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ED15-A2DD-6C00-0DDA-C0859C8C89EC}"/>
              </a:ext>
            </a:extLst>
          </p:cNvPr>
          <p:cNvSpPr>
            <a:spLocks noGrp="1"/>
          </p:cNvSpPr>
          <p:nvPr>
            <p:ph type="title"/>
          </p:nvPr>
        </p:nvSpPr>
        <p:spPr>
          <a:xfrm>
            <a:off x="1125218" y="388126"/>
            <a:ext cx="8596668" cy="1320800"/>
          </a:xfrm>
        </p:spPr>
        <p:txBody>
          <a:bodyPr/>
          <a:lstStyle/>
          <a:p>
            <a:r>
              <a:rPr lang="en-US" b="1" i="1" dirty="0">
                <a:solidFill>
                  <a:schemeClr val="accent2"/>
                </a:solidFill>
              </a:rPr>
              <a:t>Agenda</a:t>
            </a:r>
          </a:p>
        </p:txBody>
      </p:sp>
      <p:sp>
        <p:nvSpPr>
          <p:cNvPr id="3" name="Content Placeholder 2">
            <a:extLst>
              <a:ext uri="{FF2B5EF4-FFF2-40B4-BE49-F238E27FC236}">
                <a16:creationId xmlns:a16="http://schemas.microsoft.com/office/drawing/2014/main" id="{70945142-CA17-408D-4603-172D8840C15B}"/>
              </a:ext>
            </a:extLst>
          </p:cNvPr>
          <p:cNvSpPr>
            <a:spLocks noGrp="1"/>
          </p:cNvSpPr>
          <p:nvPr>
            <p:ph idx="1"/>
          </p:nvPr>
        </p:nvSpPr>
        <p:spPr>
          <a:xfrm>
            <a:off x="1125218" y="1488613"/>
            <a:ext cx="8596668" cy="3880773"/>
          </a:xfrm>
        </p:spPr>
        <p:txBody>
          <a:bodyPr>
            <a:normAutofit/>
          </a:bodyPr>
          <a:lstStyle/>
          <a:p>
            <a:r>
              <a:rPr lang="en-US" sz="2000" i="1" dirty="0">
                <a:solidFill>
                  <a:schemeClr val="tx1"/>
                </a:solidFill>
              </a:rPr>
              <a:t>Abstract</a:t>
            </a:r>
          </a:p>
          <a:p>
            <a:r>
              <a:rPr lang="en-US" sz="2000" i="1" dirty="0">
                <a:solidFill>
                  <a:schemeClr val="tx1"/>
                </a:solidFill>
              </a:rPr>
              <a:t> Objective</a:t>
            </a:r>
          </a:p>
          <a:p>
            <a:r>
              <a:rPr lang="en-US" sz="2000" i="1" dirty="0">
                <a:solidFill>
                  <a:schemeClr val="tx1"/>
                </a:solidFill>
              </a:rPr>
              <a:t> Hardware Specifications</a:t>
            </a:r>
          </a:p>
          <a:p>
            <a:r>
              <a:rPr lang="en-US" sz="2000" i="1" dirty="0">
                <a:solidFill>
                  <a:schemeClr val="tx1"/>
                </a:solidFill>
              </a:rPr>
              <a:t> Software Specification</a:t>
            </a:r>
          </a:p>
          <a:p>
            <a:r>
              <a:rPr lang="en-US" sz="2000" i="1" dirty="0">
                <a:solidFill>
                  <a:schemeClr val="tx1"/>
                </a:solidFill>
              </a:rPr>
              <a:t>Existing System</a:t>
            </a:r>
          </a:p>
          <a:p>
            <a:r>
              <a:rPr lang="en-US" sz="2000" i="1" dirty="0">
                <a:solidFill>
                  <a:schemeClr val="tx1"/>
                </a:solidFill>
              </a:rPr>
              <a:t> Proposed System</a:t>
            </a:r>
          </a:p>
          <a:p>
            <a:r>
              <a:rPr lang="en-US" sz="2000" i="1" dirty="0">
                <a:solidFill>
                  <a:schemeClr val="tx1"/>
                </a:solidFill>
              </a:rPr>
              <a:t> Modules</a:t>
            </a:r>
          </a:p>
          <a:p>
            <a:r>
              <a:rPr lang="en-US" sz="2000" i="1" dirty="0">
                <a:solidFill>
                  <a:schemeClr val="tx1"/>
                </a:solidFill>
              </a:rPr>
              <a:t> Data Flow Diagram</a:t>
            </a:r>
          </a:p>
        </p:txBody>
      </p:sp>
      <p:pic>
        <p:nvPicPr>
          <p:cNvPr id="4" name="Picture 4">
            <a:extLst>
              <a:ext uri="{FF2B5EF4-FFF2-40B4-BE49-F238E27FC236}">
                <a16:creationId xmlns:a16="http://schemas.microsoft.com/office/drawing/2014/main" id="{0608072A-0F4E-7A57-284C-0C2C9B2EF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925" y="2988566"/>
            <a:ext cx="7458075" cy="3733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48790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D9C8-F243-4EF3-9BBF-811FE3711D9D}"/>
              </a:ext>
            </a:extLst>
          </p:cNvPr>
          <p:cNvSpPr>
            <a:spLocks noGrp="1"/>
          </p:cNvSpPr>
          <p:nvPr>
            <p:ph type="title"/>
          </p:nvPr>
        </p:nvSpPr>
        <p:spPr/>
        <p:txBody>
          <a:bodyPr/>
          <a:lstStyle/>
          <a:p>
            <a:r>
              <a:rPr lang="en-IN" dirty="0">
                <a:solidFill>
                  <a:schemeClr val="tx1"/>
                </a:solidFill>
              </a:rPr>
              <a:t>CUSTOMER REGISTRATION</a:t>
            </a:r>
            <a:endParaRPr lang="en-US" dirty="0">
              <a:solidFill>
                <a:schemeClr val="tx1"/>
              </a:solidFill>
            </a:endParaRPr>
          </a:p>
        </p:txBody>
      </p:sp>
      <p:pic>
        <p:nvPicPr>
          <p:cNvPr id="5" name="Content Placeholder 4">
            <a:extLst>
              <a:ext uri="{FF2B5EF4-FFF2-40B4-BE49-F238E27FC236}">
                <a16:creationId xmlns:a16="http://schemas.microsoft.com/office/drawing/2014/main" id="{EAD4EC26-36E3-4C1C-8F5A-4DA8474E89B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546" t="17742" r="1720" b="5438"/>
          <a:stretch/>
        </p:blipFill>
        <p:spPr>
          <a:xfrm>
            <a:off x="1099930" y="1930399"/>
            <a:ext cx="7050157" cy="4072836"/>
          </a:xfrm>
        </p:spPr>
      </p:pic>
    </p:spTree>
    <p:extLst>
      <p:ext uri="{BB962C8B-B14F-4D97-AF65-F5344CB8AC3E}">
        <p14:creationId xmlns:p14="http://schemas.microsoft.com/office/powerpoint/2010/main" val="1249578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F41-0610-4943-8F21-20D0383C248F}"/>
              </a:ext>
            </a:extLst>
          </p:cNvPr>
          <p:cNvSpPr>
            <a:spLocks noGrp="1"/>
          </p:cNvSpPr>
          <p:nvPr>
            <p:ph type="title"/>
          </p:nvPr>
        </p:nvSpPr>
        <p:spPr/>
        <p:txBody>
          <a:bodyPr/>
          <a:lstStyle/>
          <a:p>
            <a:r>
              <a:rPr lang="en-IN" dirty="0">
                <a:solidFill>
                  <a:schemeClr val="tx1"/>
                </a:solidFill>
              </a:rPr>
              <a:t>SHIP REGISTRATION</a:t>
            </a:r>
            <a:endParaRPr lang="en-US" dirty="0">
              <a:solidFill>
                <a:schemeClr val="tx1"/>
              </a:solidFill>
            </a:endParaRPr>
          </a:p>
        </p:txBody>
      </p:sp>
      <p:pic>
        <p:nvPicPr>
          <p:cNvPr id="5" name="Content Placeholder 4">
            <a:extLst>
              <a:ext uri="{FF2B5EF4-FFF2-40B4-BE49-F238E27FC236}">
                <a16:creationId xmlns:a16="http://schemas.microsoft.com/office/drawing/2014/main" id="{4802B781-4F9F-483D-BD9F-51B6BF81D7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122" t="18424" r="2679" b="10559"/>
          <a:stretch/>
        </p:blipFill>
        <p:spPr>
          <a:xfrm>
            <a:off x="677334" y="1669774"/>
            <a:ext cx="6969170" cy="3829878"/>
          </a:xfrm>
        </p:spPr>
      </p:pic>
    </p:spTree>
    <p:extLst>
      <p:ext uri="{BB962C8B-B14F-4D97-AF65-F5344CB8AC3E}">
        <p14:creationId xmlns:p14="http://schemas.microsoft.com/office/powerpoint/2010/main" val="1841286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9D83-5505-4D2D-8730-AFCE622C1474}"/>
              </a:ext>
            </a:extLst>
          </p:cNvPr>
          <p:cNvSpPr>
            <a:spLocks noGrp="1"/>
          </p:cNvSpPr>
          <p:nvPr>
            <p:ph type="title"/>
          </p:nvPr>
        </p:nvSpPr>
        <p:spPr/>
        <p:txBody>
          <a:bodyPr/>
          <a:lstStyle/>
          <a:p>
            <a:r>
              <a:rPr lang="en-IN" dirty="0">
                <a:solidFill>
                  <a:schemeClr val="tx1"/>
                </a:solidFill>
              </a:rPr>
              <a:t>ORDER REGISTRATION</a:t>
            </a:r>
            <a:endParaRPr lang="en-US" dirty="0">
              <a:solidFill>
                <a:schemeClr val="tx1"/>
              </a:solidFill>
            </a:endParaRPr>
          </a:p>
        </p:txBody>
      </p:sp>
      <p:pic>
        <p:nvPicPr>
          <p:cNvPr id="5" name="Content Placeholder 4">
            <a:extLst>
              <a:ext uri="{FF2B5EF4-FFF2-40B4-BE49-F238E27FC236}">
                <a16:creationId xmlns:a16="http://schemas.microsoft.com/office/drawing/2014/main" id="{C25929DC-1748-4606-9943-B6FEDAAC77C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895" t="18649" r="22299" b="5400"/>
          <a:stretch/>
        </p:blipFill>
        <p:spPr>
          <a:xfrm>
            <a:off x="159026" y="1676400"/>
            <a:ext cx="5598421" cy="4287672"/>
          </a:xfrm>
        </p:spPr>
      </p:pic>
      <p:pic>
        <p:nvPicPr>
          <p:cNvPr id="7" name="Picture 6">
            <a:extLst>
              <a:ext uri="{FF2B5EF4-FFF2-40B4-BE49-F238E27FC236}">
                <a16:creationId xmlns:a16="http://schemas.microsoft.com/office/drawing/2014/main" id="{DD5DB0B7-8831-4CB7-B24C-CB1F3A1B4A09}"/>
              </a:ext>
            </a:extLst>
          </p:cNvPr>
          <p:cNvPicPr>
            <a:picLocks noChangeAspect="1"/>
          </p:cNvPicPr>
          <p:nvPr/>
        </p:nvPicPr>
        <p:blipFill rotWithShape="1">
          <a:blip r:embed="rId3">
            <a:extLst>
              <a:ext uri="{28A0092B-C50C-407E-A947-70E740481C1C}">
                <a14:useLocalDpi xmlns:a14="http://schemas.microsoft.com/office/drawing/2010/main" val="0"/>
              </a:ext>
            </a:extLst>
          </a:blip>
          <a:srcRect l="24131" t="19502" r="40346" b="6646"/>
          <a:stretch/>
        </p:blipFill>
        <p:spPr>
          <a:xfrm>
            <a:off x="5757448" y="1771935"/>
            <a:ext cx="3918816" cy="4580661"/>
          </a:xfrm>
          <a:prstGeom prst="rect">
            <a:avLst/>
          </a:prstGeom>
        </p:spPr>
      </p:pic>
    </p:spTree>
    <p:extLst>
      <p:ext uri="{BB962C8B-B14F-4D97-AF65-F5344CB8AC3E}">
        <p14:creationId xmlns:p14="http://schemas.microsoft.com/office/powerpoint/2010/main" val="1888483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DE97-116C-4F2F-AC44-E95A8AEE20AD}"/>
              </a:ext>
            </a:extLst>
          </p:cNvPr>
          <p:cNvSpPr>
            <a:spLocks noGrp="1"/>
          </p:cNvSpPr>
          <p:nvPr>
            <p:ph type="title"/>
          </p:nvPr>
        </p:nvSpPr>
        <p:spPr/>
        <p:txBody>
          <a:bodyPr/>
          <a:lstStyle/>
          <a:p>
            <a:r>
              <a:rPr lang="en-IN" dirty="0">
                <a:solidFill>
                  <a:schemeClr val="tx1"/>
                </a:solidFill>
              </a:rPr>
              <a:t>UPDATE LOCATION</a:t>
            </a:r>
            <a:endParaRPr lang="en-US" dirty="0">
              <a:solidFill>
                <a:schemeClr val="tx1"/>
              </a:solidFill>
            </a:endParaRPr>
          </a:p>
        </p:txBody>
      </p:sp>
      <p:pic>
        <p:nvPicPr>
          <p:cNvPr id="5" name="Content Placeholder 4">
            <a:extLst>
              <a:ext uri="{FF2B5EF4-FFF2-40B4-BE49-F238E27FC236}">
                <a16:creationId xmlns:a16="http://schemas.microsoft.com/office/drawing/2014/main" id="{EBF34E83-A93C-4F3F-830D-16AF27CE29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234" t="28667" r="18996" b="11584"/>
          <a:stretch/>
        </p:blipFill>
        <p:spPr>
          <a:xfrm>
            <a:off x="1612317" y="1930400"/>
            <a:ext cx="8378024" cy="4483652"/>
          </a:xfrm>
        </p:spPr>
      </p:pic>
    </p:spTree>
    <p:extLst>
      <p:ext uri="{BB962C8B-B14F-4D97-AF65-F5344CB8AC3E}">
        <p14:creationId xmlns:p14="http://schemas.microsoft.com/office/powerpoint/2010/main" val="1540496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B4AB-DA15-162E-457E-2868E76D0343}"/>
              </a:ext>
            </a:extLst>
          </p:cNvPr>
          <p:cNvSpPr>
            <a:spLocks noGrp="1"/>
          </p:cNvSpPr>
          <p:nvPr>
            <p:ph type="title"/>
          </p:nvPr>
        </p:nvSpPr>
        <p:spPr/>
        <p:txBody>
          <a:bodyPr/>
          <a:lstStyle/>
          <a:p>
            <a:r>
              <a:rPr lang="en-US" dirty="0">
                <a:solidFill>
                  <a:schemeClr val="tx1"/>
                </a:solidFill>
              </a:rPr>
              <a:t>ORDER DETAILS </a:t>
            </a:r>
          </a:p>
        </p:txBody>
      </p:sp>
      <p:pic>
        <p:nvPicPr>
          <p:cNvPr id="4" name="Picture 4">
            <a:extLst>
              <a:ext uri="{FF2B5EF4-FFF2-40B4-BE49-F238E27FC236}">
                <a16:creationId xmlns:a16="http://schemas.microsoft.com/office/drawing/2014/main" id="{62AAF537-7F74-25A6-B28F-0638349746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450660"/>
            <a:ext cx="8596312" cy="3014647"/>
          </a:xfrm>
        </p:spPr>
      </p:pic>
    </p:spTree>
    <p:extLst>
      <p:ext uri="{BB962C8B-B14F-4D97-AF65-F5344CB8AC3E}">
        <p14:creationId xmlns:p14="http://schemas.microsoft.com/office/powerpoint/2010/main" val="26004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a:xfrm>
            <a:off x="372773" y="161367"/>
            <a:ext cx="8596668" cy="1320800"/>
          </a:xfrm>
        </p:spPr>
        <p:txBody>
          <a:bodyPr/>
          <a:lstStyle/>
          <a:p>
            <a:r>
              <a:rPr lang="en-US" dirty="0"/>
              <a:t>Thank You</a:t>
            </a:r>
          </a:p>
        </p:txBody>
      </p:sp>
      <p:sp>
        <p:nvSpPr>
          <p:cNvPr id="5" name="TextBox 4">
            <a:extLst>
              <a:ext uri="{FF2B5EF4-FFF2-40B4-BE49-F238E27FC236}">
                <a16:creationId xmlns:a16="http://schemas.microsoft.com/office/drawing/2014/main" id="{FA34E0CD-C0E9-49BE-5535-1AA9696B06C5}"/>
              </a:ext>
            </a:extLst>
          </p:cNvPr>
          <p:cNvSpPr txBox="1"/>
          <p:nvPr/>
        </p:nvSpPr>
        <p:spPr>
          <a:xfrm>
            <a:off x="3050090" y="3237168"/>
            <a:ext cx="6100180" cy="461665"/>
          </a:xfrm>
          <a:prstGeom prst="rect">
            <a:avLst/>
          </a:prstGeom>
          <a:noFill/>
        </p:spPr>
        <p:txBody>
          <a:bodyPr wrap="square">
            <a:spAutoFit/>
          </a:bodyPr>
          <a:lstStyle/>
          <a:p>
            <a:r>
              <a:rPr lang="en-US" sz="2400" i="1" dirty="0"/>
              <a:t>Thank you everyone!!</a:t>
            </a:r>
          </a:p>
        </p:txBody>
      </p:sp>
      <p:sp>
        <p:nvSpPr>
          <p:cNvPr id="3" name="TextBox 2">
            <a:extLst>
              <a:ext uri="{FF2B5EF4-FFF2-40B4-BE49-F238E27FC236}">
                <a16:creationId xmlns:a16="http://schemas.microsoft.com/office/drawing/2014/main" id="{B9FAFA99-F1D7-5A80-5E4E-506E7DFB0BCE}"/>
              </a:ext>
            </a:extLst>
          </p:cNvPr>
          <p:cNvSpPr txBox="1"/>
          <p:nvPr/>
        </p:nvSpPr>
        <p:spPr>
          <a:xfrm>
            <a:off x="5185780" y="2507434"/>
            <a:ext cx="1828800" cy="1828800"/>
          </a:xfrm>
          <a:prstGeom prst="rect">
            <a:avLst/>
          </a:prstGeom>
          <a:noFill/>
        </p:spPr>
        <p:txBody>
          <a:bodyPr wrap="square" rtlCol="0">
            <a:spAutoFit/>
          </a:bodyPr>
          <a:lstStyle/>
          <a:p>
            <a:pPr algn="l"/>
            <a:endParaRPr lang="en-US" dirty="0"/>
          </a:p>
        </p:txBody>
      </p:sp>
      <p:pic>
        <p:nvPicPr>
          <p:cNvPr id="6" name="Picture 6">
            <a:extLst>
              <a:ext uri="{FF2B5EF4-FFF2-40B4-BE49-F238E27FC236}">
                <a16:creationId xmlns:a16="http://schemas.microsoft.com/office/drawing/2014/main" id="{C34EDA3C-B3AE-2404-F016-5BE86A6ED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27" y="555376"/>
            <a:ext cx="9160505" cy="61412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2466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F6C1-EB02-A897-C234-05F83FCF5F43}"/>
              </a:ext>
            </a:extLst>
          </p:cNvPr>
          <p:cNvSpPr>
            <a:spLocks noGrp="1"/>
          </p:cNvSpPr>
          <p:nvPr>
            <p:ph type="title"/>
          </p:nvPr>
        </p:nvSpPr>
        <p:spPr>
          <a:xfrm>
            <a:off x="605674" y="1304887"/>
            <a:ext cx="8596668" cy="1320800"/>
          </a:xfrm>
        </p:spPr>
        <p:txBody>
          <a:bodyPr/>
          <a:lstStyle/>
          <a:p>
            <a:r>
              <a:rPr lang="en-US"/>
              <a:t>ABSTRACT </a:t>
            </a:r>
          </a:p>
        </p:txBody>
      </p:sp>
      <p:sp>
        <p:nvSpPr>
          <p:cNvPr id="3" name="Content Placeholder 2">
            <a:extLst>
              <a:ext uri="{FF2B5EF4-FFF2-40B4-BE49-F238E27FC236}">
                <a16:creationId xmlns:a16="http://schemas.microsoft.com/office/drawing/2014/main" id="{06DFF60A-925E-7E8A-BB1D-6C67F2587684}"/>
              </a:ext>
            </a:extLst>
          </p:cNvPr>
          <p:cNvSpPr>
            <a:spLocks noGrp="1"/>
          </p:cNvSpPr>
          <p:nvPr>
            <p:ph idx="1"/>
          </p:nvPr>
        </p:nvSpPr>
        <p:spPr>
          <a:xfrm>
            <a:off x="967434" y="2625687"/>
            <a:ext cx="10257131" cy="4232313"/>
          </a:xfrm>
        </p:spPr>
        <p:txBody>
          <a:bodyPr/>
          <a:lstStyle/>
          <a:p>
            <a:r>
              <a:rPr lang="en-US" dirty="0"/>
              <a:t>The project entitled as </a:t>
            </a:r>
            <a:r>
              <a:rPr lang="en-US" b="1" dirty="0"/>
              <a:t>“CARGO TRACKING SYSTEM”</a:t>
            </a:r>
            <a:r>
              <a:rPr lang="en-US" dirty="0"/>
              <a:t> is a supply chain management.</a:t>
            </a:r>
          </a:p>
          <a:p>
            <a:r>
              <a:rPr lang="en-US" dirty="0"/>
              <a:t>The project contains two types of interaction like Admin and Customer.   Admin has authority to add or remove goods in the System.</a:t>
            </a:r>
          </a:p>
          <a:p>
            <a:r>
              <a:rPr lang="en-US" dirty="0"/>
              <a:t>Customer can book the cargo by entering source and destination place.</a:t>
            </a:r>
          </a:p>
          <a:p>
            <a:endParaRPr lang="en-US" dirty="0"/>
          </a:p>
          <a:p>
            <a:r>
              <a:rPr lang="en-US" dirty="0"/>
              <a:t>The main advantage of the system are it excludes the use of paper work by managing all the records electronically. it saves the humans efforts and resources.</a:t>
            </a:r>
          </a:p>
        </p:txBody>
      </p:sp>
    </p:spTree>
    <p:extLst>
      <p:ext uri="{BB962C8B-B14F-4D97-AF65-F5344CB8AC3E}">
        <p14:creationId xmlns:p14="http://schemas.microsoft.com/office/powerpoint/2010/main" val="48599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a:xfrm>
            <a:off x="677334" y="1672419"/>
            <a:ext cx="8825659" cy="4752029"/>
          </a:xfrm>
        </p:spPr>
        <p:txBody>
          <a:bodyPr>
            <a:noAutofit/>
          </a:bodyPr>
          <a:lstStyle/>
          <a:p>
            <a:pPr marL="0" marR="0" indent="0">
              <a:lnSpc>
                <a:spcPct val="150000"/>
              </a:lnSpc>
              <a:spcBef>
                <a:spcPts val="0"/>
              </a:spcBef>
              <a:spcAft>
                <a:spcPts val="0"/>
              </a:spcAft>
              <a:buNone/>
            </a:pPr>
            <a:endParaRPr lang="en-US" sz="1400" dirty="0">
              <a:solidFill>
                <a:srgbClr val="000000"/>
              </a:solidFill>
              <a:latin typeface="TimesNewRomanPSMT"/>
              <a:ea typeface="Times New Roman" panose="02020603050405020304" pitchFamily="18" charset="0"/>
              <a:cs typeface="Times New Roman" panose="02020603050405020304" pitchFamily="18" charset="0"/>
            </a:endParaRPr>
          </a:p>
          <a:p>
            <a:pPr marL="0" marR="0" indent="457200">
              <a:lnSpc>
                <a:spcPct val="150000"/>
              </a:lnSpc>
              <a:spcBef>
                <a:spcPts val="0"/>
              </a:spcBef>
              <a:spcAft>
                <a:spcPts val="0"/>
              </a:spcAft>
            </a:pPr>
            <a:r>
              <a:rPr lang="en-US" sz="1600" dirty="0">
                <a:solidFill>
                  <a:srgbClr val="000000"/>
                </a:solidFill>
                <a:effectLst/>
                <a:latin typeface="TimesNewRomanPSMT"/>
                <a:ea typeface="Times New Roman" panose="02020603050405020304" pitchFamily="18" charset="0"/>
                <a:cs typeface="Times New Roman" panose="02020603050405020304" pitchFamily="18" charset="0"/>
              </a:rPr>
              <a:t> cargo management system application solves all the entire problem are warehouse management, processing orders, inventory control and order tracking. </a:t>
            </a:r>
          </a:p>
          <a:p>
            <a:pPr marL="0" marR="0" indent="457200">
              <a:lnSpc>
                <a:spcPct val="150000"/>
              </a:lnSpc>
              <a:spcBef>
                <a:spcPts val="0"/>
              </a:spcBef>
              <a:spcAft>
                <a:spcPts val="0"/>
              </a:spcAft>
            </a:pPr>
            <a:r>
              <a:rPr lang="en-US" sz="1600" dirty="0">
                <a:solidFill>
                  <a:srgbClr val="000000"/>
                </a:solidFill>
                <a:latin typeface="TimesNewRomanPSMT"/>
                <a:ea typeface="Times New Roman" panose="02020603050405020304" pitchFamily="18" charset="0"/>
                <a:cs typeface="Times New Roman" panose="02020603050405020304" pitchFamily="18" charset="0"/>
              </a:rPr>
              <a:t>Cu</a:t>
            </a:r>
            <a:r>
              <a:rPr lang="en-US" sz="1600" dirty="0">
                <a:solidFill>
                  <a:srgbClr val="000000"/>
                </a:solidFill>
                <a:effectLst/>
                <a:latin typeface="TimesNewRomanPSMT"/>
                <a:ea typeface="Times New Roman" panose="02020603050405020304" pitchFamily="18" charset="0"/>
                <a:cs typeface="Times New Roman" panose="02020603050405020304" pitchFamily="18" charset="0"/>
              </a:rPr>
              <a:t>stomer can book the cargo by entering source and destination place. </a:t>
            </a:r>
          </a:p>
          <a:p>
            <a:pPr marL="0" indent="0" algn="l">
              <a:lnSpc>
                <a:spcPct val="150000"/>
              </a:lnSpc>
              <a:spcBef>
                <a:spcPts val="0"/>
              </a:spcBef>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buNone/>
            </a:pPr>
            <a:endParaRPr lang="en-US" baseline="-25000" dirty="0"/>
          </a:p>
        </p:txBody>
      </p:sp>
      <p:pic>
        <p:nvPicPr>
          <p:cNvPr id="4" name="Picture 4">
            <a:extLst>
              <a:ext uri="{FF2B5EF4-FFF2-40B4-BE49-F238E27FC236}">
                <a16:creationId xmlns:a16="http://schemas.microsoft.com/office/drawing/2014/main" id="{9ECEBAE6-A345-2336-04C7-71BEEBB19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444" y="3225410"/>
            <a:ext cx="4848644" cy="34043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6555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normAutofit/>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a:xfrm>
            <a:off x="677334" y="1930400"/>
            <a:ext cx="8825659" cy="3850309"/>
          </a:xfrm>
        </p:spPr>
        <p:txBody>
          <a:bodyPr>
            <a:normAutofit/>
          </a:bodyPr>
          <a:lstStyle/>
          <a:p>
            <a:pPr marL="0" marR="527050" indent="271145" algn="just">
              <a:lnSpc>
                <a:spcPct val="150000"/>
              </a:lnSpc>
              <a:spcBef>
                <a:spcPts val="960"/>
              </a:spcBef>
              <a:spcAft>
                <a:spcPts val="6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4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customer</a:t>
            </a:r>
            <a:r>
              <a:rPr lang="en-US" spc="-3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has</a:t>
            </a:r>
            <a:r>
              <a:rPr lang="en-US" spc="-3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to</a:t>
            </a:r>
            <a:r>
              <a:rPr lang="en-US" spc="-1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visit</a:t>
            </a:r>
            <a:r>
              <a:rPr lang="en-US" spc="-1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4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office</a:t>
            </a:r>
            <a:r>
              <a:rPr lang="en-US" spc="-4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whenever</a:t>
            </a:r>
            <a:r>
              <a:rPr lang="en-US" spc="-1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they have any booking regarding the services, which is time consuming process. The registered booking may be forwarded to the workers in the specified</a:t>
            </a:r>
            <a:r>
              <a:rPr lang="en-US" spc="-3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department.</a:t>
            </a:r>
          </a:p>
          <a:p>
            <a:pPr marL="0" marR="0">
              <a:spcBef>
                <a:spcPts val="0"/>
              </a:spcBef>
              <a:spcAft>
                <a:spcPts val="0"/>
              </a:spcAft>
            </a:pPr>
            <a:r>
              <a:rPr lang="en-US" b="1" dirty="0">
                <a:effectLst/>
                <a:latin typeface="Times New Roman" panose="02020603050405020304" pitchFamily="18" charset="0"/>
                <a:ea typeface="Times New Roman" panose="02020603050405020304" pitchFamily="18" charset="0"/>
              </a:rPr>
              <a:t>Drawbacks of Existing System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935"/>
              </a:spcBef>
              <a:spcAft>
                <a:spcPts val="6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tabLst>
                <a:tab pos="1808480" algn="l"/>
                <a:tab pos="180911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process is done</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manually. </a:t>
            </a:r>
          </a:p>
          <a:p>
            <a:pPr marL="1143000" marR="0" lvl="2" indent="-228600">
              <a:lnSpc>
                <a:spcPct val="107000"/>
              </a:lnSpc>
              <a:spcBef>
                <a:spcPts val="5"/>
              </a:spcBef>
              <a:spcAft>
                <a:spcPts val="0"/>
              </a:spcAft>
              <a:buFont typeface="Wingdings" panose="05000000000000000000" pitchFamily="2" charset="2"/>
              <a:buChar char=""/>
              <a:tabLst>
                <a:tab pos="1808480" algn="l"/>
                <a:tab pos="180911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Due to that they face problems like data</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loss. </a:t>
            </a:r>
          </a:p>
          <a:p>
            <a:pPr marL="1143000" marR="0" lvl="2" indent="-228600">
              <a:lnSpc>
                <a:spcPct val="107000"/>
              </a:lnSpc>
              <a:spcBef>
                <a:spcPts val="0"/>
              </a:spcBef>
              <a:spcAft>
                <a:spcPts val="0"/>
              </a:spcAft>
              <a:buFont typeface="Wingdings" panose="05000000000000000000" pitchFamily="2" charset="2"/>
              <a:buChar char=""/>
              <a:tabLst>
                <a:tab pos="1808480" algn="l"/>
                <a:tab pos="180911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customer does not know current location </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of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a:t>
            </a:r>
            <a:r>
              <a:rPr lang="en-US"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product.</a:t>
            </a:r>
          </a:p>
        </p:txBody>
      </p:sp>
    </p:spTree>
    <p:extLst>
      <p:ext uri="{BB962C8B-B14F-4D97-AF65-F5344CB8AC3E}">
        <p14:creationId xmlns:p14="http://schemas.microsoft.com/office/powerpoint/2010/main" val="15902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a:xfrm>
            <a:off x="408603" y="1485158"/>
            <a:ext cx="8596668" cy="4326016"/>
          </a:xfrm>
        </p:spPr>
        <p:txBody>
          <a:bodyPr>
            <a:no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Previously, In Cargo Tracking  system they were done manual. Now developed</a:t>
            </a:r>
            <a:r>
              <a:rPr lang="en-US" spc="-4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5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site</a:t>
            </a:r>
            <a:r>
              <a:rPr lang="en-US" spc="-5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to</a:t>
            </a:r>
            <a:r>
              <a:rPr lang="en-US" spc="-6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make</a:t>
            </a:r>
            <a:r>
              <a:rPr lang="en-US" spc="-5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6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things</a:t>
            </a:r>
            <a:r>
              <a:rPr lang="en-US" spc="-6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computerized.</a:t>
            </a:r>
          </a:p>
          <a:p>
            <a:r>
              <a:rPr lang="en-US" spc="-5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5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customer</a:t>
            </a:r>
            <a:r>
              <a:rPr lang="en-US" spc="-4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can</a:t>
            </a:r>
            <a:r>
              <a:rPr lang="en-US" spc="-7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submit</a:t>
            </a:r>
            <a:r>
              <a:rPr lang="en-US" spc="-3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7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orders through</a:t>
            </a:r>
            <a:r>
              <a:rPr lang="en-US" spc="-5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the</a:t>
            </a:r>
            <a:r>
              <a:rPr lang="en-US" spc="-7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website.</a:t>
            </a:r>
            <a:r>
              <a:rPr lang="en-US" spc="-6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 The orders can be tracked by the users. The website will collect more information from the user and give a better view to the booking of</a:t>
            </a:r>
            <a:r>
              <a:rPr lang="en-US" spc="2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cargoes.</a:t>
            </a: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1" dirty="0">
                <a:effectLst/>
                <a:latin typeface="Times New Roman" panose="02020603050405020304" pitchFamily="18" charset="0"/>
                <a:ea typeface="Times New Roman" panose="02020603050405020304" pitchFamily="18" charset="0"/>
              </a:rPr>
              <a:t>Advantages of Proposed System</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lvl="2">
              <a:lnSpc>
                <a:spcPct val="107000"/>
              </a:lnSpc>
              <a:spcBef>
                <a:spcPts val="0"/>
              </a:spcBef>
              <a:tabLst>
                <a:tab pos="1750695" algn="l"/>
                <a:tab pos="175133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is </a:t>
            </a:r>
            <a:r>
              <a:rPr lang="en-US" sz="1800" dirty="0">
                <a:effectLst/>
                <a:latin typeface="Calibri" panose="020F0502020204030204" pitchFamily="34" charset="0"/>
                <a:ea typeface="Calibri" panose="020F0502020204030204" pitchFamily="34" charset="0"/>
                <a:cs typeface="Times New Roman" panose="02020603050405020304" pitchFamily="18" charset="0"/>
              </a:rPr>
              <a:t>maintained </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in </a:t>
            </a:r>
            <a:r>
              <a:rPr lang="en-US" sz="1800" dirty="0">
                <a:effectLst/>
                <a:latin typeface="Calibri" panose="020F0502020204030204" pitchFamily="34" charset="0"/>
                <a:ea typeface="Calibri" panose="020F0502020204030204" pitchFamily="34" charset="0"/>
                <a:cs typeface="Times New Roman" panose="02020603050405020304" pitchFamily="18" charset="0"/>
              </a:rPr>
              <a:t>a structured</a:t>
            </a:r>
            <a:r>
              <a:rPr lang="en-US" sz="1800" spc="4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format. </a:t>
            </a:r>
          </a:p>
          <a:p>
            <a:pPr lvl="2">
              <a:lnSpc>
                <a:spcPct val="107000"/>
              </a:lnSpc>
              <a:spcBef>
                <a:spcPts val="0"/>
              </a:spcBef>
              <a:tabLst>
                <a:tab pos="1750695" algn="l"/>
                <a:tab pos="175133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Reliable Customer Order</a:t>
            </a:r>
            <a:r>
              <a:rPr lang="en-US" sz="1800" spc="3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Process. </a:t>
            </a:r>
          </a:p>
          <a:p>
            <a:pPr lvl="2">
              <a:lnSpc>
                <a:spcPct val="107000"/>
              </a:lnSpc>
              <a:spcBef>
                <a:spcPts val="0"/>
              </a:spcBef>
              <a:tabLst>
                <a:tab pos="1750695" algn="l"/>
                <a:tab pos="175133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 can view the location </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of</a:t>
            </a:r>
            <a:r>
              <a:rPr lang="en-US" sz="1800" spc="5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orders.</a:t>
            </a:r>
          </a:p>
          <a:p>
            <a:pPr marL="0" indent="0">
              <a:buNone/>
            </a:pPr>
            <a:endParaRPr lang="en-IN" dirty="0">
              <a:latin typeface="Calibri" panose="020F0502020204030204" pitchFamily="34" charset="0"/>
              <a:ea typeface="Times New Roman" panose="02020603050405020304" pitchFamily="18" charset="0"/>
            </a:endParaRPr>
          </a:p>
        </p:txBody>
      </p:sp>
      <p:pic>
        <p:nvPicPr>
          <p:cNvPr id="4" name="Picture 4">
            <a:extLst>
              <a:ext uri="{FF2B5EF4-FFF2-40B4-BE49-F238E27FC236}">
                <a16:creationId xmlns:a16="http://schemas.microsoft.com/office/drawing/2014/main" id="{B0B9C96A-68C3-605C-8DB6-85F323A95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991864"/>
            <a:ext cx="6209066" cy="3866135"/>
          </a:xfrm>
          <a:prstGeom prst="ellipse">
            <a:avLst/>
          </a:prstGeom>
          <a:ln>
            <a:noFill/>
          </a:ln>
          <a:effectLst>
            <a:softEdge rad="112500"/>
          </a:effectLst>
        </p:spPr>
      </p:pic>
    </p:spTree>
    <p:extLst>
      <p:ext uri="{BB962C8B-B14F-4D97-AF65-F5344CB8AC3E}">
        <p14:creationId xmlns:p14="http://schemas.microsoft.com/office/powerpoint/2010/main" val="1860635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1732-E982-835F-37CD-8D6E4E5589B6}"/>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33649FD9-EEC4-1689-7BF7-71818388B509}"/>
              </a:ext>
            </a:extLst>
          </p:cNvPr>
          <p:cNvSpPr>
            <a:spLocks noGrp="1"/>
          </p:cNvSpPr>
          <p:nvPr>
            <p:ph idx="1"/>
          </p:nvPr>
        </p:nvSpPr>
        <p:spPr/>
        <p:txBody>
          <a:bodyPr/>
          <a:lstStyle/>
          <a:p>
            <a:r>
              <a:rPr lang="en-US" dirty="0"/>
              <a:t>Admin Login </a:t>
            </a:r>
          </a:p>
          <a:p>
            <a:r>
              <a:rPr lang="en-US" dirty="0"/>
              <a:t>Customer Registration </a:t>
            </a:r>
          </a:p>
          <a:p>
            <a:r>
              <a:rPr lang="en-US" dirty="0"/>
              <a:t>Ship Registration</a:t>
            </a:r>
          </a:p>
          <a:p>
            <a:r>
              <a:rPr lang="en-US" dirty="0"/>
              <a:t>Order Registration</a:t>
            </a:r>
          </a:p>
          <a:p>
            <a:r>
              <a:rPr lang="en-US" dirty="0"/>
              <a:t>Order Details</a:t>
            </a:r>
          </a:p>
          <a:p>
            <a:r>
              <a:rPr lang="en-US" dirty="0"/>
              <a:t>Tracking </a:t>
            </a:r>
          </a:p>
          <a:p>
            <a:endParaRPr lang="en-US" dirty="0"/>
          </a:p>
        </p:txBody>
      </p:sp>
      <p:pic>
        <p:nvPicPr>
          <p:cNvPr id="6" name="Picture 6">
            <a:extLst>
              <a:ext uri="{FF2B5EF4-FFF2-40B4-BE49-F238E27FC236}">
                <a16:creationId xmlns:a16="http://schemas.microsoft.com/office/drawing/2014/main" id="{BCD21DF5-3BF3-5F03-B121-83753B714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298" y="0"/>
            <a:ext cx="7296150" cy="3171019"/>
          </a:xfrm>
          <a:prstGeom prst="rect">
            <a:avLst/>
          </a:prstGeom>
        </p:spPr>
      </p:pic>
      <p:pic>
        <p:nvPicPr>
          <p:cNvPr id="7" name="Picture 7">
            <a:extLst>
              <a:ext uri="{FF2B5EF4-FFF2-40B4-BE49-F238E27FC236}">
                <a16:creationId xmlns:a16="http://schemas.microsoft.com/office/drawing/2014/main" id="{C5259B0A-BEA6-FDAB-F080-C35B390D3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874" y="2896869"/>
            <a:ext cx="4241163" cy="3896795"/>
          </a:xfrm>
          <a:prstGeom prst="rect">
            <a:avLst/>
          </a:prstGeom>
        </p:spPr>
      </p:pic>
    </p:spTree>
    <p:extLst>
      <p:ext uri="{BB962C8B-B14F-4D97-AF65-F5344CB8AC3E}">
        <p14:creationId xmlns:p14="http://schemas.microsoft.com/office/powerpoint/2010/main" val="3626863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Ion Boardroom</Template>
  <TotalTime>75</TotalTime>
  <Words>770</Words>
  <Application>Microsoft Office PowerPoint</Application>
  <PresentationFormat>Widescreen</PresentationFormat>
  <Paragraphs>223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Facet</vt:lpstr>
      <vt:lpstr>CARGO TRACKING SYSTEM</vt:lpstr>
      <vt:lpstr>Agenda</vt:lpstr>
      <vt:lpstr>ABSTRACT </vt:lpstr>
      <vt:lpstr>OBJECTIVE </vt:lpstr>
      <vt:lpstr> HARDWARE SPECFICATION</vt:lpstr>
      <vt:lpstr> SOFTWARE SPECIFICATION </vt:lpstr>
      <vt:lpstr>EXISTING SYSTEM</vt:lpstr>
      <vt:lpstr>PROPOSED SYSTEM</vt:lpstr>
      <vt:lpstr>MODULES</vt:lpstr>
      <vt:lpstr>PowerPoint Presentation</vt:lpstr>
      <vt:lpstr>PowerPoint Presentation</vt:lpstr>
      <vt:lpstr>PowerPoint Presentation</vt:lpstr>
      <vt:lpstr>Data Flow Diagram</vt:lpstr>
      <vt:lpstr>Level 1:</vt:lpstr>
      <vt:lpstr>                   Table structure  Table Name: Admin </vt:lpstr>
      <vt:lpstr>Table Name: Ship</vt:lpstr>
      <vt:lpstr>Table Name: Order</vt:lpstr>
      <vt:lpstr>Table Name: Customer </vt:lpstr>
      <vt:lpstr>Form Design:       admin login</vt:lpstr>
      <vt:lpstr>CUSTOMER REGISTRATION</vt:lpstr>
      <vt:lpstr>SHIP REGISTRATION</vt:lpstr>
      <vt:lpstr>ORDER REGISTRATION</vt:lpstr>
      <vt:lpstr>UPDATE LOCATION</vt:lpstr>
      <vt:lpstr>ORDER DETAILS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sindhumathi7kerena@gmail.com</cp:lastModifiedBy>
  <cp:revision>37</cp:revision>
  <dcterms:created xsi:type="dcterms:W3CDTF">2021-01-26T14:06:30Z</dcterms:created>
  <dcterms:modified xsi:type="dcterms:W3CDTF">2023-03-08T03:11:47Z</dcterms:modified>
</cp:coreProperties>
</file>