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81" r:id="rId1"/>
  </p:sldMasterIdLst>
  <p:sldIdLst>
    <p:sldId id="256" r:id="rId2"/>
    <p:sldId id="257" r:id="rId3"/>
    <p:sldId id="276" r:id="rId4"/>
    <p:sldId id="258" r:id="rId5"/>
    <p:sldId id="259" r:id="rId6"/>
    <p:sldId id="260" r:id="rId7"/>
    <p:sldId id="261" r:id="rId8"/>
    <p:sldId id="277" r:id="rId9"/>
    <p:sldId id="262" r:id="rId10"/>
    <p:sldId id="278" r:id="rId11"/>
    <p:sldId id="263" r:id="rId12"/>
    <p:sldId id="279" r:id="rId13"/>
    <p:sldId id="280" r:id="rId14"/>
    <p:sldId id="264" r:id="rId15"/>
    <p:sldId id="265" r:id="rId16"/>
    <p:sldId id="267" r:id="rId17"/>
    <p:sldId id="268" r:id="rId18"/>
    <p:sldId id="273" r:id="rId19"/>
    <p:sldId id="274" r:id="rId20"/>
    <p:sldId id="275" r:id="rId21"/>
    <p:sldId id="281" r:id="rId22"/>
    <p:sldId id="282" r:id="rId23"/>
    <p:sldId id="283" r:id="rId24"/>
    <p:sldId id="285" r:id="rId25"/>
    <p:sldId id="286" r:id="rId26"/>
    <p:sldId id="287" r:id="rId27"/>
    <p:sldId id="26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COT" initials="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3" autoAdjust="0"/>
    <p:restoredTop sz="94660"/>
  </p:normalViewPr>
  <p:slideViewPr>
    <p:cSldViewPr snapToGrid="0">
      <p:cViewPr varScale="1">
        <p:scale>
          <a:sx n="83" d="100"/>
          <a:sy n="83" d="100"/>
        </p:scale>
        <p:origin x="2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89349C-7BE9-4D55-B921-91E5A187F3AA}" type="doc">
      <dgm:prSet loTypeId="urn:microsoft.com/office/officeart/2005/8/layout/hChevron3" loCatId="process" qsTypeId="urn:microsoft.com/office/officeart/2005/8/quickstyle/3d1" qsCatId="3D" csTypeId="urn:microsoft.com/office/officeart/2005/8/colors/accent1_2" csCatId="accent1"/>
      <dgm:spPr/>
      <dgm:t>
        <a:bodyPr/>
        <a:lstStyle/>
        <a:p>
          <a:endParaRPr lang="en-US"/>
        </a:p>
      </dgm:t>
    </dgm:pt>
    <dgm:pt modelId="{DA22363D-D03D-4039-80FD-06D07BD2BEF1}">
      <dgm:prSet/>
      <dgm:spPr/>
      <dgm:t>
        <a:bodyPr/>
        <a:lstStyle/>
        <a:p>
          <a:r>
            <a:rPr lang="en-IN" baseline="0" dirty="0" err="1"/>
            <a:t>k.Abinaya</a:t>
          </a:r>
          <a:endParaRPr lang="en-US" dirty="0"/>
        </a:p>
      </dgm:t>
    </dgm:pt>
    <dgm:pt modelId="{88E53EDF-F43C-4952-A2C7-E37C2AA70841}" type="parTrans" cxnId="{08726467-AFF9-463E-B23C-5C2FEC22A034}">
      <dgm:prSet/>
      <dgm:spPr/>
      <dgm:t>
        <a:bodyPr/>
        <a:lstStyle/>
        <a:p>
          <a:endParaRPr lang="en-US"/>
        </a:p>
      </dgm:t>
    </dgm:pt>
    <dgm:pt modelId="{7B58FAD0-F5C7-4C38-9BC9-083C3BB07C73}" type="sibTrans" cxnId="{08726467-AFF9-463E-B23C-5C2FEC22A034}">
      <dgm:prSet/>
      <dgm:spPr/>
      <dgm:t>
        <a:bodyPr/>
        <a:lstStyle/>
        <a:p>
          <a:endParaRPr lang="en-US"/>
        </a:p>
      </dgm:t>
    </dgm:pt>
    <dgm:pt modelId="{BD0C3F68-6415-49CB-93F8-7F06D1805BAC}">
      <dgm:prSet/>
      <dgm:spPr/>
      <dgm:t>
        <a:bodyPr/>
        <a:lstStyle/>
        <a:p>
          <a:r>
            <a:rPr lang="en-IN" baseline="0" dirty="0"/>
            <a:t>III </a:t>
          </a:r>
          <a:r>
            <a:rPr lang="en-IN" baseline="0" dirty="0" err="1"/>
            <a:t>bsc</a:t>
          </a:r>
          <a:r>
            <a:rPr lang="en-IN" baseline="0" dirty="0"/>
            <a:t> cs Shift1</a:t>
          </a:r>
          <a:endParaRPr lang="en-US" dirty="0"/>
        </a:p>
      </dgm:t>
    </dgm:pt>
    <dgm:pt modelId="{588C51BB-51E5-47AC-AA33-4407223775EA}" type="parTrans" cxnId="{A3C4D305-C0E3-4549-8E48-DE7B0CF5877C}">
      <dgm:prSet/>
      <dgm:spPr/>
      <dgm:t>
        <a:bodyPr/>
        <a:lstStyle/>
        <a:p>
          <a:endParaRPr lang="en-US"/>
        </a:p>
      </dgm:t>
    </dgm:pt>
    <dgm:pt modelId="{AC9337C9-3535-4279-B672-27E2306CAEC6}" type="sibTrans" cxnId="{A3C4D305-C0E3-4549-8E48-DE7B0CF5877C}">
      <dgm:prSet/>
      <dgm:spPr/>
      <dgm:t>
        <a:bodyPr/>
        <a:lstStyle/>
        <a:p>
          <a:endParaRPr lang="en-US"/>
        </a:p>
      </dgm:t>
    </dgm:pt>
    <dgm:pt modelId="{FF641960-BC77-4145-9B8C-4B1202AB824B}" type="pres">
      <dgm:prSet presAssocID="{3C89349C-7BE9-4D55-B921-91E5A187F3AA}" presName="Name0" presStyleCnt="0">
        <dgm:presLayoutVars>
          <dgm:dir/>
          <dgm:resizeHandles val="exact"/>
        </dgm:presLayoutVars>
      </dgm:prSet>
      <dgm:spPr/>
    </dgm:pt>
    <dgm:pt modelId="{7F484A0B-6EC4-428D-BF0F-509CC03666FF}" type="pres">
      <dgm:prSet presAssocID="{DA22363D-D03D-4039-80FD-06D07BD2BEF1}" presName="parTxOnly" presStyleLbl="node1" presStyleIdx="0" presStyleCnt="2" custLinFactY="52668" custLinFactNeighborX="-704" custLinFactNeighborY="100000">
        <dgm:presLayoutVars>
          <dgm:bulletEnabled val="1"/>
        </dgm:presLayoutVars>
      </dgm:prSet>
      <dgm:spPr/>
    </dgm:pt>
    <dgm:pt modelId="{4E105FAB-70F7-4215-B4DD-7531D77186C3}" type="pres">
      <dgm:prSet presAssocID="{7B58FAD0-F5C7-4C38-9BC9-083C3BB07C73}" presName="parSpace" presStyleCnt="0"/>
      <dgm:spPr/>
    </dgm:pt>
    <dgm:pt modelId="{31C0DA59-6170-4652-9C40-08B595266E4C}" type="pres">
      <dgm:prSet presAssocID="{BD0C3F68-6415-49CB-93F8-7F06D1805BAC}" presName="parTxOnly" presStyleLbl="node1" presStyleIdx="1" presStyleCnt="2" custLinFactNeighborX="11555" custLinFactNeighborY="75107">
        <dgm:presLayoutVars>
          <dgm:bulletEnabled val="1"/>
        </dgm:presLayoutVars>
      </dgm:prSet>
      <dgm:spPr/>
    </dgm:pt>
  </dgm:ptLst>
  <dgm:cxnLst>
    <dgm:cxn modelId="{57DA1702-013D-4A7D-86BB-4399BD473DBE}" type="presOf" srcId="{BD0C3F68-6415-49CB-93F8-7F06D1805BAC}" destId="{31C0DA59-6170-4652-9C40-08B595266E4C}" srcOrd="0" destOrd="0" presId="urn:microsoft.com/office/officeart/2005/8/layout/hChevron3"/>
    <dgm:cxn modelId="{A3C4D305-C0E3-4549-8E48-DE7B0CF5877C}" srcId="{3C89349C-7BE9-4D55-B921-91E5A187F3AA}" destId="{BD0C3F68-6415-49CB-93F8-7F06D1805BAC}" srcOrd="1" destOrd="0" parTransId="{588C51BB-51E5-47AC-AA33-4407223775EA}" sibTransId="{AC9337C9-3535-4279-B672-27E2306CAEC6}"/>
    <dgm:cxn modelId="{DD604E38-4151-462E-9056-122836D56400}" type="presOf" srcId="{DA22363D-D03D-4039-80FD-06D07BD2BEF1}" destId="{7F484A0B-6EC4-428D-BF0F-509CC03666FF}" srcOrd="0" destOrd="0" presId="urn:microsoft.com/office/officeart/2005/8/layout/hChevron3"/>
    <dgm:cxn modelId="{08726467-AFF9-463E-B23C-5C2FEC22A034}" srcId="{3C89349C-7BE9-4D55-B921-91E5A187F3AA}" destId="{DA22363D-D03D-4039-80FD-06D07BD2BEF1}" srcOrd="0" destOrd="0" parTransId="{88E53EDF-F43C-4952-A2C7-E37C2AA70841}" sibTransId="{7B58FAD0-F5C7-4C38-9BC9-083C3BB07C73}"/>
    <dgm:cxn modelId="{E8B1558F-A966-40BC-8FB3-1024AE9AD97C}" type="presOf" srcId="{3C89349C-7BE9-4D55-B921-91E5A187F3AA}" destId="{FF641960-BC77-4145-9B8C-4B1202AB824B}" srcOrd="0" destOrd="0" presId="urn:microsoft.com/office/officeart/2005/8/layout/hChevron3"/>
    <dgm:cxn modelId="{BA7F5155-F36C-4856-AB5E-7C0D56E1E28B}" type="presParOf" srcId="{FF641960-BC77-4145-9B8C-4B1202AB824B}" destId="{7F484A0B-6EC4-428D-BF0F-509CC03666FF}" srcOrd="0" destOrd="0" presId="urn:microsoft.com/office/officeart/2005/8/layout/hChevron3"/>
    <dgm:cxn modelId="{874EF727-3D65-4429-83C5-6C157B9E890B}" type="presParOf" srcId="{FF641960-BC77-4145-9B8C-4B1202AB824B}" destId="{4E105FAB-70F7-4215-B4DD-7531D77186C3}" srcOrd="1" destOrd="0" presId="urn:microsoft.com/office/officeart/2005/8/layout/hChevron3"/>
    <dgm:cxn modelId="{2DECC37B-E3EB-4C93-9D8D-824097AF986B}" type="presParOf" srcId="{FF641960-BC77-4145-9B8C-4B1202AB824B}" destId="{31C0DA59-6170-4652-9C40-08B595266E4C}" srcOrd="2"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13C9C1-87A5-459A-853A-AC5586A334C6}" type="doc">
      <dgm:prSet loTypeId="urn:microsoft.com/office/officeart/2005/8/layout/chevron1" loCatId="process" qsTypeId="urn:microsoft.com/office/officeart/2005/8/quickstyle/3d2" qsCatId="3D" csTypeId="urn:microsoft.com/office/officeart/2005/8/colors/accent1_2" csCatId="accent1" phldr="1"/>
      <dgm:spPr/>
      <dgm:t>
        <a:bodyPr/>
        <a:lstStyle/>
        <a:p>
          <a:endParaRPr lang="en-US"/>
        </a:p>
      </dgm:t>
    </dgm:pt>
    <dgm:pt modelId="{E32E3C35-148A-49B2-8BF8-85BD91AFD1F1}">
      <dgm:prSet/>
      <dgm:spPr/>
      <dgm:t>
        <a:bodyPr/>
        <a:lstStyle/>
        <a:p>
          <a:r>
            <a:rPr lang="en-IN" baseline="0" dirty="0"/>
            <a:t>Guide: </a:t>
          </a:r>
        </a:p>
        <a:p>
          <a:r>
            <a:rPr lang="en-IN" baseline="0" dirty="0"/>
            <a:t>Dr . Kokila  </a:t>
          </a:r>
          <a:endParaRPr lang="en-US" dirty="0"/>
        </a:p>
      </dgm:t>
    </dgm:pt>
    <dgm:pt modelId="{6BA2A7CC-9316-4F3D-B846-6D5E0B0B3AD9}" type="parTrans" cxnId="{F1411A05-B9E1-4D42-A4DA-E8594E87B5C8}">
      <dgm:prSet/>
      <dgm:spPr/>
      <dgm:t>
        <a:bodyPr/>
        <a:lstStyle/>
        <a:p>
          <a:endParaRPr lang="en-US"/>
        </a:p>
      </dgm:t>
    </dgm:pt>
    <dgm:pt modelId="{89B6B42A-1ABD-49C2-86EC-273626BA959D}" type="sibTrans" cxnId="{F1411A05-B9E1-4D42-A4DA-E8594E87B5C8}">
      <dgm:prSet/>
      <dgm:spPr/>
      <dgm:t>
        <a:bodyPr/>
        <a:lstStyle/>
        <a:p>
          <a:endParaRPr lang="en-US"/>
        </a:p>
      </dgm:t>
    </dgm:pt>
    <dgm:pt modelId="{F88E2331-4F5C-4E35-952C-42CE5467AFFF}" type="pres">
      <dgm:prSet presAssocID="{9313C9C1-87A5-459A-853A-AC5586A334C6}" presName="Name0" presStyleCnt="0">
        <dgm:presLayoutVars>
          <dgm:dir/>
          <dgm:animLvl val="lvl"/>
          <dgm:resizeHandles val="exact"/>
        </dgm:presLayoutVars>
      </dgm:prSet>
      <dgm:spPr/>
    </dgm:pt>
    <dgm:pt modelId="{1737D7C5-00DB-4C99-8D43-A5AB597F71A4}" type="pres">
      <dgm:prSet presAssocID="{E32E3C35-148A-49B2-8BF8-85BD91AFD1F1}" presName="parTxOnly" presStyleLbl="node1" presStyleIdx="0" presStyleCnt="1" custScaleX="140769" custScaleY="122937" custLinFactNeighborX="-7940" custLinFactNeighborY="-1242">
        <dgm:presLayoutVars>
          <dgm:chMax val="0"/>
          <dgm:chPref val="0"/>
          <dgm:bulletEnabled val="1"/>
        </dgm:presLayoutVars>
      </dgm:prSet>
      <dgm:spPr/>
    </dgm:pt>
  </dgm:ptLst>
  <dgm:cxnLst>
    <dgm:cxn modelId="{F1411A05-B9E1-4D42-A4DA-E8594E87B5C8}" srcId="{9313C9C1-87A5-459A-853A-AC5586A334C6}" destId="{E32E3C35-148A-49B2-8BF8-85BD91AFD1F1}" srcOrd="0" destOrd="0" parTransId="{6BA2A7CC-9316-4F3D-B846-6D5E0B0B3AD9}" sibTransId="{89B6B42A-1ABD-49C2-86EC-273626BA959D}"/>
    <dgm:cxn modelId="{4AD1E548-EDE7-473D-96A2-2A5E23E105CD}" type="presOf" srcId="{9313C9C1-87A5-459A-853A-AC5586A334C6}" destId="{F88E2331-4F5C-4E35-952C-42CE5467AFFF}" srcOrd="0" destOrd="0" presId="urn:microsoft.com/office/officeart/2005/8/layout/chevron1"/>
    <dgm:cxn modelId="{8B109184-8AEA-46B0-BC70-39AD0FBF3A78}" type="presOf" srcId="{E32E3C35-148A-49B2-8BF8-85BD91AFD1F1}" destId="{1737D7C5-00DB-4C99-8D43-A5AB597F71A4}" srcOrd="0" destOrd="0" presId="urn:microsoft.com/office/officeart/2005/8/layout/chevron1"/>
    <dgm:cxn modelId="{1CA3C69C-9672-4A79-82F1-FC67F3F3FB98}" type="presParOf" srcId="{F88E2331-4F5C-4E35-952C-42CE5467AFFF}" destId="{1737D7C5-00DB-4C99-8D43-A5AB597F71A4}" srcOrd="0"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484A0B-6EC4-428D-BF0F-509CC03666FF}">
      <dsp:nvSpPr>
        <dsp:cNvPr id="0" name=""/>
        <dsp:cNvSpPr/>
      </dsp:nvSpPr>
      <dsp:spPr>
        <a:xfrm>
          <a:off x="1" y="1103353"/>
          <a:ext cx="2434937" cy="973974"/>
        </a:xfrm>
        <a:prstGeom prst="homePlate">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5354" tIns="82677" rIns="41339" bIns="82677" numCol="1" spcCol="1270" anchor="ctr" anchorCtr="0">
          <a:noAutofit/>
        </a:bodyPr>
        <a:lstStyle/>
        <a:p>
          <a:pPr marL="0" lvl="0" indent="0" algn="ctr" defTabSz="1377950">
            <a:lnSpc>
              <a:spcPct val="90000"/>
            </a:lnSpc>
            <a:spcBef>
              <a:spcPct val="0"/>
            </a:spcBef>
            <a:spcAft>
              <a:spcPct val="35000"/>
            </a:spcAft>
            <a:buNone/>
          </a:pPr>
          <a:r>
            <a:rPr lang="en-IN" sz="3100" kern="1200" baseline="0" dirty="0" err="1"/>
            <a:t>k.Abinaya</a:t>
          </a:r>
          <a:endParaRPr lang="en-US" sz="3100" kern="1200" dirty="0"/>
        </a:p>
      </dsp:txBody>
      <dsp:txXfrm>
        <a:off x="1" y="1103353"/>
        <a:ext cx="2191444" cy="973974"/>
      </dsp:txXfrm>
    </dsp:sp>
    <dsp:sp modelId="{31C0DA59-6170-4652-9C40-08B595266E4C}">
      <dsp:nvSpPr>
        <dsp:cNvPr id="0" name=""/>
        <dsp:cNvSpPr/>
      </dsp:nvSpPr>
      <dsp:spPr>
        <a:xfrm>
          <a:off x="1954808" y="1103353"/>
          <a:ext cx="2434937" cy="973974"/>
        </a:xfrm>
        <a:prstGeom prst="chevron">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4016" tIns="82677" rIns="41339" bIns="82677" numCol="1" spcCol="1270" anchor="ctr" anchorCtr="0">
          <a:noAutofit/>
        </a:bodyPr>
        <a:lstStyle/>
        <a:p>
          <a:pPr marL="0" lvl="0" indent="0" algn="ctr" defTabSz="1377950">
            <a:lnSpc>
              <a:spcPct val="90000"/>
            </a:lnSpc>
            <a:spcBef>
              <a:spcPct val="0"/>
            </a:spcBef>
            <a:spcAft>
              <a:spcPct val="35000"/>
            </a:spcAft>
            <a:buNone/>
          </a:pPr>
          <a:r>
            <a:rPr lang="en-IN" sz="3100" kern="1200" baseline="0" dirty="0"/>
            <a:t>III </a:t>
          </a:r>
          <a:r>
            <a:rPr lang="en-IN" sz="3100" kern="1200" baseline="0" dirty="0" err="1"/>
            <a:t>bsc</a:t>
          </a:r>
          <a:r>
            <a:rPr lang="en-IN" sz="3100" kern="1200" baseline="0" dirty="0"/>
            <a:t> cs Shift1</a:t>
          </a:r>
          <a:endParaRPr lang="en-US" sz="3100" kern="1200" dirty="0"/>
        </a:p>
      </dsp:txBody>
      <dsp:txXfrm>
        <a:off x="2441795" y="1103353"/>
        <a:ext cx="1460963" cy="9739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37D7C5-00DB-4C99-8D43-A5AB597F71A4}">
      <dsp:nvSpPr>
        <dsp:cNvPr id="0" name=""/>
        <dsp:cNvSpPr/>
      </dsp:nvSpPr>
      <dsp:spPr>
        <a:xfrm>
          <a:off x="0" y="152013"/>
          <a:ext cx="3008693" cy="1051026"/>
        </a:xfrm>
        <a:prstGeom prst="chevron">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42672" rIns="42672" bIns="42672" numCol="1" spcCol="1270" anchor="ctr" anchorCtr="0">
          <a:noAutofit/>
        </a:bodyPr>
        <a:lstStyle/>
        <a:p>
          <a:pPr marL="0" lvl="0" indent="0" algn="ctr" defTabSz="1422400">
            <a:lnSpc>
              <a:spcPct val="90000"/>
            </a:lnSpc>
            <a:spcBef>
              <a:spcPct val="0"/>
            </a:spcBef>
            <a:spcAft>
              <a:spcPct val="35000"/>
            </a:spcAft>
            <a:buNone/>
          </a:pPr>
          <a:r>
            <a:rPr lang="en-IN" sz="3200" kern="1200" baseline="0" dirty="0"/>
            <a:t>Guide: </a:t>
          </a:r>
        </a:p>
        <a:p>
          <a:pPr marL="0" lvl="0" indent="0" algn="ctr" defTabSz="1422400">
            <a:lnSpc>
              <a:spcPct val="90000"/>
            </a:lnSpc>
            <a:spcBef>
              <a:spcPct val="0"/>
            </a:spcBef>
            <a:spcAft>
              <a:spcPct val="35000"/>
            </a:spcAft>
            <a:buNone/>
          </a:pPr>
          <a:r>
            <a:rPr lang="en-IN" sz="3200" kern="1200" baseline="0" dirty="0"/>
            <a:t>Dr . Kokila  </a:t>
          </a:r>
          <a:endParaRPr lang="en-US" sz="3200" kern="1200" dirty="0"/>
        </a:p>
      </dsp:txBody>
      <dsp:txXfrm>
        <a:off x="525513" y="152013"/>
        <a:ext cx="1957667" cy="1051026"/>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26881431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8041157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417021018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8086529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30491946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C6E12D2-DA3A-480B-BCDF-BFB6C7EBE402}" type="datetimeFigureOut">
              <a:rPr lang="en-US" smtClean="0"/>
              <a:t>3/12/2023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20521093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C6E12D2-DA3A-480B-BCDF-BFB6C7EBE402}" type="datetimeFigureOut">
              <a:rPr lang="en-US" smtClean="0"/>
              <a:t>3/12/2023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61917162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18098887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99987894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334294630"/>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11" name="Slide Number Placeholder 5"/>
          <p:cNvSpPr>
            <a:spLocks noGrp="1"/>
          </p:cNvSpPr>
          <p:nvPr>
            <p:ph type="sldNum" sz="quarter" idx="12"/>
          </p:nvPr>
        </p:nvSpPr>
        <p:spPr>
          <a:xfrm>
            <a:off x="531812" y="787782"/>
            <a:ext cx="779767" cy="365125"/>
          </a:xfrm>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71895917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56442066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416231050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408968611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t>3/12/2023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17422749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t>3/12/2023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52805996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C6E12D2-DA3A-480B-BCDF-BFB6C7EBE402}" type="datetimeFigureOut">
              <a:rPr lang="en-US" smtClean="0"/>
              <a:t>3/12/2023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00736881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28337768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59305758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C6E12D2-DA3A-480B-BCDF-BFB6C7EBE402}" type="datetimeFigureOut">
              <a:rPr lang="en-US" smtClean="0"/>
              <a:t>3/12/2023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1BBC3DF-4D3E-4D62-AC24-223E50BCC8DF}" type="slidenum">
              <a:rPr lang="en-US" smtClean="0"/>
              <a:t>‹#›</a:t>
            </a:fld>
            <a:endParaRPr lang="en-US"/>
          </a:p>
        </p:txBody>
      </p:sp>
    </p:spTree>
    <p:extLst>
      <p:ext uri="{BB962C8B-B14F-4D97-AF65-F5344CB8AC3E}">
        <p14:creationId xmlns:p14="http://schemas.microsoft.com/office/powerpoint/2010/main" val="2689863317"/>
      </p:ext>
    </p:extLst>
  </p:cSld>
  <p:clrMap bg1="lt1" tx1="dk1" bg2="lt2" tx2="dk2" accent1="accent1" accent2="accent2" accent3="accent3" accent4="accent4" accent5="accent5" accent6="accent6" hlink="hlink" folHlink="folHlink"/>
  <p:sldLayoutIdLst>
    <p:sldLayoutId id="2147483982"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 id="2147483993" r:id="rId12"/>
    <p:sldLayoutId id="2147483994" r:id="rId13"/>
    <p:sldLayoutId id="2147483995" r:id="rId14"/>
    <p:sldLayoutId id="2147483996" r:id="rId15"/>
    <p:sldLayoutId id="2147483997" r:id="rId16"/>
    <p:sldLayoutId id="2147483998" r:id="rId17"/>
    <p:sldLayoutId id="2147483999" r:id="rId18"/>
    <p:sldLayoutId id="2147484000" r:id="rId19"/>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4.jfif"/><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6000" dirty="0">
                <a:solidFill>
                  <a:srgbClr val="FF0000"/>
                </a:solidFill>
              </a:rPr>
              <a:t>CLOUD </a:t>
            </a:r>
            <a:r>
              <a:rPr lang="en-IN" altLang="en-US" sz="6000" dirty="0" err="1">
                <a:solidFill>
                  <a:srgbClr val="FF0000"/>
                </a:solidFill>
              </a:rPr>
              <a:t>coMPUTING</a:t>
            </a:r>
            <a:endParaRPr lang="en-IN" altLang="en-US" sz="6000" dirty="0">
              <a:solidFill>
                <a:srgbClr val="FF0000"/>
              </a:solidFill>
            </a:endParaRPr>
          </a:p>
        </p:txBody>
      </p:sp>
      <p:graphicFrame>
        <p:nvGraphicFramePr>
          <p:cNvPr id="6" name="Content Placeholder 5">
            <a:extLst>
              <a:ext uri="{FF2B5EF4-FFF2-40B4-BE49-F238E27FC236}">
                <a16:creationId xmlns:a16="http://schemas.microsoft.com/office/drawing/2014/main" id="{48372D83-065B-4470-AA11-8FCECDB570B9}"/>
              </a:ext>
            </a:extLst>
          </p:cNvPr>
          <p:cNvGraphicFramePr>
            <a:graphicFrameLocks noGrp="1"/>
          </p:cNvGraphicFramePr>
          <p:nvPr>
            <p:ph sz="quarter" idx="13"/>
            <p:extLst>
              <p:ext uri="{D42A27DB-BD31-4B8C-83A1-F6EECF244321}">
                <p14:modId xmlns:p14="http://schemas.microsoft.com/office/powerpoint/2010/main" val="2332790067"/>
              </p:ext>
            </p:extLst>
          </p:nvPr>
        </p:nvGraphicFramePr>
        <p:xfrm>
          <a:off x="913775" y="4546210"/>
          <a:ext cx="4389746" cy="2077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D715F49F-B21E-4D8B-9DCE-18857454D246}"/>
              </a:ext>
            </a:extLst>
          </p:cNvPr>
          <p:cNvGraphicFramePr/>
          <p:nvPr>
            <p:extLst>
              <p:ext uri="{D42A27DB-BD31-4B8C-83A1-F6EECF244321}">
                <p14:modId xmlns:p14="http://schemas.microsoft.com/office/powerpoint/2010/main" val="1013014875"/>
              </p:ext>
            </p:extLst>
          </p:nvPr>
        </p:nvGraphicFramePr>
        <p:xfrm flipV="1">
          <a:off x="4839287" y="5481711"/>
          <a:ext cx="3010485" cy="137628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0" name="Picture 9">
            <a:extLst>
              <a:ext uri="{FF2B5EF4-FFF2-40B4-BE49-F238E27FC236}">
                <a16:creationId xmlns:a16="http://schemas.microsoft.com/office/drawing/2014/main" id="{AA640195-B682-4092-8A5B-AF09B6904B0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0" y="0"/>
            <a:ext cx="12192000" cy="548171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2536C-3493-449E-BA01-FCF72528E15A}"/>
              </a:ext>
            </a:extLst>
          </p:cNvPr>
          <p:cNvSpPr>
            <a:spLocks noGrp="1"/>
          </p:cNvSpPr>
          <p:nvPr>
            <p:ph type="title"/>
          </p:nvPr>
        </p:nvSpPr>
        <p:spPr>
          <a:xfrm>
            <a:off x="-2462471" y="477840"/>
            <a:ext cx="10364451" cy="1596177"/>
          </a:xfrm>
        </p:spPr>
        <p:txBody>
          <a:bodyPr>
            <a:normAutofit/>
          </a:bodyPr>
          <a:lstStyle/>
          <a:p>
            <a:r>
              <a:rPr lang="en-IN" sz="4000" b="1" dirty="0"/>
              <a:t>User login</a:t>
            </a:r>
            <a:endParaRPr lang="en-US" sz="4000" b="1" dirty="0"/>
          </a:p>
        </p:txBody>
      </p:sp>
      <p:sp>
        <p:nvSpPr>
          <p:cNvPr id="3" name="Content Placeholder 2">
            <a:extLst>
              <a:ext uri="{FF2B5EF4-FFF2-40B4-BE49-F238E27FC236}">
                <a16:creationId xmlns:a16="http://schemas.microsoft.com/office/drawing/2014/main" id="{3EB30253-96F1-4DC0-A823-F4BB3D8096DA}"/>
              </a:ext>
            </a:extLst>
          </p:cNvPr>
          <p:cNvSpPr>
            <a:spLocks noGrp="1"/>
          </p:cNvSpPr>
          <p:nvPr>
            <p:ph sz="quarter" idx="13"/>
          </p:nvPr>
        </p:nvSpPr>
        <p:spPr>
          <a:xfrm>
            <a:off x="730894" y="1616127"/>
            <a:ext cx="8680392" cy="3625745"/>
          </a:xfrm>
        </p:spPr>
        <p:txBody>
          <a:bodyPr/>
          <a:lstStyle/>
          <a:p>
            <a:pPr marL="0" indent="0">
              <a:buNone/>
            </a:pP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alibri" panose="020F0502020204030204" pitchFamily="34" charset="0"/>
                <a:ea typeface="Calibri" panose="020F0502020204030204" pitchFamily="34" charset="0"/>
                <a:cs typeface="Times New Roman" panose="02020603050405020304" pitchFamily="18" charset="0"/>
              </a:rPr>
              <a:t> After create the user registration every user having username and password, using this username and password the user enters into the login. For secure purpose user should login this system otherwise unknown user also login into this software.</a:t>
            </a:r>
            <a:endParaRPr lang="en-US" dirty="0"/>
          </a:p>
        </p:txBody>
      </p:sp>
    </p:spTree>
    <p:extLst>
      <p:ext uri="{BB962C8B-B14F-4D97-AF65-F5344CB8AC3E}">
        <p14:creationId xmlns:p14="http://schemas.microsoft.com/office/powerpoint/2010/main" val="2481167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112" y="511569"/>
            <a:ext cx="8911687" cy="1280890"/>
          </a:xfrm>
        </p:spPr>
        <p:txBody>
          <a:bodyPr/>
          <a:lstStyle/>
          <a:p>
            <a:r>
              <a:rPr lang="en-IN" b="1" dirty="0"/>
              <a:t>file uploading</a:t>
            </a:r>
            <a:endParaRPr lang="en-US" b="1" dirty="0"/>
          </a:p>
        </p:txBody>
      </p:sp>
      <p:sp>
        <p:nvSpPr>
          <p:cNvPr id="3" name="Content Placeholder 2"/>
          <p:cNvSpPr>
            <a:spLocks noGrp="1"/>
          </p:cNvSpPr>
          <p:nvPr>
            <p:ph idx="1"/>
          </p:nvPr>
        </p:nvSpPr>
        <p:spPr>
          <a:xfrm>
            <a:off x="901089" y="2035126"/>
            <a:ext cx="8915400" cy="3777622"/>
          </a:xfrm>
        </p:spPr>
        <p:txBody>
          <a:bodyPr>
            <a:normAutofit/>
          </a:bodyPr>
          <a:lstStyle/>
          <a:p>
            <a:pPr marL="0" marR="0" lvl="0" indent="0">
              <a:lnSpc>
                <a:spcPct val="150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IN" alt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This module is main concept of this project, which user can upload any type of document like ppt,pdf,docx etc…. any time of document can upload by the user. Once the user uploads the document which will upload into the cloud.</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D4272-2C1D-4EE8-B351-1562E9A6E079}"/>
              </a:ext>
            </a:extLst>
          </p:cNvPr>
          <p:cNvSpPr>
            <a:spLocks noGrp="1"/>
          </p:cNvSpPr>
          <p:nvPr>
            <p:ph type="title"/>
          </p:nvPr>
        </p:nvSpPr>
        <p:spPr>
          <a:xfrm>
            <a:off x="-844686" y="1066801"/>
            <a:ext cx="10364451" cy="1596177"/>
          </a:xfrm>
        </p:spPr>
        <p:txBody>
          <a:bodyPr/>
          <a:lstStyle/>
          <a:p>
            <a:r>
              <a:rPr lang="en-IN" b="1" dirty="0"/>
              <a:t>Uploading file </a:t>
            </a:r>
            <a:r>
              <a:rPr lang="en-US" b="1" dirty="0">
                <a:latin typeface="Calibri" panose="020F0502020204030204" pitchFamily="34" charset="0"/>
                <a:ea typeface="Calibri" panose="020F0502020204030204" pitchFamily="34" charset="0"/>
                <a:cs typeface="Times New Roman" panose="02020603050405020304" pitchFamily="18" charset="0"/>
              </a:rPr>
              <a:t>maintenance</a:t>
            </a:r>
            <a:br>
              <a:rPr lang="en-US" dirty="0">
                <a:latin typeface="Calibri" panose="020F0502020204030204" pitchFamily="34" charset="0"/>
                <a:ea typeface="Calibri" panose="020F0502020204030204" pitchFamily="34" charset="0"/>
                <a:cs typeface="Times New Roman" panose="02020603050405020304" pitchFamily="18" charset="0"/>
              </a:rPr>
            </a:br>
            <a:br>
              <a:rPr lang="en-US" dirty="0">
                <a:latin typeface="Calibri" panose="020F0502020204030204" pitchFamily="34" charset="0"/>
                <a:ea typeface="Calibri" panose="020F0502020204030204" pitchFamily="34" charset="0"/>
                <a:cs typeface="Times New Roman" panose="02020603050405020304" pitchFamily="18" charset="0"/>
              </a:rPr>
            </a:br>
            <a:endParaRPr lang="en-US" b="1" dirty="0"/>
          </a:p>
        </p:txBody>
      </p:sp>
      <p:sp>
        <p:nvSpPr>
          <p:cNvPr id="3" name="Content Placeholder 2">
            <a:extLst>
              <a:ext uri="{FF2B5EF4-FFF2-40B4-BE49-F238E27FC236}">
                <a16:creationId xmlns:a16="http://schemas.microsoft.com/office/drawing/2014/main" id="{8BA27D46-7E66-484D-9E0A-D878F56CC8B4}"/>
              </a:ext>
            </a:extLst>
          </p:cNvPr>
          <p:cNvSpPr>
            <a:spLocks noGrp="1"/>
          </p:cNvSpPr>
          <p:nvPr>
            <p:ph sz="quarter" idx="13"/>
          </p:nvPr>
        </p:nvSpPr>
        <p:spPr/>
        <p:txBody>
          <a:bodyPr/>
          <a:lstStyle/>
          <a:p>
            <a:pPr marL="0" marR="0" lvl="0" indent="0">
              <a:lnSpc>
                <a:spcPct val="150000"/>
              </a:lnSpc>
              <a:spcBef>
                <a:spcPts val="0"/>
              </a:spcBef>
              <a:spcAft>
                <a:spcPts val="0"/>
              </a:spcAft>
              <a:buNone/>
            </a:pP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IN" altLang="en-US" b="1"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Upload files are maintained by the cloud, the cloud will maintain the files very secure and safe. If the user missing some files in our own system or mobile  we can get it from this computing system</a:t>
            </a:r>
            <a:endParaRPr lang="en-US" dirty="0"/>
          </a:p>
        </p:txBody>
      </p:sp>
    </p:spTree>
    <p:extLst>
      <p:ext uri="{BB962C8B-B14F-4D97-AF65-F5344CB8AC3E}">
        <p14:creationId xmlns:p14="http://schemas.microsoft.com/office/powerpoint/2010/main" val="1847279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9D15-6DD8-4720-989F-202E8F5A3A8C}"/>
              </a:ext>
            </a:extLst>
          </p:cNvPr>
          <p:cNvSpPr>
            <a:spLocks noGrp="1"/>
          </p:cNvSpPr>
          <p:nvPr>
            <p:ph type="title"/>
          </p:nvPr>
        </p:nvSpPr>
        <p:spPr>
          <a:xfrm>
            <a:off x="-1449598" y="770915"/>
            <a:ext cx="10364451" cy="1596177"/>
          </a:xfrm>
        </p:spPr>
        <p:txBody>
          <a:bodyPr/>
          <a:lstStyle/>
          <a:p>
            <a:r>
              <a:rPr lang="en-IN" b="1" dirty="0"/>
              <a:t>Encryption and decryption</a:t>
            </a:r>
            <a:endParaRPr lang="en-US" b="1" dirty="0"/>
          </a:p>
        </p:txBody>
      </p:sp>
      <p:sp>
        <p:nvSpPr>
          <p:cNvPr id="3" name="Content Placeholder 2">
            <a:extLst>
              <a:ext uri="{FF2B5EF4-FFF2-40B4-BE49-F238E27FC236}">
                <a16:creationId xmlns:a16="http://schemas.microsoft.com/office/drawing/2014/main" id="{1AA8DDEF-9E07-4CE5-9973-D9EDC950461F}"/>
              </a:ext>
            </a:extLst>
          </p:cNvPr>
          <p:cNvSpPr>
            <a:spLocks noGrp="1"/>
          </p:cNvSpPr>
          <p:nvPr>
            <p:ph sz="quarter" idx="13"/>
          </p:nvPr>
        </p:nvSpPr>
        <p:spPr/>
        <p:txBody>
          <a:bodyPr/>
          <a:lstStyle/>
          <a:p>
            <a:pPr marL="0" marR="0" lvl="0" indent="0">
              <a:lnSpc>
                <a:spcPct val="150000"/>
              </a:lnSpc>
              <a:spcBef>
                <a:spcPts val="0"/>
              </a:spcBef>
              <a:spcAft>
                <a:spcPts val="0"/>
              </a:spcAft>
              <a:buNone/>
            </a:pP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IN" altLang="en-US" b="1"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This encryption and decryption module is used when the user uploading a file. Which is common way of secure to uploading file into the cloud. That’s why which system is very safe and secure.</a:t>
            </a:r>
          </a:p>
          <a:p>
            <a:endParaRPr lang="en-US" dirty="0"/>
          </a:p>
        </p:txBody>
      </p:sp>
    </p:spTree>
    <p:extLst>
      <p:ext uri="{BB962C8B-B14F-4D97-AF65-F5344CB8AC3E}">
        <p14:creationId xmlns:p14="http://schemas.microsoft.com/office/powerpoint/2010/main" val="2709530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p>
        </p:txBody>
      </p:sp>
      <p:sp>
        <p:nvSpPr>
          <p:cNvPr id="3" name="Content Placeholder 2"/>
          <p:cNvSpPr>
            <a:spLocks noGrp="1"/>
          </p:cNvSpPr>
          <p:nvPr>
            <p:ph sz="half" idx="1"/>
          </p:nvPr>
        </p:nvSpPr>
        <p:spPr/>
        <p:txBody>
          <a:bodyPr/>
          <a:lstStyle/>
          <a:p>
            <a:r>
              <a:rPr lang="en-US" dirty="0"/>
              <a:t>Level 0</a:t>
            </a:r>
          </a:p>
          <a:p>
            <a:pPr marL="0" indent="0">
              <a:buNone/>
            </a:pPr>
            <a:endParaRPr lang="en-US" dirty="0"/>
          </a:p>
          <a:p>
            <a:pPr marL="0" indent="0">
              <a:buNone/>
            </a:pPr>
            <a:endParaRPr lang="en-US" dirty="0"/>
          </a:p>
        </p:txBody>
      </p:sp>
      <p:pic>
        <p:nvPicPr>
          <p:cNvPr id="5" name="Content Placeholder 4" descr="cloud-0.drawio"/>
          <p:cNvPicPr>
            <a:picLocks noGrp="1" noChangeAspect="1"/>
          </p:cNvPicPr>
          <p:nvPr>
            <p:ph sz="half" idx="2"/>
          </p:nvPr>
        </p:nvPicPr>
        <p:blipFill>
          <a:blip r:embed="rId2"/>
          <a:stretch>
            <a:fillRect/>
          </a:stretch>
        </p:blipFill>
        <p:spPr>
          <a:xfrm>
            <a:off x="1451610" y="3129915"/>
            <a:ext cx="8521700" cy="14351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Level 1:</a:t>
            </a:r>
          </a:p>
        </p:txBody>
      </p:sp>
      <p:pic>
        <p:nvPicPr>
          <p:cNvPr id="6" name="Content Placeholder 5" descr="cloud-1.drawio"/>
          <p:cNvPicPr>
            <a:picLocks noGrp="1" noChangeAspect="1"/>
          </p:cNvPicPr>
          <p:nvPr>
            <p:ph sz="half" idx="2"/>
          </p:nvPr>
        </p:nvPicPr>
        <p:blipFill>
          <a:blip r:embed="rId2"/>
          <a:stretch>
            <a:fillRect/>
          </a:stretch>
        </p:blipFill>
        <p:spPr>
          <a:xfrm>
            <a:off x="3249637" y="704850"/>
            <a:ext cx="7877908" cy="58928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7033" y="500159"/>
            <a:ext cx="3846189" cy="969159"/>
          </a:xfrm>
        </p:spPr>
        <p:txBody>
          <a:bodyPr>
            <a:normAutofit fontScale="90000"/>
          </a:bodyPr>
          <a:lstStyle/>
          <a:p>
            <a:br>
              <a:rPr lang="en-IN" dirty="0"/>
            </a:br>
            <a:r>
              <a:rPr lang="en-IN" dirty="0"/>
              <a:t>TABLE name: user </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092552509"/>
              </p:ext>
            </p:extLst>
          </p:nvPr>
        </p:nvGraphicFramePr>
        <p:xfrm>
          <a:off x="2001079" y="1707857"/>
          <a:ext cx="6783077" cy="4572542"/>
        </p:xfrm>
        <a:graphic>
          <a:graphicData uri="http://schemas.openxmlformats.org/drawingml/2006/table">
            <a:tbl>
              <a:tblPr firstRow="1" firstCol="1" bandRow="1">
                <a:tableStyleId>{5C22544A-7EE6-4342-B048-85BDC9FD1C3A}</a:tableStyleId>
              </a:tblPr>
              <a:tblGrid>
                <a:gridCol w="1523999">
                  <a:extLst>
                    <a:ext uri="{9D8B030D-6E8A-4147-A177-3AD203B41FA5}">
                      <a16:colId xmlns:a16="http://schemas.microsoft.com/office/drawing/2014/main" val="20000"/>
                    </a:ext>
                  </a:extLst>
                </a:gridCol>
                <a:gridCol w="1614985">
                  <a:extLst>
                    <a:ext uri="{9D8B030D-6E8A-4147-A177-3AD203B41FA5}">
                      <a16:colId xmlns:a16="http://schemas.microsoft.com/office/drawing/2014/main" val="20001"/>
                    </a:ext>
                  </a:extLst>
                </a:gridCol>
                <a:gridCol w="1559610">
                  <a:extLst>
                    <a:ext uri="{9D8B030D-6E8A-4147-A177-3AD203B41FA5}">
                      <a16:colId xmlns:a16="http://schemas.microsoft.com/office/drawing/2014/main" val="20002"/>
                    </a:ext>
                  </a:extLst>
                </a:gridCol>
                <a:gridCol w="2084483">
                  <a:extLst>
                    <a:ext uri="{9D8B030D-6E8A-4147-A177-3AD203B41FA5}">
                      <a16:colId xmlns:a16="http://schemas.microsoft.com/office/drawing/2014/main" val="20003"/>
                    </a:ext>
                  </a:extLst>
                </a:gridCol>
              </a:tblGrid>
              <a:tr h="528956">
                <a:tc>
                  <a:txBody>
                    <a:bodyPr/>
                    <a:lstStyle/>
                    <a:p>
                      <a:pPr>
                        <a:lnSpc>
                          <a:spcPct val="150000"/>
                        </a:lnSpc>
                        <a:spcAft>
                          <a:spcPts val="1000"/>
                        </a:spcAft>
                      </a:pPr>
                      <a:r>
                        <a:rPr lang="en-US" sz="2400" dirty="0">
                          <a:effectLst/>
                        </a:rPr>
                        <a:t>FIELD </a:t>
                      </a:r>
                      <a:endParaRPr lang="en-US" sz="2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2400" dirty="0">
                          <a:effectLst/>
                        </a:rPr>
                        <a:t>DATA TYPE</a:t>
                      </a:r>
                      <a:endParaRPr lang="en-US" sz="2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2400" dirty="0">
                          <a:effectLst/>
                        </a:rPr>
                        <a:t>SIZE</a:t>
                      </a:r>
                      <a:endParaRPr lang="en-US" sz="2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2400" dirty="0">
                          <a:effectLst/>
                        </a:rPr>
                        <a:t>CONSTRAINT</a:t>
                      </a:r>
                      <a:endParaRPr lang="en-US" sz="2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0000"/>
                  </a:ext>
                </a:extLst>
              </a:tr>
              <a:tr h="558560">
                <a:tc>
                  <a:txBody>
                    <a:bodyPr/>
                    <a:lstStyle/>
                    <a:p>
                      <a:pPr>
                        <a:lnSpc>
                          <a:spcPct val="150000"/>
                        </a:lnSpc>
                        <a:spcAft>
                          <a:spcPts val="1000"/>
                        </a:spcAft>
                      </a:pPr>
                      <a:r>
                        <a:rPr lang="en-IN" altLang="en-US" sz="2400" dirty="0">
                          <a:effectLst/>
                        </a:rPr>
                        <a:t>User </a:t>
                      </a:r>
                      <a:r>
                        <a:rPr lang="en-US" sz="2400" dirty="0">
                          <a:effectLst/>
                        </a:rPr>
                        <a:t>id</a:t>
                      </a:r>
                      <a:endParaRPr lang="en-US" sz="2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2400" dirty="0">
                          <a:effectLst/>
                        </a:rPr>
                        <a:t>Int</a:t>
                      </a:r>
                      <a:endParaRPr lang="en-US" sz="2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2400" dirty="0">
                          <a:effectLst/>
                        </a:rPr>
                        <a:t>10</a:t>
                      </a:r>
                      <a:endParaRPr lang="en-US" sz="2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2400" dirty="0">
                          <a:effectLst/>
                        </a:rPr>
                        <a:t>Primary key</a:t>
                      </a:r>
                      <a:endParaRPr lang="en-US" sz="2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0001"/>
                  </a:ext>
                </a:extLst>
              </a:tr>
              <a:tr h="528956">
                <a:tc>
                  <a:txBody>
                    <a:bodyPr/>
                    <a:lstStyle/>
                    <a:p>
                      <a:pPr>
                        <a:lnSpc>
                          <a:spcPct val="150000"/>
                        </a:lnSpc>
                        <a:spcAft>
                          <a:spcPts val="1000"/>
                        </a:spcAft>
                      </a:pPr>
                      <a:r>
                        <a:rPr lang="en-IN" altLang="en-US" sz="2400" dirty="0">
                          <a:effectLst/>
                        </a:rPr>
                        <a:t>Name</a:t>
                      </a:r>
                      <a:endParaRPr lang="en-IN" altLang="en-US" sz="2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2400" dirty="0">
                          <a:effectLst/>
                        </a:rPr>
                        <a:t>Varchar</a:t>
                      </a:r>
                      <a:r>
                        <a:rPr lang="en-US" sz="1200" dirty="0">
                          <a:effectLst/>
                        </a:rPr>
                        <a:t> </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2400" dirty="0">
                          <a:effectLst/>
                        </a:rPr>
                        <a:t>30</a:t>
                      </a:r>
                      <a:endParaRPr lang="en-US" sz="2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2400" dirty="0">
                          <a:effectLst/>
                        </a:rPr>
                        <a:t>Not null</a:t>
                      </a:r>
                      <a:endParaRPr lang="en-US" sz="2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0002"/>
                  </a:ext>
                </a:extLst>
              </a:tr>
              <a:tr h="510238">
                <a:tc>
                  <a:txBody>
                    <a:bodyPr/>
                    <a:lstStyle/>
                    <a:p>
                      <a:pPr>
                        <a:lnSpc>
                          <a:spcPct val="150000"/>
                        </a:lnSpc>
                        <a:spcAft>
                          <a:spcPts val="1000"/>
                        </a:spcAft>
                      </a:pPr>
                      <a:r>
                        <a:rPr lang="en-IN" altLang="en-US" sz="2400" dirty="0">
                          <a:effectLst/>
                        </a:rPr>
                        <a:t>Email</a:t>
                      </a:r>
                      <a:endParaRPr lang="en-IN" altLang="en-US" sz="2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2400" dirty="0">
                          <a:effectLst/>
                        </a:rPr>
                        <a:t>Varchar </a:t>
                      </a:r>
                      <a:endParaRPr lang="en-US" sz="2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2400" dirty="0">
                          <a:effectLst/>
                        </a:rPr>
                        <a:t>30</a:t>
                      </a:r>
                      <a:endParaRPr lang="en-US" sz="2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2400" dirty="0">
                          <a:effectLst/>
                        </a:rPr>
                        <a:t>Not null</a:t>
                      </a:r>
                      <a:endParaRPr lang="en-US" sz="2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0003"/>
                  </a:ext>
                </a:extLst>
              </a:tr>
              <a:tr h="528956">
                <a:tc>
                  <a:txBody>
                    <a:bodyPr/>
                    <a:lstStyle/>
                    <a:p>
                      <a:pPr>
                        <a:lnSpc>
                          <a:spcPct val="150000"/>
                        </a:lnSpc>
                        <a:spcAft>
                          <a:spcPts val="1000"/>
                        </a:spcAft>
                        <a:buNone/>
                      </a:pPr>
                      <a:r>
                        <a:rPr lang="en-IN" altLang="en-US" sz="2400" dirty="0">
                          <a:effectLst/>
                          <a:latin typeface="Calibri" panose="020F0502020204030204" pitchFamily="34" charset="0"/>
                          <a:ea typeface="Calibri" panose="020F0502020204030204" pitchFamily="34" charset="0"/>
                          <a:cs typeface="Latha" panose="020B0604020202020204" pitchFamily="34" charset="0"/>
                        </a:rPr>
                        <a:t>Phone</a:t>
                      </a:r>
                    </a:p>
                  </a:txBody>
                  <a:tcPr marL="68580" marR="68580" marT="0" marB="0"/>
                </a:tc>
                <a:tc>
                  <a:txBody>
                    <a:bodyPr/>
                    <a:lstStyle/>
                    <a:p>
                      <a:pPr>
                        <a:lnSpc>
                          <a:spcPct val="150000"/>
                        </a:lnSpc>
                        <a:spcAft>
                          <a:spcPts val="1000"/>
                        </a:spcAft>
                        <a:buNone/>
                      </a:pPr>
                      <a:r>
                        <a:rPr lang="en-IN" altLang="en-US" sz="2400" dirty="0">
                          <a:effectLst/>
                          <a:latin typeface="Calibri" panose="020F0502020204030204" pitchFamily="34" charset="0"/>
                          <a:ea typeface="Calibri" panose="020F0502020204030204" pitchFamily="34" charset="0"/>
                          <a:cs typeface="Latha" panose="020B0604020202020204" pitchFamily="34" charset="0"/>
                        </a:rPr>
                        <a:t>Varchar</a:t>
                      </a:r>
                    </a:p>
                  </a:txBody>
                  <a:tcPr marL="68580" marR="68580" marT="0" marB="0"/>
                </a:tc>
                <a:tc>
                  <a:txBody>
                    <a:bodyPr/>
                    <a:lstStyle/>
                    <a:p>
                      <a:pPr>
                        <a:lnSpc>
                          <a:spcPct val="150000"/>
                        </a:lnSpc>
                        <a:spcAft>
                          <a:spcPts val="1000"/>
                        </a:spcAft>
                        <a:buNone/>
                      </a:pPr>
                      <a:r>
                        <a:rPr lang="en-IN" altLang="en-US" sz="2400" dirty="0">
                          <a:effectLst/>
                          <a:latin typeface="Calibri" panose="020F0502020204030204" pitchFamily="34" charset="0"/>
                          <a:ea typeface="Calibri" panose="020F0502020204030204" pitchFamily="34" charset="0"/>
                          <a:cs typeface="Latha" panose="020B0604020202020204" pitchFamily="34" charset="0"/>
                        </a:rPr>
                        <a:t>10</a:t>
                      </a:r>
                    </a:p>
                  </a:txBody>
                  <a:tcPr marL="68580" marR="68580" marT="0" marB="0"/>
                </a:tc>
                <a:tc>
                  <a:txBody>
                    <a:bodyPr/>
                    <a:lstStyle/>
                    <a:p>
                      <a:pPr>
                        <a:lnSpc>
                          <a:spcPct val="150000"/>
                        </a:lnSpc>
                        <a:spcAft>
                          <a:spcPts val="1000"/>
                        </a:spcAft>
                        <a:buNone/>
                      </a:pPr>
                      <a:r>
                        <a:rPr lang="en-IN" altLang="en-US" sz="2400" dirty="0">
                          <a:effectLst/>
                          <a:latin typeface="Calibri" panose="020F0502020204030204" pitchFamily="34" charset="0"/>
                          <a:ea typeface="Calibri" panose="020F0502020204030204" pitchFamily="34" charset="0"/>
                          <a:cs typeface="Latha" panose="020B0604020202020204" pitchFamily="34" charset="0"/>
                        </a:rPr>
                        <a:t>Not null</a:t>
                      </a:r>
                    </a:p>
                  </a:txBody>
                  <a:tcPr marL="68580" marR="68580" marT="0" marB="0"/>
                </a:tc>
                <a:extLst>
                  <a:ext uri="{0D108BD9-81ED-4DB2-BD59-A6C34878D82A}">
                    <a16:rowId xmlns:a16="http://schemas.microsoft.com/office/drawing/2014/main" val="10004"/>
                  </a:ext>
                </a:extLst>
              </a:tr>
              <a:tr h="659051">
                <a:tc>
                  <a:txBody>
                    <a:bodyPr/>
                    <a:lstStyle/>
                    <a:p>
                      <a:pPr>
                        <a:lnSpc>
                          <a:spcPct val="150000"/>
                        </a:lnSpc>
                        <a:spcAft>
                          <a:spcPts val="1000"/>
                        </a:spcAft>
                        <a:buNone/>
                      </a:pPr>
                      <a:r>
                        <a:rPr lang="en-IN" altLang="en-US" sz="2400" dirty="0">
                          <a:effectLst/>
                          <a:latin typeface="Calibri" panose="020F0502020204030204" pitchFamily="34" charset="0"/>
                          <a:ea typeface="Calibri" panose="020F0502020204030204" pitchFamily="34" charset="0"/>
                          <a:cs typeface="Latha" panose="020B0604020202020204" pitchFamily="34" charset="0"/>
                        </a:rPr>
                        <a:t>Institution</a:t>
                      </a:r>
                    </a:p>
                  </a:txBody>
                  <a:tcPr marL="68580" marR="68580" marT="0" marB="0"/>
                </a:tc>
                <a:tc>
                  <a:txBody>
                    <a:bodyPr/>
                    <a:lstStyle/>
                    <a:p>
                      <a:pPr>
                        <a:lnSpc>
                          <a:spcPct val="150000"/>
                        </a:lnSpc>
                        <a:spcAft>
                          <a:spcPts val="1000"/>
                        </a:spcAft>
                        <a:buNone/>
                      </a:pPr>
                      <a:r>
                        <a:rPr lang="en-IN" altLang="en-US" sz="2400" dirty="0">
                          <a:effectLst/>
                          <a:latin typeface="Calibri" panose="020F0502020204030204" pitchFamily="34" charset="0"/>
                          <a:ea typeface="Calibri" panose="020F0502020204030204" pitchFamily="34" charset="0"/>
                          <a:cs typeface="Latha" panose="020B0604020202020204" pitchFamily="34" charset="0"/>
                        </a:rPr>
                        <a:t>Varchar</a:t>
                      </a:r>
                    </a:p>
                  </a:txBody>
                  <a:tcPr marL="68580" marR="68580" marT="0" marB="0"/>
                </a:tc>
                <a:tc>
                  <a:txBody>
                    <a:bodyPr/>
                    <a:lstStyle/>
                    <a:p>
                      <a:pPr>
                        <a:lnSpc>
                          <a:spcPct val="150000"/>
                        </a:lnSpc>
                        <a:spcAft>
                          <a:spcPts val="1000"/>
                        </a:spcAft>
                        <a:buNone/>
                      </a:pPr>
                      <a:r>
                        <a:rPr lang="en-IN" altLang="en-US" sz="2400" dirty="0">
                          <a:effectLst/>
                          <a:latin typeface="Calibri" panose="020F0502020204030204" pitchFamily="34" charset="0"/>
                          <a:ea typeface="Calibri" panose="020F0502020204030204" pitchFamily="34" charset="0"/>
                          <a:cs typeface="Latha" panose="020B0604020202020204" pitchFamily="34" charset="0"/>
                        </a:rPr>
                        <a:t>20</a:t>
                      </a:r>
                    </a:p>
                  </a:txBody>
                  <a:tcPr marL="68580" marR="68580" marT="0" marB="0"/>
                </a:tc>
                <a:tc>
                  <a:txBody>
                    <a:bodyPr/>
                    <a:lstStyle/>
                    <a:p>
                      <a:pPr>
                        <a:lnSpc>
                          <a:spcPct val="150000"/>
                        </a:lnSpc>
                        <a:spcAft>
                          <a:spcPts val="1000"/>
                        </a:spcAft>
                        <a:buNone/>
                      </a:pPr>
                      <a:r>
                        <a:rPr lang="en-IN" altLang="en-US" sz="2400" dirty="0">
                          <a:effectLst/>
                          <a:latin typeface="Calibri" panose="020F0502020204030204" pitchFamily="34" charset="0"/>
                          <a:ea typeface="Calibri" panose="020F0502020204030204" pitchFamily="34" charset="0"/>
                          <a:cs typeface="Latha" panose="020B0604020202020204" pitchFamily="34" charset="0"/>
                        </a:rPr>
                        <a:t>Not null</a:t>
                      </a:r>
                    </a:p>
                  </a:txBody>
                  <a:tcPr marL="68580" marR="68580" marT="0" marB="0"/>
                </a:tc>
                <a:extLst>
                  <a:ext uri="{0D108BD9-81ED-4DB2-BD59-A6C34878D82A}">
                    <a16:rowId xmlns:a16="http://schemas.microsoft.com/office/drawing/2014/main" val="10005"/>
                  </a:ext>
                </a:extLst>
              </a:tr>
              <a:tr h="728869">
                <a:tc>
                  <a:txBody>
                    <a:bodyPr/>
                    <a:lstStyle/>
                    <a:p>
                      <a:pPr>
                        <a:lnSpc>
                          <a:spcPct val="150000"/>
                        </a:lnSpc>
                        <a:spcAft>
                          <a:spcPts val="1000"/>
                        </a:spcAft>
                        <a:buNone/>
                      </a:pPr>
                      <a:r>
                        <a:rPr lang="en-IN" altLang="en-US" sz="2400" dirty="0">
                          <a:effectLst/>
                          <a:latin typeface="Calibri" panose="020F0502020204030204" pitchFamily="34" charset="0"/>
                          <a:ea typeface="Calibri" panose="020F0502020204030204" pitchFamily="34" charset="0"/>
                          <a:cs typeface="Latha" panose="020B0604020202020204" pitchFamily="34" charset="0"/>
                        </a:rPr>
                        <a:t>Location</a:t>
                      </a:r>
                    </a:p>
                  </a:txBody>
                  <a:tcPr marL="68580" marR="68580" marT="0" marB="0"/>
                </a:tc>
                <a:tc>
                  <a:txBody>
                    <a:bodyPr/>
                    <a:lstStyle/>
                    <a:p>
                      <a:pPr>
                        <a:lnSpc>
                          <a:spcPct val="150000"/>
                        </a:lnSpc>
                        <a:spcAft>
                          <a:spcPts val="1000"/>
                        </a:spcAft>
                        <a:buNone/>
                      </a:pPr>
                      <a:r>
                        <a:rPr lang="en-IN" altLang="en-US" sz="2400" dirty="0">
                          <a:effectLst/>
                          <a:latin typeface="Calibri" panose="020F0502020204030204" pitchFamily="34" charset="0"/>
                          <a:ea typeface="Calibri" panose="020F0502020204030204" pitchFamily="34" charset="0"/>
                          <a:cs typeface="Latha" panose="020B0604020202020204" pitchFamily="34" charset="0"/>
                        </a:rPr>
                        <a:t>Varchar</a:t>
                      </a:r>
                    </a:p>
                  </a:txBody>
                  <a:tcPr marL="68580" marR="68580" marT="0" marB="0"/>
                </a:tc>
                <a:tc>
                  <a:txBody>
                    <a:bodyPr/>
                    <a:lstStyle/>
                    <a:p>
                      <a:pPr>
                        <a:lnSpc>
                          <a:spcPct val="150000"/>
                        </a:lnSpc>
                        <a:spcAft>
                          <a:spcPts val="1000"/>
                        </a:spcAft>
                        <a:buNone/>
                      </a:pPr>
                      <a:r>
                        <a:rPr lang="en-IN" altLang="en-US" sz="2400" dirty="0">
                          <a:effectLst/>
                          <a:latin typeface="Calibri" panose="020F0502020204030204" pitchFamily="34" charset="0"/>
                          <a:ea typeface="Calibri" panose="020F0502020204030204" pitchFamily="34" charset="0"/>
                          <a:cs typeface="Latha" panose="020B0604020202020204" pitchFamily="34" charset="0"/>
                        </a:rPr>
                        <a:t>20</a:t>
                      </a:r>
                    </a:p>
                  </a:txBody>
                  <a:tcPr marL="68580" marR="68580" marT="0" marB="0"/>
                </a:tc>
                <a:tc>
                  <a:txBody>
                    <a:bodyPr/>
                    <a:lstStyle/>
                    <a:p>
                      <a:pPr>
                        <a:lnSpc>
                          <a:spcPct val="150000"/>
                        </a:lnSpc>
                        <a:spcAft>
                          <a:spcPts val="1000"/>
                        </a:spcAft>
                        <a:buNone/>
                      </a:pPr>
                      <a:r>
                        <a:rPr lang="en-IN" altLang="en-US" sz="2400" dirty="0">
                          <a:effectLst/>
                          <a:latin typeface="Calibri" panose="020F0502020204030204" pitchFamily="34" charset="0"/>
                          <a:ea typeface="Calibri" panose="020F0502020204030204" pitchFamily="34" charset="0"/>
                          <a:cs typeface="Latha" panose="020B0604020202020204" pitchFamily="34" charset="0"/>
                        </a:rPr>
                        <a:t>Not null</a:t>
                      </a:r>
                    </a:p>
                  </a:txBody>
                  <a:tcPr marL="68580" marR="68580" marT="0" marB="0"/>
                </a:tc>
                <a:extLst>
                  <a:ext uri="{0D108BD9-81ED-4DB2-BD59-A6C34878D82A}">
                    <a16:rowId xmlns:a16="http://schemas.microsoft.com/office/drawing/2014/main" val="10006"/>
                  </a:ext>
                </a:extLst>
              </a:tr>
              <a:tr h="528956">
                <a:tc>
                  <a:txBody>
                    <a:bodyPr/>
                    <a:lstStyle/>
                    <a:p>
                      <a:pPr>
                        <a:lnSpc>
                          <a:spcPct val="150000"/>
                        </a:lnSpc>
                        <a:spcAft>
                          <a:spcPts val="1000"/>
                        </a:spcAft>
                        <a:buNone/>
                      </a:pPr>
                      <a:r>
                        <a:rPr lang="en-IN" altLang="en-US" sz="2400" dirty="0">
                          <a:effectLst/>
                          <a:latin typeface="Calibri" panose="020F0502020204030204" pitchFamily="34" charset="0"/>
                          <a:ea typeface="Calibri" panose="020F0502020204030204" pitchFamily="34" charset="0"/>
                          <a:cs typeface="Latha" panose="020B0604020202020204" pitchFamily="34" charset="0"/>
                        </a:rPr>
                        <a:t>Password</a:t>
                      </a:r>
                    </a:p>
                  </a:txBody>
                  <a:tcPr marL="68580" marR="68580" marT="0" marB="0"/>
                </a:tc>
                <a:tc>
                  <a:txBody>
                    <a:bodyPr/>
                    <a:lstStyle/>
                    <a:p>
                      <a:pPr>
                        <a:lnSpc>
                          <a:spcPct val="150000"/>
                        </a:lnSpc>
                        <a:spcAft>
                          <a:spcPts val="1000"/>
                        </a:spcAft>
                        <a:buNone/>
                      </a:pPr>
                      <a:r>
                        <a:rPr lang="en-IN" altLang="en-US" sz="2400" dirty="0">
                          <a:effectLst/>
                          <a:latin typeface="Calibri" panose="020F0502020204030204" pitchFamily="34" charset="0"/>
                          <a:ea typeface="Calibri" panose="020F0502020204030204" pitchFamily="34" charset="0"/>
                          <a:cs typeface="Latha" panose="020B0604020202020204" pitchFamily="34" charset="0"/>
                        </a:rPr>
                        <a:t>Varchar</a:t>
                      </a:r>
                    </a:p>
                  </a:txBody>
                  <a:tcPr marL="68580" marR="68580" marT="0" marB="0"/>
                </a:tc>
                <a:tc>
                  <a:txBody>
                    <a:bodyPr/>
                    <a:lstStyle/>
                    <a:p>
                      <a:pPr>
                        <a:lnSpc>
                          <a:spcPct val="150000"/>
                        </a:lnSpc>
                        <a:spcAft>
                          <a:spcPts val="1000"/>
                        </a:spcAft>
                        <a:buNone/>
                      </a:pPr>
                      <a:r>
                        <a:rPr lang="en-IN" altLang="en-US" sz="2400" dirty="0">
                          <a:effectLst/>
                          <a:latin typeface="Calibri" panose="020F0502020204030204" pitchFamily="34" charset="0"/>
                          <a:ea typeface="Calibri" panose="020F0502020204030204" pitchFamily="34" charset="0"/>
                          <a:cs typeface="Latha" panose="020B0604020202020204" pitchFamily="34" charset="0"/>
                        </a:rPr>
                        <a:t>30</a:t>
                      </a:r>
                    </a:p>
                  </a:txBody>
                  <a:tcPr marL="68580" marR="68580" marT="0" marB="0"/>
                </a:tc>
                <a:tc>
                  <a:txBody>
                    <a:bodyPr/>
                    <a:lstStyle/>
                    <a:p>
                      <a:pPr>
                        <a:lnSpc>
                          <a:spcPct val="150000"/>
                        </a:lnSpc>
                        <a:spcAft>
                          <a:spcPts val="1000"/>
                        </a:spcAft>
                        <a:buNone/>
                      </a:pPr>
                      <a:r>
                        <a:rPr lang="en-IN" altLang="en-US" sz="2400" dirty="0">
                          <a:effectLst/>
                          <a:latin typeface="Calibri" panose="020F0502020204030204" pitchFamily="34" charset="0"/>
                          <a:ea typeface="Calibri" panose="020F0502020204030204" pitchFamily="34" charset="0"/>
                          <a:cs typeface="Latha" panose="020B0604020202020204" pitchFamily="34" charset="0"/>
                        </a:rPr>
                        <a:t>Not null</a:t>
                      </a:r>
                    </a:p>
                  </a:txBody>
                  <a:tcPr marL="68580" marR="68580" marT="0" marB="0"/>
                </a:tc>
                <a:extLst>
                  <a:ext uri="{0D108BD9-81ED-4DB2-BD59-A6C34878D82A}">
                    <a16:rowId xmlns:a16="http://schemas.microsoft.com/office/drawing/2014/main" val="10007"/>
                  </a:ext>
                </a:extLst>
              </a:tr>
            </a:tbl>
          </a:graphicData>
        </a:graphic>
      </p:graphicFrame>
      <p:sp>
        <p:nvSpPr>
          <p:cNvPr id="3" name="Title 1"/>
          <p:cNvSpPr>
            <a:spLocks noGrp="1"/>
          </p:cNvSpPr>
          <p:nvPr/>
        </p:nvSpPr>
        <p:spPr>
          <a:xfrm>
            <a:off x="3178278" y="164885"/>
            <a:ext cx="5020048" cy="819854"/>
          </a:xfrm>
          <a:prstGeom prst="rect">
            <a:avLst/>
          </a:prstGeom>
          <a:noFill/>
          <a:ln w="9525">
            <a:noFill/>
          </a:ln>
        </p:spPr>
        <p:txBody>
          <a:bodyPr anchor="ctr" anchorCtr="0"/>
          <a:lst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a:lstStyle>
          <a:p>
            <a:r>
              <a:rPr lang="en-IN" altLang="en-US" sz="4400" b="1" dirty="0">
                <a:solidFill>
                  <a:srgbClr val="FF0000"/>
                </a:solidFill>
              </a:rPr>
              <a:t>TABLE STRUCTURE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261" y="612116"/>
            <a:ext cx="8911687" cy="1280890"/>
          </a:xfrm>
        </p:spPr>
        <p:txBody>
          <a:bodyPr/>
          <a:lstStyle/>
          <a:p>
            <a:r>
              <a:rPr lang="en-IN" dirty="0"/>
              <a:t>TABLE NAME:Category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55656892"/>
              </p:ext>
            </p:extLst>
          </p:nvPr>
        </p:nvGraphicFramePr>
        <p:xfrm>
          <a:off x="2491409" y="2101780"/>
          <a:ext cx="8468139" cy="3830527"/>
        </p:xfrm>
        <a:graphic>
          <a:graphicData uri="http://schemas.openxmlformats.org/drawingml/2006/table">
            <a:tbl>
              <a:tblPr firstRow="1" firstCol="1" bandRow="1">
                <a:tableStyleId>{5C22544A-7EE6-4342-B048-85BDC9FD1C3A}</a:tableStyleId>
              </a:tblPr>
              <a:tblGrid>
                <a:gridCol w="1760149">
                  <a:extLst>
                    <a:ext uri="{9D8B030D-6E8A-4147-A177-3AD203B41FA5}">
                      <a16:colId xmlns:a16="http://schemas.microsoft.com/office/drawing/2014/main" val="20000"/>
                    </a:ext>
                  </a:extLst>
                </a:gridCol>
                <a:gridCol w="2235352">
                  <a:extLst>
                    <a:ext uri="{9D8B030D-6E8A-4147-A177-3AD203B41FA5}">
                      <a16:colId xmlns:a16="http://schemas.microsoft.com/office/drawing/2014/main" val="20001"/>
                    </a:ext>
                  </a:extLst>
                </a:gridCol>
                <a:gridCol w="2236319">
                  <a:extLst>
                    <a:ext uri="{9D8B030D-6E8A-4147-A177-3AD203B41FA5}">
                      <a16:colId xmlns:a16="http://schemas.microsoft.com/office/drawing/2014/main" val="20002"/>
                    </a:ext>
                  </a:extLst>
                </a:gridCol>
                <a:gridCol w="2236319">
                  <a:extLst>
                    <a:ext uri="{9D8B030D-6E8A-4147-A177-3AD203B41FA5}">
                      <a16:colId xmlns:a16="http://schemas.microsoft.com/office/drawing/2014/main" val="20003"/>
                    </a:ext>
                  </a:extLst>
                </a:gridCol>
              </a:tblGrid>
              <a:tr h="654672">
                <a:tc>
                  <a:txBody>
                    <a:bodyPr/>
                    <a:lstStyle/>
                    <a:p>
                      <a:pPr indent="0">
                        <a:buNone/>
                      </a:pPr>
                      <a:r>
                        <a:rPr lang="en-US" sz="2400" b="1" dirty="0">
                          <a:latin typeface="Times New Roman" panose="02020603050405020304" pitchFamily="18" charset="0"/>
                          <a:cs typeface="Times New Roman" panose="02020603050405020304" pitchFamily="18" charset="0"/>
                        </a:rPr>
                        <a:t>FIELD </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1" dirty="0">
                          <a:latin typeface="Times New Roman" panose="02020603050405020304" pitchFamily="18" charset="0"/>
                          <a:cs typeface="Times New Roman" panose="02020603050405020304" pitchFamily="18" charset="0"/>
                        </a:rPr>
                        <a:t>DATA TYPE</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1" dirty="0">
                          <a:latin typeface="Times New Roman" panose="02020603050405020304" pitchFamily="18" charset="0"/>
                          <a:cs typeface="Times New Roman" panose="02020603050405020304" pitchFamily="18" charset="0"/>
                        </a:rPr>
                        <a:t>SIZE</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1" dirty="0">
                          <a:latin typeface="Times New Roman" panose="02020603050405020304" pitchFamily="18" charset="0"/>
                          <a:cs typeface="Times New Roman" panose="02020603050405020304" pitchFamily="18" charset="0"/>
                        </a:rPr>
                        <a:t>CONSTRAINT</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689113">
                <a:tc>
                  <a:txBody>
                    <a:bodyPr/>
                    <a:lstStyle/>
                    <a:p>
                      <a:pPr indent="0">
                        <a:buNone/>
                      </a:pPr>
                      <a:r>
                        <a:rPr lang="en-IN" altLang="en-US" sz="2400" b="0" dirty="0">
                          <a:latin typeface="Times New Roman" panose="02020603050405020304" pitchFamily="18" charset="0"/>
                          <a:cs typeface="Times New Roman" panose="02020603050405020304" pitchFamily="18" charset="0"/>
                        </a:rPr>
                        <a:t>Category </a:t>
                      </a:r>
                      <a:r>
                        <a:rPr lang="en-US" sz="2400" b="0" dirty="0">
                          <a:latin typeface="Times New Roman" panose="02020603050405020304" pitchFamily="18" charset="0"/>
                          <a:cs typeface="Times New Roman" panose="02020603050405020304" pitchFamily="18" charset="0"/>
                        </a:rPr>
                        <a:t>id</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Int</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10</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Primary key</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828914">
                <a:tc>
                  <a:txBody>
                    <a:bodyPr/>
                    <a:lstStyle/>
                    <a:p>
                      <a:pPr indent="0">
                        <a:buNone/>
                      </a:pPr>
                      <a:r>
                        <a:rPr lang="en-IN" altLang="en-US" sz="2400" b="0" dirty="0">
                          <a:latin typeface="Times New Roman" panose="02020603050405020304" pitchFamily="18" charset="0"/>
                          <a:cs typeface="Times New Roman" panose="02020603050405020304" pitchFamily="18" charset="0"/>
                        </a:rPr>
                        <a:t>Name</a:t>
                      </a:r>
                      <a:endParaRPr lang="en-IN" alt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Varchar </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20</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Not null</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828914">
                <a:tc>
                  <a:txBody>
                    <a:bodyPr/>
                    <a:lstStyle/>
                    <a:p>
                      <a:pPr indent="0">
                        <a:buNone/>
                      </a:pPr>
                      <a:r>
                        <a:rPr lang="en-IN" altLang="en-US" sz="2400" b="0" dirty="0">
                          <a:latin typeface="Times New Roman" panose="02020603050405020304" pitchFamily="18" charset="0"/>
                          <a:cs typeface="Times New Roman" panose="02020603050405020304" pitchFamily="18" charset="0"/>
                        </a:rPr>
                        <a:t>Institution</a:t>
                      </a:r>
                      <a:endParaRPr lang="en-IN" alt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Varchar </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20</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Not null</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828914">
                <a:tc>
                  <a:txBody>
                    <a:bodyPr/>
                    <a:lstStyle/>
                    <a:p>
                      <a:pPr indent="0">
                        <a:buNone/>
                      </a:pPr>
                      <a:r>
                        <a:rPr lang="en-IN" altLang="en-US" sz="2400" b="0" dirty="0">
                          <a:latin typeface="Times New Roman" panose="02020603050405020304" pitchFamily="18" charset="0"/>
                          <a:cs typeface="Times New Roman" panose="02020603050405020304" pitchFamily="18" charset="0"/>
                        </a:rPr>
                        <a:t>Description</a:t>
                      </a:r>
                      <a:endParaRPr lang="en-IN" alt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Varchar </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30</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Not null</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5232" y="594343"/>
            <a:ext cx="8911687" cy="1280890"/>
          </a:xfrm>
        </p:spPr>
        <p:txBody>
          <a:bodyPr/>
          <a:lstStyle/>
          <a:p>
            <a:r>
              <a:rPr lang="en-IN" dirty="0"/>
              <a:t>TABLE NAME: Notes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58995436"/>
              </p:ext>
            </p:extLst>
          </p:nvPr>
        </p:nvGraphicFramePr>
        <p:xfrm>
          <a:off x="2208810" y="2152355"/>
          <a:ext cx="8737486" cy="3918391"/>
        </p:xfrm>
        <a:graphic>
          <a:graphicData uri="http://schemas.openxmlformats.org/drawingml/2006/table">
            <a:tbl>
              <a:tblPr firstRow="1" firstCol="1" bandRow="1">
                <a:tableStyleId>{5C22544A-7EE6-4342-B048-85BDC9FD1C3A}</a:tableStyleId>
              </a:tblPr>
              <a:tblGrid>
                <a:gridCol w="2183899">
                  <a:extLst>
                    <a:ext uri="{9D8B030D-6E8A-4147-A177-3AD203B41FA5}">
                      <a16:colId xmlns:a16="http://schemas.microsoft.com/office/drawing/2014/main" val="20000"/>
                    </a:ext>
                  </a:extLst>
                </a:gridCol>
                <a:gridCol w="2183899">
                  <a:extLst>
                    <a:ext uri="{9D8B030D-6E8A-4147-A177-3AD203B41FA5}">
                      <a16:colId xmlns:a16="http://schemas.microsoft.com/office/drawing/2014/main" val="20001"/>
                    </a:ext>
                  </a:extLst>
                </a:gridCol>
                <a:gridCol w="2184844">
                  <a:extLst>
                    <a:ext uri="{9D8B030D-6E8A-4147-A177-3AD203B41FA5}">
                      <a16:colId xmlns:a16="http://schemas.microsoft.com/office/drawing/2014/main" val="20002"/>
                    </a:ext>
                  </a:extLst>
                </a:gridCol>
                <a:gridCol w="2184844">
                  <a:extLst>
                    <a:ext uri="{9D8B030D-6E8A-4147-A177-3AD203B41FA5}">
                      <a16:colId xmlns:a16="http://schemas.microsoft.com/office/drawing/2014/main" val="20003"/>
                    </a:ext>
                  </a:extLst>
                </a:gridCol>
              </a:tblGrid>
              <a:tr h="988410">
                <a:tc>
                  <a:txBody>
                    <a:bodyPr/>
                    <a:lstStyle/>
                    <a:p>
                      <a:pPr indent="0">
                        <a:buNone/>
                      </a:pPr>
                      <a:r>
                        <a:rPr lang="en-US" sz="2400" b="1" dirty="0">
                          <a:latin typeface="Times New Roman" panose="02020603050405020304" pitchFamily="18" charset="0"/>
                          <a:cs typeface="Times New Roman" panose="02020603050405020304" pitchFamily="18" charset="0"/>
                        </a:rPr>
                        <a:t>FIELD </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1" dirty="0">
                          <a:latin typeface="Times New Roman" panose="02020603050405020304" pitchFamily="18" charset="0"/>
                          <a:cs typeface="Times New Roman" panose="02020603050405020304" pitchFamily="18" charset="0"/>
                        </a:rPr>
                        <a:t>DATA TYPE</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1" dirty="0">
                          <a:latin typeface="Times New Roman" panose="02020603050405020304" pitchFamily="18" charset="0"/>
                          <a:cs typeface="Times New Roman" panose="02020603050405020304" pitchFamily="18" charset="0"/>
                        </a:rPr>
                        <a:t>SIZE</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1" dirty="0">
                          <a:latin typeface="Times New Roman" panose="02020603050405020304" pitchFamily="18" charset="0"/>
                          <a:cs typeface="Times New Roman" panose="02020603050405020304" pitchFamily="18" charset="0"/>
                        </a:rPr>
                        <a:t>CONSTRAINT</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940905">
                <a:tc>
                  <a:txBody>
                    <a:bodyPr/>
                    <a:lstStyle/>
                    <a:p>
                      <a:pPr indent="0">
                        <a:buNone/>
                      </a:pPr>
                      <a:r>
                        <a:rPr lang="en-IN" altLang="en-US" sz="2400" b="0" dirty="0">
                          <a:latin typeface="Times New Roman" panose="02020603050405020304" pitchFamily="18" charset="0"/>
                          <a:cs typeface="Times New Roman" panose="02020603050405020304" pitchFamily="18" charset="0"/>
                        </a:rPr>
                        <a:t>Note </a:t>
                      </a:r>
                      <a:r>
                        <a:rPr lang="en-US" sz="2400" b="0" dirty="0">
                          <a:latin typeface="Times New Roman" panose="02020603050405020304" pitchFamily="18" charset="0"/>
                          <a:cs typeface="Times New Roman" panose="02020603050405020304" pitchFamily="18" charset="0"/>
                        </a:rPr>
                        <a:t>id</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Int</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10</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Primary key</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994538">
                <a:tc>
                  <a:txBody>
                    <a:bodyPr/>
                    <a:lstStyle/>
                    <a:p>
                      <a:pPr indent="0">
                        <a:buNone/>
                      </a:pPr>
                      <a:r>
                        <a:rPr lang="en-IN" altLang="en-US" sz="2400" b="0" dirty="0">
                          <a:latin typeface="Times New Roman" panose="02020603050405020304" pitchFamily="18" charset="0"/>
                          <a:cs typeface="Times New Roman" panose="02020603050405020304" pitchFamily="18" charset="0"/>
                        </a:rPr>
                        <a:t>Title</a:t>
                      </a:r>
                      <a:endParaRPr lang="en-IN" alt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2400" b="0" dirty="0">
                          <a:latin typeface="Times New Roman" panose="02020603050405020304" pitchFamily="18" charset="0"/>
                          <a:cs typeface="Times New Roman" panose="02020603050405020304" pitchFamily="18" charset="0"/>
                        </a:rPr>
                        <a:t>Varchar</a:t>
                      </a:r>
                      <a:endParaRPr lang="en-IN" alt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2400" b="0" dirty="0">
                          <a:latin typeface="Times New Roman" panose="02020603050405020304" pitchFamily="18" charset="0"/>
                          <a:cs typeface="Times New Roman" panose="02020603050405020304" pitchFamily="18" charset="0"/>
                        </a:rPr>
                        <a:t>30</a:t>
                      </a:r>
                      <a:endParaRPr lang="en-IN" alt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Foreign key</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994538">
                <a:tc>
                  <a:txBody>
                    <a:bodyPr/>
                    <a:lstStyle/>
                    <a:p>
                      <a:pPr indent="0">
                        <a:buNone/>
                      </a:pPr>
                      <a:r>
                        <a:rPr lang="en-IN" altLang="en-US" sz="2400" b="0" dirty="0">
                          <a:latin typeface="Times New Roman" panose="02020603050405020304" pitchFamily="18" charset="0"/>
                          <a:cs typeface="Times New Roman" panose="02020603050405020304" pitchFamily="18" charset="0"/>
                        </a:rPr>
                        <a:t>Description</a:t>
                      </a:r>
                      <a:endParaRPr lang="en-IN" alt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Varchar </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800" b="0" dirty="0">
                          <a:latin typeface="Times New Roman" panose="02020603050405020304" pitchFamily="18" charset="0"/>
                          <a:cs typeface="Times New Roman" panose="02020603050405020304" pitchFamily="18" charset="0"/>
                        </a:rPr>
                        <a:t>30</a:t>
                      </a:r>
                      <a:endParaRPr lang="en-US" sz="18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Not null</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065" y="497501"/>
            <a:ext cx="8911687" cy="1280890"/>
          </a:xfrm>
        </p:spPr>
        <p:txBody>
          <a:bodyPr/>
          <a:lstStyle/>
          <a:p>
            <a:r>
              <a:rPr lang="en-IN" dirty="0"/>
              <a:t>TABLE NAME:Topic</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30856198"/>
              </p:ext>
            </p:extLst>
          </p:nvPr>
        </p:nvGraphicFramePr>
        <p:xfrm>
          <a:off x="2584174" y="2001078"/>
          <a:ext cx="8097077" cy="3813119"/>
        </p:xfrm>
        <a:graphic>
          <a:graphicData uri="http://schemas.openxmlformats.org/drawingml/2006/table">
            <a:tbl>
              <a:tblPr firstRow="1" firstCol="1" bandRow="1">
                <a:tableStyleId>{5C22544A-7EE6-4342-B048-85BDC9FD1C3A}</a:tableStyleId>
              </a:tblPr>
              <a:tblGrid>
                <a:gridCol w="1892342">
                  <a:extLst>
                    <a:ext uri="{9D8B030D-6E8A-4147-A177-3AD203B41FA5}">
                      <a16:colId xmlns:a16="http://schemas.microsoft.com/office/drawing/2014/main" val="20000"/>
                    </a:ext>
                  </a:extLst>
                </a:gridCol>
                <a:gridCol w="2067649">
                  <a:extLst>
                    <a:ext uri="{9D8B030D-6E8A-4147-A177-3AD203B41FA5}">
                      <a16:colId xmlns:a16="http://schemas.microsoft.com/office/drawing/2014/main" val="20001"/>
                    </a:ext>
                  </a:extLst>
                </a:gridCol>
                <a:gridCol w="1698687">
                  <a:extLst>
                    <a:ext uri="{9D8B030D-6E8A-4147-A177-3AD203B41FA5}">
                      <a16:colId xmlns:a16="http://schemas.microsoft.com/office/drawing/2014/main" val="20002"/>
                    </a:ext>
                  </a:extLst>
                </a:gridCol>
                <a:gridCol w="2438399">
                  <a:extLst>
                    <a:ext uri="{9D8B030D-6E8A-4147-A177-3AD203B41FA5}">
                      <a16:colId xmlns:a16="http://schemas.microsoft.com/office/drawing/2014/main" val="20003"/>
                    </a:ext>
                  </a:extLst>
                </a:gridCol>
              </a:tblGrid>
              <a:tr h="981169">
                <a:tc>
                  <a:txBody>
                    <a:bodyPr/>
                    <a:lstStyle/>
                    <a:p>
                      <a:pPr indent="0">
                        <a:buNone/>
                      </a:pPr>
                      <a:r>
                        <a:rPr lang="en-US" sz="2400" b="1" dirty="0">
                          <a:latin typeface="Times New Roman" panose="02020603050405020304" pitchFamily="18" charset="0"/>
                          <a:cs typeface="Times New Roman" panose="02020603050405020304" pitchFamily="18" charset="0"/>
                        </a:rPr>
                        <a:t>FIELD </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1" dirty="0">
                          <a:latin typeface="Times New Roman" panose="02020603050405020304" pitchFamily="18" charset="0"/>
                          <a:cs typeface="Times New Roman" panose="02020603050405020304" pitchFamily="18" charset="0"/>
                        </a:rPr>
                        <a:t>DATA TYPE</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1" dirty="0">
                          <a:latin typeface="Times New Roman" panose="02020603050405020304" pitchFamily="18" charset="0"/>
                          <a:cs typeface="Times New Roman" panose="02020603050405020304" pitchFamily="18" charset="0"/>
                        </a:rPr>
                        <a:t>SIZE</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1" dirty="0">
                          <a:latin typeface="Times New Roman" panose="02020603050405020304" pitchFamily="18" charset="0"/>
                          <a:cs typeface="Times New Roman" panose="02020603050405020304" pitchFamily="18" charset="0"/>
                        </a:rPr>
                        <a:t>CONSTRAINT</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868510">
                <a:tc>
                  <a:txBody>
                    <a:bodyPr/>
                    <a:lstStyle/>
                    <a:p>
                      <a:pPr indent="0">
                        <a:buNone/>
                      </a:pPr>
                      <a:r>
                        <a:rPr lang="en-IN" altLang="en-US" sz="2400" b="0" dirty="0">
                          <a:latin typeface="Times New Roman" panose="02020603050405020304" pitchFamily="18" charset="0"/>
                          <a:cs typeface="Times New Roman" panose="02020603050405020304" pitchFamily="18" charset="0"/>
                        </a:rPr>
                        <a:t>Topic </a:t>
                      </a:r>
                      <a:r>
                        <a:rPr lang="en-US" sz="2400" b="0" dirty="0">
                          <a:latin typeface="Times New Roman" panose="02020603050405020304" pitchFamily="18" charset="0"/>
                          <a:cs typeface="Times New Roman" panose="02020603050405020304" pitchFamily="18" charset="0"/>
                        </a:rPr>
                        <a:t>id</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Int</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10</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Primary key</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981720">
                <a:tc>
                  <a:txBody>
                    <a:bodyPr/>
                    <a:lstStyle/>
                    <a:p>
                      <a:pPr indent="0">
                        <a:buNone/>
                      </a:pPr>
                      <a:r>
                        <a:rPr lang="en-IN" altLang="en-US" sz="2400" b="0" dirty="0">
                          <a:latin typeface="Times New Roman" panose="02020603050405020304" pitchFamily="18" charset="0"/>
                          <a:cs typeface="Times New Roman" panose="02020603050405020304" pitchFamily="18" charset="0"/>
                        </a:rPr>
                        <a:t>Topic Name</a:t>
                      </a:r>
                      <a:endParaRPr lang="en-IN" alt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Varchar</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20</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Not null</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981720">
                <a:tc>
                  <a:txBody>
                    <a:bodyPr/>
                    <a:lstStyle/>
                    <a:p>
                      <a:pPr indent="0">
                        <a:buNone/>
                      </a:pPr>
                      <a:r>
                        <a:rPr lang="en-IN" altLang="en-US" sz="2400" b="0" dirty="0">
                          <a:latin typeface="Times New Roman" panose="02020603050405020304" pitchFamily="18" charset="0"/>
                          <a:ea typeface="Times New Roman" panose="02020603050405020304" pitchFamily="18" charset="0"/>
                          <a:cs typeface="Times New Roman" panose="02020603050405020304" pitchFamily="18" charset="0"/>
                        </a:rPr>
                        <a:t>User Id</a:t>
                      </a:r>
                    </a:p>
                  </a:txBody>
                  <a:tcPr marL="68580" marR="68580" marT="0" marB="0"/>
                </a:tc>
                <a:tc>
                  <a:txBody>
                    <a:bodyPr/>
                    <a:lstStyle/>
                    <a:p>
                      <a:pPr indent="0">
                        <a:buNone/>
                      </a:pPr>
                      <a:r>
                        <a:rPr lang="en-IN" altLang="en-US" sz="2400" b="0" dirty="0">
                          <a:latin typeface="Times New Roman" panose="02020603050405020304" pitchFamily="18" charset="0"/>
                          <a:cs typeface="Times New Roman" panose="02020603050405020304" pitchFamily="18" charset="0"/>
                        </a:rPr>
                        <a:t>int</a:t>
                      </a:r>
                      <a:endParaRPr lang="en-IN" alt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2400" b="0" dirty="0">
                          <a:latin typeface="Times New Roman" panose="02020603050405020304" pitchFamily="18" charset="0"/>
                          <a:cs typeface="Times New Roman" panose="02020603050405020304" pitchFamily="18" charset="0"/>
                        </a:rPr>
                        <a:t>10</a:t>
                      </a:r>
                      <a:endParaRPr lang="en-IN" alt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2400" b="0" dirty="0">
                          <a:latin typeface="Times New Roman" panose="02020603050405020304" pitchFamily="18" charset="0"/>
                          <a:cs typeface="Times New Roman" panose="02020603050405020304" pitchFamily="18" charset="0"/>
                        </a:rPr>
                        <a:t>Foreign Key</a:t>
                      </a:r>
                      <a:endParaRPr lang="en-IN" alt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896" y="531999"/>
            <a:ext cx="3639469" cy="1069606"/>
          </a:xfrm>
        </p:spPr>
        <p:txBody>
          <a:bodyPr/>
          <a:lstStyle/>
          <a:p>
            <a:r>
              <a:rPr lang="en-IN" b="1" dirty="0"/>
              <a:t>ABSTRACT     </a:t>
            </a:r>
            <a:endParaRPr lang="en-US" b="1" dirty="0"/>
          </a:p>
        </p:txBody>
      </p:sp>
      <p:sp>
        <p:nvSpPr>
          <p:cNvPr id="3" name="Content Placeholder 2"/>
          <p:cNvSpPr>
            <a:spLocks noGrp="1"/>
          </p:cNvSpPr>
          <p:nvPr>
            <p:ph sz="quarter" idx="13"/>
          </p:nvPr>
        </p:nvSpPr>
        <p:spPr>
          <a:xfrm>
            <a:off x="646487" y="2367091"/>
            <a:ext cx="5106026" cy="3424107"/>
          </a:xfrm>
        </p:spPr>
        <p:txBody>
          <a:bodyPr>
            <a:normAutofit fontScale="77500" lnSpcReduction="20000"/>
          </a:bodyPr>
          <a:lstStyle/>
          <a:p>
            <a:pPr marR="0">
              <a:lnSpc>
                <a:spcPct val="150000"/>
              </a:lnSpc>
              <a:spcBef>
                <a:spcPts val="0"/>
              </a:spcBef>
              <a:spcAft>
                <a:spcPts val="80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cloud computing application is used in different scenario, we can use anywhere like common, college or office anywhere. </a:t>
            </a:r>
          </a:p>
          <a:p>
            <a:pPr marR="0">
              <a:lnSpc>
                <a:spcPct val="150000"/>
              </a:lnSpc>
              <a:spcBef>
                <a:spcPts val="0"/>
              </a:spcBef>
              <a:spcAft>
                <a:spcPts val="80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First user should create an account, once user has created an account, they have a unique username and password.</a:t>
            </a:r>
          </a:p>
          <a:p>
            <a:pPr marR="0">
              <a:lnSpc>
                <a:spcPct val="150000"/>
              </a:lnSpc>
              <a:spcBef>
                <a:spcPts val="0"/>
              </a:spcBef>
              <a:spcAft>
                <a:spcPts val="80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 using this credential to login this application. Once login has completed,  Category wise we can divide and make some differentiate compare to another folders, then click on the folder then it will move to files uploading option and downloading options.</a:t>
            </a:r>
          </a:p>
        </p:txBody>
      </p:sp>
      <p:pic>
        <p:nvPicPr>
          <p:cNvPr id="6" name="Content Placeholder 5">
            <a:extLst>
              <a:ext uri="{FF2B5EF4-FFF2-40B4-BE49-F238E27FC236}">
                <a16:creationId xmlns:a16="http://schemas.microsoft.com/office/drawing/2014/main" id="{9B337CF5-9A00-4AD2-BA30-9EA20A215982}"/>
              </a:ext>
            </a:extLst>
          </p:cNvPr>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7254867" y="1138312"/>
            <a:ext cx="4290646" cy="4581375"/>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8909" y="483433"/>
            <a:ext cx="8911687" cy="1280890"/>
          </a:xfrm>
        </p:spPr>
        <p:txBody>
          <a:bodyPr/>
          <a:lstStyle/>
          <a:p>
            <a:r>
              <a:rPr lang="en-IN" dirty="0"/>
              <a:t>TABLE NAME:File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49183443"/>
              </p:ext>
            </p:extLst>
          </p:nvPr>
        </p:nvGraphicFramePr>
        <p:xfrm>
          <a:off x="2438400" y="1876050"/>
          <a:ext cx="8388626" cy="3956977"/>
        </p:xfrm>
        <a:graphic>
          <a:graphicData uri="http://schemas.openxmlformats.org/drawingml/2006/table">
            <a:tbl>
              <a:tblPr firstRow="1" firstCol="1" bandRow="1">
                <a:tableStyleId>{5C22544A-7EE6-4342-B048-85BDC9FD1C3A}</a:tableStyleId>
              </a:tblPr>
              <a:tblGrid>
                <a:gridCol w="1941409">
                  <a:extLst>
                    <a:ext uri="{9D8B030D-6E8A-4147-A177-3AD203B41FA5}">
                      <a16:colId xmlns:a16="http://schemas.microsoft.com/office/drawing/2014/main" val="20000"/>
                    </a:ext>
                  </a:extLst>
                </a:gridCol>
                <a:gridCol w="1961035">
                  <a:extLst>
                    <a:ext uri="{9D8B030D-6E8A-4147-A177-3AD203B41FA5}">
                      <a16:colId xmlns:a16="http://schemas.microsoft.com/office/drawing/2014/main" val="20001"/>
                    </a:ext>
                  </a:extLst>
                </a:gridCol>
                <a:gridCol w="1776902">
                  <a:extLst>
                    <a:ext uri="{9D8B030D-6E8A-4147-A177-3AD203B41FA5}">
                      <a16:colId xmlns:a16="http://schemas.microsoft.com/office/drawing/2014/main" val="20002"/>
                    </a:ext>
                  </a:extLst>
                </a:gridCol>
                <a:gridCol w="2709280">
                  <a:extLst>
                    <a:ext uri="{9D8B030D-6E8A-4147-A177-3AD203B41FA5}">
                      <a16:colId xmlns:a16="http://schemas.microsoft.com/office/drawing/2014/main" val="20003"/>
                    </a:ext>
                  </a:extLst>
                </a:gridCol>
              </a:tblGrid>
              <a:tr h="787637">
                <a:tc>
                  <a:txBody>
                    <a:bodyPr/>
                    <a:lstStyle/>
                    <a:p>
                      <a:pPr indent="0">
                        <a:buNone/>
                      </a:pPr>
                      <a:r>
                        <a:rPr lang="en-US" sz="2400" b="1" dirty="0">
                          <a:latin typeface="Times New Roman" panose="02020603050405020304" pitchFamily="18" charset="0"/>
                          <a:cs typeface="Times New Roman" panose="02020603050405020304" pitchFamily="18" charset="0"/>
                        </a:rPr>
                        <a:t>FIELD </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1" dirty="0">
                          <a:latin typeface="Times New Roman" panose="02020603050405020304" pitchFamily="18" charset="0"/>
                          <a:cs typeface="Times New Roman" panose="02020603050405020304" pitchFamily="18" charset="0"/>
                        </a:rPr>
                        <a:t>DATA TYPE</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1" dirty="0">
                          <a:latin typeface="Times New Roman" panose="02020603050405020304" pitchFamily="18" charset="0"/>
                          <a:cs typeface="Times New Roman" panose="02020603050405020304" pitchFamily="18" charset="0"/>
                        </a:rPr>
                        <a:t>SIZE</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1" dirty="0">
                          <a:latin typeface="Times New Roman" panose="02020603050405020304" pitchFamily="18" charset="0"/>
                          <a:cs typeface="Times New Roman" panose="02020603050405020304" pitchFamily="18" charset="0"/>
                        </a:rPr>
                        <a:t>CONSTRAINT</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792335">
                <a:tc>
                  <a:txBody>
                    <a:bodyPr/>
                    <a:lstStyle/>
                    <a:p>
                      <a:pPr indent="0">
                        <a:buNone/>
                      </a:pPr>
                      <a:r>
                        <a:rPr lang="en-IN" altLang="en-US" sz="2400" b="0" dirty="0">
                          <a:latin typeface="Times New Roman" panose="02020603050405020304" pitchFamily="18" charset="0"/>
                          <a:cs typeface="Times New Roman" panose="02020603050405020304" pitchFamily="18" charset="0"/>
                        </a:rPr>
                        <a:t>File </a:t>
                      </a:r>
                      <a:r>
                        <a:rPr lang="en-US" sz="2400" b="0" dirty="0">
                          <a:latin typeface="Times New Roman" panose="02020603050405020304" pitchFamily="18" charset="0"/>
                          <a:cs typeface="Times New Roman" panose="02020603050405020304" pitchFamily="18" charset="0"/>
                        </a:rPr>
                        <a:t>id</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Int</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10</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Primary key</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792335">
                <a:tc>
                  <a:txBody>
                    <a:bodyPr/>
                    <a:lstStyle/>
                    <a:p>
                      <a:pPr indent="0">
                        <a:buNone/>
                      </a:pPr>
                      <a:r>
                        <a:rPr lang="en-IN" altLang="en-US" sz="2400" b="0" dirty="0">
                          <a:latin typeface="Times New Roman" panose="02020603050405020304" pitchFamily="18" charset="0"/>
                          <a:cs typeface="Times New Roman" panose="02020603050405020304" pitchFamily="18" charset="0"/>
                        </a:rPr>
                        <a:t>Image Id</a:t>
                      </a:r>
                      <a:endParaRPr lang="en-IN" alt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2400" b="0" dirty="0">
                          <a:latin typeface="Times New Roman" panose="02020603050405020304" pitchFamily="18" charset="0"/>
                          <a:cs typeface="Times New Roman" panose="02020603050405020304" pitchFamily="18" charset="0"/>
                        </a:rPr>
                        <a:t>Int</a:t>
                      </a:r>
                      <a:endParaRPr lang="en-IN" alt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20</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Not null</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792335">
                <a:tc>
                  <a:txBody>
                    <a:bodyPr/>
                    <a:lstStyle/>
                    <a:p>
                      <a:pPr indent="0">
                        <a:buNone/>
                      </a:pPr>
                      <a:r>
                        <a:rPr lang="en-IN" altLang="en-US" sz="2400" b="0" dirty="0">
                          <a:latin typeface="Times New Roman" panose="02020603050405020304" pitchFamily="18" charset="0"/>
                          <a:cs typeface="Times New Roman" panose="02020603050405020304" pitchFamily="18" charset="0"/>
                        </a:rPr>
                        <a:t>File Link</a:t>
                      </a:r>
                      <a:endParaRPr lang="en-IN" alt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Varchar </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2400" b="0" dirty="0">
                          <a:latin typeface="Times New Roman" panose="02020603050405020304" pitchFamily="18" charset="0"/>
                          <a:cs typeface="Times New Roman" panose="02020603050405020304" pitchFamily="18" charset="0"/>
                        </a:rPr>
                        <a:t>30</a:t>
                      </a:r>
                      <a:endParaRPr lang="en-IN" alt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Not null</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792335">
                <a:tc>
                  <a:txBody>
                    <a:bodyPr/>
                    <a:lstStyle/>
                    <a:p>
                      <a:pPr indent="0">
                        <a:buNone/>
                      </a:pPr>
                      <a:r>
                        <a:rPr lang="en-IN" altLang="en-US" sz="2400" b="0" dirty="0">
                          <a:latin typeface="Times New Roman" panose="02020603050405020304" pitchFamily="18" charset="0"/>
                          <a:cs typeface="Times New Roman" panose="02020603050405020304" pitchFamily="18" charset="0"/>
                        </a:rPr>
                        <a:t>Download Id</a:t>
                      </a:r>
                      <a:endParaRPr lang="en-IN" alt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Int</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10</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Not null</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AB82F3-FFA1-462E-AF15-F45D05F32D67}"/>
              </a:ext>
            </a:extLst>
          </p:cNvPr>
          <p:cNvSpPr>
            <a:spLocks noGrp="1"/>
          </p:cNvSpPr>
          <p:nvPr>
            <p:ph type="title"/>
          </p:nvPr>
        </p:nvSpPr>
        <p:spPr>
          <a:xfrm>
            <a:off x="-2094469" y="348350"/>
            <a:ext cx="10364451" cy="1596177"/>
          </a:xfrm>
        </p:spPr>
        <p:txBody>
          <a:bodyPr/>
          <a:lstStyle/>
          <a:p>
            <a:r>
              <a:rPr lang="en-IN" dirty="0"/>
              <a:t>Form design</a:t>
            </a:r>
            <a:br>
              <a:rPr lang="en-IN" dirty="0"/>
            </a:br>
            <a:endParaRPr lang="en-US" dirty="0"/>
          </a:p>
        </p:txBody>
      </p:sp>
      <p:pic>
        <p:nvPicPr>
          <p:cNvPr id="3" name="Content Placeholder 2">
            <a:extLst>
              <a:ext uri="{FF2B5EF4-FFF2-40B4-BE49-F238E27FC236}">
                <a16:creationId xmlns:a16="http://schemas.microsoft.com/office/drawing/2014/main" id="{88EA14F4-0057-4651-90DC-A13674BC9CD5}"/>
              </a:ext>
            </a:extLst>
          </p:cNvPr>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t="6871" r="31327" b="39644"/>
          <a:stretch/>
        </p:blipFill>
        <p:spPr>
          <a:xfrm>
            <a:off x="1908313" y="1749287"/>
            <a:ext cx="8362122" cy="4121426"/>
          </a:xfrm>
        </p:spPr>
      </p:pic>
    </p:spTree>
    <p:extLst>
      <p:ext uri="{BB962C8B-B14F-4D97-AF65-F5344CB8AC3E}">
        <p14:creationId xmlns:p14="http://schemas.microsoft.com/office/powerpoint/2010/main" val="2522422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83F5F-81DA-4271-94AE-D45416C56C94}"/>
              </a:ext>
            </a:extLst>
          </p:cNvPr>
          <p:cNvSpPr>
            <a:spLocks noGrp="1"/>
          </p:cNvSpPr>
          <p:nvPr>
            <p:ph type="title" idx="4294967295"/>
          </p:nvPr>
        </p:nvSpPr>
        <p:spPr>
          <a:xfrm>
            <a:off x="0" y="412397"/>
            <a:ext cx="10364788" cy="1595438"/>
          </a:xfrm>
        </p:spPr>
        <p:txBody>
          <a:bodyPr/>
          <a:lstStyle/>
          <a:p>
            <a:r>
              <a:rPr lang="en-IN" b="1" dirty="0"/>
              <a:t>User</a:t>
            </a:r>
            <a:r>
              <a:rPr lang="en-IN" dirty="0"/>
              <a:t> </a:t>
            </a:r>
            <a:r>
              <a:rPr lang="en-IN" b="1" dirty="0"/>
              <a:t>registration</a:t>
            </a:r>
            <a:endParaRPr lang="en-US" dirty="0"/>
          </a:p>
        </p:txBody>
      </p:sp>
      <p:pic>
        <p:nvPicPr>
          <p:cNvPr id="8" name="Content Placeholder 7">
            <a:extLst>
              <a:ext uri="{FF2B5EF4-FFF2-40B4-BE49-F238E27FC236}">
                <a16:creationId xmlns:a16="http://schemas.microsoft.com/office/drawing/2014/main" id="{458192E7-B86D-412A-8721-D553578C543A}"/>
              </a:ext>
            </a:extLst>
          </p:cNvPr>
          <p:cNvPicPr>
            <a:picLocks noGrp="1" noChangeAspect="1"/>
          </p:cNvPicPr>
          <p:nvPr>
            <p:ph sz="quarter" idx="4294967295"/>
          </p:nvPr>
        </p:nvPicPr>
        <p:blipFill rotWithShape="1">
          <a:blip r:embed="rId2">
            <a:extLst>
              <a:ext uri="{28A0092B-C50C-407E-A947-70E740481C1C}">
                <a14:useLocalDpi xmlns:a14="http://schemas.microsoft.com/office/drawing/2010/main" val="0"/>
              </a:ext>
            </a:extLst>
          </a:blip>
          <a:srcRect l="7174" t="5699" r="31047" b="38208"/>
          <a:stretch/>
        </p:blipFill>
        <p:spPr>
          <a:xfrm>
            <a:off x="6310489" y="2007835"/>
            <a:ext cx="5767003" cy="3439936"/>
          </a:xfrm>
        </p:spPr>
      </p:pic>
      <p:pic>
        <p:nvPicPr>
          <p:cNvPr id="7" name="Picture 6">
            <a:extLst>
              <a:ext uri="{FF2B5EF4-FFF2-40B4-BE49-F238E27FC236}">
                <a16:creationId xmlns:a16="http://schemas.microsoft.com/office/drawing/2014/main" id="{0B86E8C6-C02C-4CF5-AA6D-8DE49D06B3CF}"/>
              </a:ext>
            </a:extLst>
          </p:cNvPr>
          <p:cNvPicPr>
            <a:picLocks noChangeAspect="1"/>
          </p:cNvPicPr>
          <p:nvPr/>
        </p:nvPicPr>
        <p:blipFill rotWithShape="1">
          <a:blip r:embed="rId3">
            <a:extLst>
              <a:ext uri="{28A0092B-C50C-407E-A947-70E740481C1C}">
                <a14:useLocalDpi xmlns:a14="http://schemas.microsoft.com/office/drawing/2010/main" val="0"/>
              </a:ext>
            </a:extLst>
          </a:blip>
          <a:srcRect l="13728" t="21838" r="32158" b="35473"/>
          <a:stretch/>
        </p:blipFill>
        <p:spPr>
          <a:xfrm>
            <a:off x="428264" y="2007835"/>
            <a:ext cx="5667736" cy="3351242"/>
          </a:xfrm>
          <a:prstGeom prst="rect">
            <a:avLst/>
          </a:prstGeom>
        </p:spPr>
      </p:pic>
    </p:spTree>
    <p:extLst>
      <p:ext uri="{BB962C8B-B14F-4D97-AF65-F5344CB8AC3E}">
        <p14:creationId xmlns:p14="http://schemas.microsoft.com/office/powerpoint/2010/main" val="816620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45AEC2-2875-4D24-9E7B-36C8730F9608}"/>
              </a:ext>
            </a:extLst>
          </p:cNvPr>
          <p:cNvSpPr>
            <a:spLocks noGrp="1"/>
          </p:cNvSpPr>
          <p:nvPr>
            <p:ph type="title"/>
          </p:nvPr>
        </p:nvSpPr>
        <p:spPr/>
        <p:txBody>
          <a:bodyPr/>
          <a:lstStyle/>
          <a:p>
            <a:r>
              <a:rPr lang="en-IN" dirty="0"/>
              <a:t>subject</a:t>
            </a:r>
            <a:endParaRPr lang="en-US" dirty="0"/>
          </a:p>
        </p:txBody>
      </p:sp>
      <p:pic>
        <p:nvPicPr>
          <p:cNvPr id="8" name="Content Placeholder 7">
            <a:extLst>
              <a:ext uri="{FF2B5EF4-FFF2-40B4-BE49-F238E27FC236}">
                <a16:creationId xmlns:a16="http://schemas.microsoft.com/office/drawing/2014/main" id="{D9442DDA-C9C7-4251-9DCE-01A78A2D21C8}"/>
              </a:ext>
            </a:extLst>
          </p:cNvPr>
          <p:cNvPicPr>
            <a:picLocks noGrp="1" noChangeAspect="1"/>
          </p:cNvPicPr>
          <p:nvPr>
            <p:ph sz="quarter" idx="4294967295"/>
          </p:nvPr>
        </p:nvPicPr>
        <p:blipFill rotWithShape="1">
          <a:blip r:embed="rId2">
            <a:extLst>
              <a:ext uri="{28A0092B-C50C-407E-A947-70E740481C1C}">
                <a14:useLocalDpi xmlns:a14="http://schemas.microsoft.com/office/drawing/2010/main" val="0"/>
              </a:ext>
            </a:extLst>
          </a:blip>
          <a:srcRect l="1688" t="9470" r="30449" b="34340"/>
          <a:stretch/>
        </p:blipFill>
        <p:spPr>
          <a:xfrm>
            <a:off x="2540000" y="2528182"/>
            <a:ext cx="5926138" cy="2970212"/>
          </a:xfrm>
        </p:spPr>
      </p:pic>
    </p:spTree>
    <p:extLst>
      <p:ext uri="{BB962C8B-B14F-4D97-AF65-F5344CB8AC3E}">
        <p14:creationId xmlns:p14="http://schemas.microsoft.com/office/powerpoint/2010/main" val="3263851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E39965-A214-4AEA-A79B-33E26FF0E5AB}"/>
              </a:ext>
            </a:extLst>
          </p:cNvPr>
          <p:cNvSpPr>
            <a:spLocks noGrp="1"/>
          </p:cNvSpPr>
          <p:nvPr>
            <p:ph type="title"/>
          </p:nvPr>
        </p:nvSpPr>
        <p:spPr>
          <a:xfrm>
            <a:off x="1535324" y="0"/>
            <a:ext cx="10364451" cy="1596177"/>
          </a:xfrm>
        </p:spPr>
        <p:txBody>
          <a:bodyPr/>
          <a:lstStyle/>
          <a:p>
            <a:r>
              <a:rPr lang="en-IN" dirty="0"/>
              <a:t>category</a:t>
            </a:r>
            <a:endParaRPr lang="en-US" dirty="0"/>
          </a:p>
        </p:txBody>
      </p:sp>
      <p:pic>
        <p:nvPicPr>
          <p:cNvPr id="6" name="Content Placeholder 5">
            <a:extLst>
              <a:ext uri="{FF2B5EF4-FFF2-40B4-BE49-F238E27FC236}">
                <a16:creationId xmlns:a16="http://schemas.microsoft.com/office/drawing/2014/main" id="{19667592-AF80-4A6E-B828-13B6C206CBBD}"/>
              </a:ext>
            </a:extLst>
          </p:cNvPr>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l="1490" t="8652" r="45758" b="43849"/>
          <a:stretch/>
        </p:blipFill>
        <p:spPr>
          <a:xfrm>
            <a:off x="1535324" y="2048719"/>
            <a:ext cx="5803026" cy="2951544"/>
          </a:xfrm>
        </p:spPr>
      </p:pic>
    </p:spTree>
    <p:extLst>
      <p:ext uri="{BB962C8B-B14F-4D97-AF65-F5344CB8AC3E}">
        <p14:creationId xmlns:p14="http://schemas.microsoft.com/office/powerpoint/2010/main" val="3432311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0803C3-14CB-4E31-8CD9-7F87A31EC33D}"/>
              </a:ext>
            </a:extLst>
          </p:cNvPr>
          <p:cNvSpPr>
            <a:spLocks noGrp="1"/>
          </p:cNvSpPr>
          <p:nvPr>
            <p:ph type="title"/>
          </p:nvPr>
        </p:nvSpPr>
        <p:spPr/>
        <p:txBody>
          <a:bodyPr/>
          <a:lstStyle/>
          <a:p>
            <a:r>
              <a:rPr lang="en-IN" dirty="0"/>
              <a:t>topic</a:t>
            </a:r>
            <a:endParaRPr lang="en-US" dirty="0"/>
          </a:p>
        </p:txBody>
      </p:sp>
      <p:pic>
        <p:nvPicPr>
          <p:cNvPr id="6" name="Content Placeholder 5">
            <a:extLst>
              <a:ext uri="{FF2B5EF4-FFF2-40B4-BE49-F238E27FC236}">
                <a16:creationId xmlns:a16="http://schemas.microsoft.com/office/drawing/2014/main" id="{298CE615-5A99-4CDA-A7FA-C0370540966E}"/>
              </a:ext>
            </a:extLst>
          </p:cNvPr>
          <p:cNvPicPr>
            <a:picLocks noGrp="1" noChangeAspect="1"/>
          </p:cNvPicPr>
          <p:nvPr>
            <p:ph sz="quarter" idx="4294967295"/>
          </p:nvPr>
        </p:nvPicPr>
        <p:blipFill rotWithShape="1">
          <a:blip r:embed="rId2">
            <a:extLst>
              <a:ext uri="{28A0092B-C50C-407E-A947-70E740481C1C}">
                <a14:useLocalDpi xmlns:a14="http://schemas.microsoft.com/office/drawing/2010/main" val="0"/>
              </a:ext>
            </a:extLst>
          </a:blip>
          <a:srcRect l="1921" t="10533" r="31233" b="33692"/>
          <a:stretch/>
        </p:blipFill>
        <p:spPr>
          <a:xfrm>
            <a:off x="2581154" y="1921397"/>
            <a:ext cx="5488113" cy="3586669"/>
          </a:xfrm>
        </p:spPr>
      </p:pic>
    </p:spTree>
    <p:extLst>
      <p:ext uri="{BB962C8B-B14F-4D97-AF65-F5344CB8AC3E}">
        <p14:creationId xmlns:p14="http://schemas.microsoft.com/office/powerpoint/2010/main" val="968872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971A19-8126-4A45-857C-E29D961D1FEC}"/>
              </a:ext>
            </a:extLst>
          </p:cNvPr>
          <p:cNvSpPr>
            <a:spLocks noGrp="1"/>
          </p:cNvSpPr>
          <p:nvPr>
            <p:ph type="title"/>
          </p:nvPr>
        </p:nvSpPr>
        <p:spPr/>
        <p:txBody>
          <a:bodyPr/>
          <a:lstStyle/>
          <a:p>
            <a:r>
              <a:rPr lang="en-IN" dirty="0"/>
              <a:t>notes</a:t>
            </a:r>
            <a:endParaRPr lang="en-US" dirty="0"/>
          </a:p>
        </p:txBody>
      </p:sp>
      <p:pic>
        <p:nvPicPr>
          <p:cNvPr id="6" name="Content Placeholder 5">
            <a:extLst>
              <a:ext uri="{FF2B5EF4-FFF2-40B4-BE49-F238E27FC236}">
                <a16:creationId xmlns:a16="http://schemas.microsoft.com/office/drawing/2014/main" id="{CE03A757-6C07-44CF-BB04-4C8CDCEFAE25}"/>
              </a:ext>
            </a:extLst>
          </p:cNvPr>
          <p:cNvPicPr>
            <a:picLocks noGrp="1" noChangeAspect="1"/>
          </p:cNvPicPr>
          <p:nvPr>
            <p:ph sz="quarter" idx="4294967295"/>
          </p:nvPr>
        </p:nvPicPr>
        <p:blipFill rotWithShape="1">
          <a:blip r:embed="rId2">
            <a:extLst>
              <a:ext uri="{28A0092B-C50C-407E-A947-70E740481C1C}">
                <a14:useLocalDpi xmlns:a14="http://schemas.microsoft.com/office/drawing/2010/main" val="0"/>
              </a:ext>
            </a:extLst>
          </a:blip>
          <a:srcRect l="1769" t="10960" r="30348" b="33691"/>
          <a:stretch/>
        </p:blipFill>
        <p:spPr>
          <a:xfrm>
            <a:off x="3476978" y="2478794"/>
            <a:ext cx="4618038" cy="2951162"/>
          </a:xfrm>
        </p:spPr>
      </p:pic>
    </p:spTree>
    <p:extLst>
      <p:ext uri="{BB962C8B-B14F-4D97-AF65-F5344CB8AC3E}">
        <p14:creationId xmlns:p14="http://schemas.microsoft.com/office/powerpoint/2010/main" val="3723201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279775" y="-1"/>
            <a:ext cx="8912225" cy="4233333"/>
          </a:xfrm>
        </p:spPr>
        <p:txBody>
          <a:bodyPr/>
          <a:lstStyle/>
          <a:p>
            <a:r>
              <a:rPr lang="en-US"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64A7E-B788-463D-95E4-9F2978A239E3}"/>
              </a:ext>
            </a:extLst>
          </p:cNvPr>
          <p:cNvSpPr>
            <a:spLocks noGrp="1"/>
          </p:cNvSpPr>
          <p:nvPr>
            <p:ph type="title"/>
          </p:nvPr>
        </p:nvSpPr>
        <p:spPr>
          <a:xfrm>
            <a:off x="-2645351" y="268712"/>
            <a:ext cx="10364451" cy="1596177"/>
          </a:xfrm>
        </p:spPr>
        <p:txBody>
          <a:bodyPr/>
          <a:lstStyle/>
          <a:p>
            <a:r>
              <a:rPr lang="en-IN" b="1" dirty="0"/>
              <a:t>OBJECTIVE</a:t>
            </a:r>
            <a:endParaRPr lang="en-US" b="1" dirty="0"/>
          </a:p>
        </p:txBody>
      </p:sp>
      <p:sp>
        <p:nvSpPr>
          <p:cNvPr id="3" name="Content Placeholder 2">
            <a:extLst>
              <a:ext uri="{FF2B5EF4-FFF2-40B4-BE49-F238E27FC236}">
                <a16:creationId xmlns:a16="http://schemas.microsoft.com/office/drawing/2014/main" id="{C636DC9F-79A3-4FD0-9B27-0824AA436C84}"/>
              </a:ext>
            </a:extLst>
          </p:cNvPr>
          <p:cNvSpPr>
            <a:spLocks noGrp="1"/>
          </p:cNvSpPr>
          <p:nvPr>
            <p:ph sz="quarter" idx="13"/>
          </p:nvPr>
        </p:nvSpPr>
        <p:spPr>
          <a:xfrm>
            <a:off x="618353" y="1987264"/>
            <a:ext cx="5106026" cy="3424107"/>
          </a:xfrm>
        </p:spPr>
        <p:txBody>
          <a:bodyPr/>
          <a:lstStyle/>
          <a:p>
            <a:pPr>
              <a:buFont typeface="Wingdings" panose="05000000000000000000" pitchFamily="2" charset="2"/>
              <a:buChar char="v"/>
            </a:pPr>
            <a:r>
              <a:rPr lang="en-US" dirty="0"/>
              <a:t> Main objective  of this application is an uploading and downloading some files into the server and we can download it from another server the main advantages is very secure.</a:t>
            </a:r>
          </a:p>
        </p:txBody>
      </p:sp>
      <p:pic>
        <p:nvPicPr>
          <p:cNvPr id="15" name="Content Placeholder 14">
            <a:extLst>
              <a:ext uri="{FF2B5EF4-FFF2-40B4-BE49-F238E27FC236}">
                <a16:creationId xmlns:a16="http://schemas.microsoft.com/office/drawing/2014/main" id="{37FF1840-2ADF-4639-BBF6-D005EF7FCC1B}"/>
              </a:ext>
            </a:extLst>
          </p:cNvPr>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6702630" y="932600"/>
            <a:ext cx="5489370" cy="45069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52025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8909" y="306333"/>
            <a:ext cx="8911687" cy="1280890"/>
          </a:xfrm>
        </p:spPr>
        <p:txBody>
          <a:bodyPr/>
          <a:lstStyle/>
          <a:p>
            <a:r>
              <a:rPr lang="en-US" sz="1800" b="1" dirty="0">
                <a:effectLst/>
                <a:latin typeface="Times New Roman" panose="02020603050405020304" pitchFamily="18" charset="0"/>
                <a:ea typeface="Calibri" panose="020F0502020204030204" pitchFamily="34" charset="0"/>
              </a:rPr>
              <a:t> </a:t>
            </a:r>
            <a:r>
              <a:rPr lang="en-US" sz="2800" b="1" dirty="0">
                <a:effectLst/>
                <a:latin typeface="Times New Roman" panose="02020603050405020304" pitchFamily="18" charset="0"/>
                <a:ea typeface="Calibri" panose="020F0502020204030204" pitchFamily="34" charset="0"/>
              </a:rPr>
              <a:t>HARDWARE SPECFICATION</a:t>
            </a:r>
            <a:endParaRPr lang="en-US" dirty="0"/>
          </a:p>
        </p:txBody>
      </p:sp>
      <p:sp>
        <p:nvSpPr>
          <p:cNvPr id="3" name="Content Placeholder 2"/>
          <p:cNvSpPr>
            <a:spLocks noGrp="1"/>
          </p:cNvSpPr>
          <p:nvPr>
            <p:ph idx="1"/>
          </p:nvPr>
        </p:nvSpPr>
        <p:spPr>
          <a:xfrm>
            <a:off x="1196510" y="1587223"/>
            <a:ext cx="8915400" cy="3777622"/>
          </a:xfrm>
        </p:spPr>
        <p:txBody>
          <a:bodyPr/>
          <a:lstStyle/>
          <a:p>
            <a:pPr marR="0" lvl="0">
              <a:lnSpc>
                <a:spcPct val="150000"/>
              </a:lnSpc>
              <a:spcBef>
                <a:spcPts val="0"/>
              </a:spcBef>
              <a:spcAft>
                <a:spcPts val="1000"/>
              </a:spcAft>
              <a:buSzPts val="1200"/>
              <a:buFont typeface="Wingdings" panose="05000000000000000000" pitchFamily="2" charset="2"/>
              <a:buChar char="Ø"/>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50000"/>
              </a:lnSpc>
              <a:spcBef>
                <a:spcPts val="0"/>
              </a:spcBef>
              <a:spcAft>
                <a:spcPts val="1000"/>
              </a:spcAft>
              <a:buSzPts val="1200"/>
              <a:buFont typeface="Wingdings" panose="05000000000000000000" pitchFamily="2" charset="2"/>
              <a:buChar char="Ø"/>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50000"/>
              </a:lnSpc>
              <a:spcBef>
                <a:spcPts val="0"/>
              </a:spcBef>
              <a:spcAft>
                <a:spcPts val="1000"/>
              </a:spcAft>
              <a:buSzPts val="1200"/>
              <a:buFont typeface="Wingdings" panose="05000000000000000000" pitchFamily="2" charset="2"/>
              <a:buChar char="Ø"/>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747" y="946778"/>
            <a:ext cx="6960747" cy="754524"/>
          </a:xfrm>
        </p:spPr>
        <p:txBody>
          <a:bodyPr>
            <a:normAutofit fontScale="90000"/>
          </a:bodyPr>
          <a:lstStyle/>
          <a:p>
            <a:r>
              <a:rPr lang="en-US" sz="1800" b="1" dirty="0">
                <a:solidFill>
                  <a:srgbClr val="000000"/>
                </a:solidFill>
                <a:effectLst/>
                <a:latin typeface="Times New Roman" panose="02020603050405020304" pitchFamily="18" charset="0"/>
                <a:ea typeface="Times New Roman" panose="02020603050405020304" pitchFamily="18" charset="0"/>
              </a:rPr>
              <a:t> </a:t>
            </a:r>
            <a:r>
              <a:rPr lang="en-US" sz="3100" b="1" dirty="0">
                <a:solidFill>
                  <a:srgbClr val="000000"/>
                </a:solidFill>
                <a:effectLst/>
                <a:latin typeface="Times New Roman" panose="02020603050405020304" pitchFamily="18" charset="0"/>
                <a:ea typeface="Times New Roman" panose="02020603050405020304" pitchFamily="18" charset="0"/>
              </a:rPr>
              <a:t>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p:cNvSpPr>
            <a:spLocks noGrp="1"/>
          </p:cNvSpPr>
          <p:nvPr>
            <p:ph idx="1"/>
          </p:nvPr>
        </p:nvSpPr>
        <p:spPr>
          <a:xfrm>
            <a:off x="1266849" y="1852246"/>
            <a:ext cx="8915400" cy="3777622"/>
          </a:xfrm>
        </p:spPr>
        <p:txBody>
          <a:bodyPr/>
          <a:lstStyle/>
          <a:p>
            <a:pPr marR="0" lvl="0">
              <a:lnSpc>
                <a:spcPct val="150000"/>
              </a:lnSpc>
              <a:spcBef>
                <a:spcPts val="0"/>
              </a:spcBef>
              <a:spcAft>
                <a:spcPts val="10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50000"/>
              </a:lnSpc>
              <a:spcBef>
                <a:spcPts val="0"/>
              </a:spcBef>
              <a:spcAft>
                <a:spcPts val="10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a:t>
            </a:r>
            <a:r>
              <a:rPr lang="en-IN" altLang="en-US" sz="1800" dirty="0">
                <a:effectLst/>
                <a:latin typeface="Times New Roman" panose="02020603050405020304" pitchFamily="18" charset="0"/>
                <a:ea typeface="Calibri" panose="020F0502020204030204" pitchFamily="34" charset="0"/>
                <a:cs typeface="Times New Roman" panose="02020603050405020304" pitchFamily="18" charset="0"/>
              </a:rPr>
              <a:t>PYTHON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50000"/>
              </a:lnSpc>
              <a:spcBef>
                <a:spcPts val="0"/>
              </a:spcBef>
              <a:spcAft>
                <a:spcPts val="10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3000"/>
              </a:lnSpc>
              <a:spcAft>
                <a:spcPts val="1000"/>
              </a:spcAft>
              <a:buNone/>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9924" y="306333"/>
            <a:ext cx="8911687" cy="1280890"/>
          </a:xfrm>
        </p:spPr>
        <p:txBody>
          <a:bodyPr>
            <a:normAutofit/>
          </a:bodyPr>
          <a:lstStyle/>
          <a:p>
            <a:r>
              <a:rPr lang="en-US" sz="4000" b="1" dirty="0"/>
              <a:t>EXISTING SYSTEM</a:t>
            </a:r>
          </a:p>
        </p:txBody>
      </p:sp>
      <p:sp>
        <p:nvSpPr>
          <p:cNvPr id="3" name="Content Placeholder 2"/>
          <p:cNvSpPr>
            <a:spLocks noGrp="1"/>
          </p:cNvSpPr>
          <p:nvPr>
            <p:ph idx="1"/>
          </p:nvPr>
        </p:nvSpPr>
        <p:spPr>
          <a:xfrm>
            <a:off x="1638300" y="1753772"/>
            <a:ext cx="8915400" cy="3777622"/>
          </a:xfrm>
        </p:spPr>
        <p:txBody>
          <a:bodyPr>
            <a:normAutofit/>
          </a:bodyPr>
          <a:lstStyle/>
          <a:p>
            <a:pPr marR="0">
              <a:lnSpc>
                <a:spcPct val="150000"/>
              </a:lnSpc>
              <a:spcBef>
                <a:spcPts val="0"/>
              </a:spcBef>
              <a:spcAft>
                <a:spcPts val="100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we can manage files and photos are in only laptop and mobile phone only. When the laptop or mobile can’t working or issue will be happening, we may chance to miss our photos and files. If the files are most important, we have to suffering the issue. </a:t>
            </a:r>
          </a:p>
          <a:p>
            <a:pPr marL="0" marR="0" indent="0">
              <a:lnSpc>
                <a:spcPct val="150000"/>
              </a:lnSpc>
              <a:spcBef>
                <a:spcPts val="0"/>
              </a:spcBef>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50000"/>
              </a:lnSpc>
              <a:spcBef>
                <a:spcPts val="0"/>
              </a:spcBef>
              <a:spcAft>
                <a:spcPts val="10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Facing unwanted issue</a:t>
            </a:r>
          </a:p>
          <a:p>
            <a:pPr marR="0" lvl="0">
              <a:lnSpc>
                <a:spcPct val="150000"/>
              </a:lnSpc>
              <a:spcBef>
                <a:spcPts val="0"/>
              </a:spcBef>
              <a:spcAft>
                <a:spcPts val="10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May chance to miss photos and files</a:t>
            </a:r>
          </a:p>
          <a:p>
            <a:pPr marL="0" marR="0" lvl="0" indent="0">
              <a:lnSpc>
                <a:spcPct val="150000"/>
              </a:lnSpc>
              <a:spcBef>
                <a:spcPts val="0"/>
              </a:spcBef>
              <a:spcAft>
                <a:spcPts val="100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8059" y="497501"/>
            <a:ext cx="8911687" cy="1280890"/>
          </a:xfrm>
        </p:spPr>
        <p:txBody>
          <a:bodyPr/>
          <a:lstStyle/>
          <a:p>
            <a:r>
              <a:rPr lang="en-US" b="1" dirty="0"/>
              <a:t>PROPOSED SYSTEM</a:t>
            </a:r>
          </a:p>
        </p:txBody>
      </p:sp>
      <p:sp>
        <p:nvSpPr>
          <p:cNvPr id="3" name="Content Placeholder 2"/>
          <p:cNvSpPr>
            <a:spLocks noGrp="1"/>
          </p:cNvSpPr>
          <p:nvPr>
            <p:ph idx="1"/>
          </p:nvPr>
        </p:nvSpPr>
        <p:spPr>
          <a:xfrm>
            <a:off x="1351255" y="2246141"/>
            <a:ext cx="8915400" cy="3777622"/>
          </a:xfrm>
        </p:spPr>
        <p:txBody>
          <a:bodyPr>
            <a:normAutofit lnSpcReduction="10000"/>
          </a:bodyPr>
          <a:lstStyle/>
          <a:p>
            <a:pPr>
              <a:lnSpc>
                <a:spcPct val="150000"/>
              </a:lnSpc>
              <a:spcBef>
                <a:spcPts val="0"/>
              </a:spcBef>
              <a:spcAft>
                <a:spcPts val="100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this system can managing the file and photos very secure.  Even the user missing the file it has to be saved in the cloud. So, after the user deleting the file these files are saved in a cloud so we can retrieve.</a:t>
            </a:r>
          </a:p>
          <a:p>
            <a:pPr marL="0" marR="0" indent="0">
              <a:lnSpc>
                <a:spcPct val="150000"/>
              </a:lnSpc>
              <a:spcBef>
                <a:spcPts val="0"/>
              </a:spcBef>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50000"/>
              </a:lnSpc>
              <a:spcBef>
                <a:spcPts val="0"/>
              </a:spcBef>
              <a:spcAft>
                <a:spcPts val="10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Safe and secure</a:t>
            </a:r>
          </a:p>
          <a:p>
            <a:pPr marR="0" lvl="0">
              <a:lnSpc>
                <a:spcPct val="150000"/>
              </a:lnSpc>
              <a:spcBef>
                <a:spcPts val="0"/>
              </a:spcBef>
              <a:spcAft>
                <a:spcPts val="10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Uploading and retrieving a file</a:t>
            </a:r>
          </a:p>
          <a:p>
            <a:pPr>
              <a:lnSpc>
                <a:spcPct val="150000"/>
              </a:lnSpc>
              <a:spcBef>
                <a:spcPts val="0"/>
              </a:spcBef>
              <a:spcAft>
                <a:spcPts val="10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Can access any where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D1341-A861-4F47-96AD-F66F061840B3}"/>
              </a:ext>
            </a:extLst>
          </p:cNvPr>
          <p:cNvSpPr>
            <a:spLocks noGrp="1"/>
          </p:cNvSpPr>
          <p:nvPr>
            <p:ph type="title"/>
          </p:nvPr>
        </p:nvSpPr>
        <p:spPr>
          <a:xfrm>
            <a:off x="-1873105" y="434965"/>
            <a:ext cx="13504591" cy="1596177"/>
          </a:xfrm>
        </p:spPr>
        <p:txBody>
          <a:bodyPr/>
          <a:lstStyle/>
          <a:p>
            <a:r>
              <a:rPr lang="en-IN" dirty="0"/>
              <a:t>MODULE</a:t>
            </a:r>
            <a:endParaRPr lang="en-US" dirty="0"/>
          </a:p>
        </p:txBody>
      </p:sp>
      <p:sp>
        <p:nvSpPr>
          <p:cNvPr id="3" name="Content Placeholder 2">
            <a:extLst>
              <a:ext uri="{FF2B5EF4-FFF2-40B4-BE49-F238E27FC236}">
                <a16:creationId xmlns:a16="http://schemas.microsoft.com/office/drawing/2014/main" id="{65FD6459-0C62-4429-AB3B-45E88403E833}"/>
              </a:ext>
            </a:extLst>
          </p:cNvPr>
          <p:cNvSpPr>
            <a:spLocks noGrp="1"/>
          </p:cNvSpPr>
          <p:nvPr>
            <p:ph sz="quarter" idx="13"/>
          </p:nvPr>
        </p:nvSpPr>
        <p:spPr/>
        <p:txBody>
          <a:bodyPr/>
          <a:lstStyle/>
          <a:p>
            <a:pPr>
              <a:buFont typeface="Wingdings" panose="05000000000000000000" pitchFamily="2" charset="2"/>
              <a:buChar char="ü"/>
            </a:pPr>
            <a:r>
              <a:rPr lang="en-IN" dirty="0"/>
              <a:t>User </a:t>
            </a:r>
            <a:r>
              <a:rPr lang="en-US" dirty="0">
                <a:latin typeface="Calibri" panose="020F0502020204030204" pitchFamily="34" charset="0"/>
                <a:ea typeface="Calibri" panose="020F0502020204030204" pitchFamily="34" charset="0"/>
                <a:cs typeface="Times New Roman" panose="02020603050405020304" pitchFamily="18" charset="0"/>
              </a:rPr>
              <a:t>registration</a:t>
            </a:r>
          </a:p>
          <a:p>
            <a:pPr>
              <a:buFont typeface="Wingdings" panose="05000000000000000000" pitchFamily="2" charset="2"/>
              <a:buChar char="ü"/>
            </a:pPr>
            <a:r>
              <a:rPr lang="en-US" dirty="0">
                <a:latin typeface="Calibri" panose="020F0502020204030204" pitchFamily="34" charset="0"/>
                <a:ea typeface="Calibri" panose="020F0502020204030204" pitchFamily="34" charset="0"/>
                <a:cs typeface="Times New Roman" panose="02020603050405020304" pitchFamily="18" charset="0"/>
              </a:rPr>
              <a:t>User login</a:t>
            </a:r>
          </a:p>
          <a:p>
            <a:pPr>
              <a:buFont typeface="Wingdings" panose="05000000000000000000" pitchFamily="2" charset="2"/>
              <a:buChar char="ü"/>
            </a:pPr>
            <a:r>
              <a:rPr lang="en-US" dirty="0">
                <a:latin typeface="Calibri" panose="020F0502020204030204" pitchFamily="34" charset="0"/>
                <a:ea typeface="Calibri" panose="020F0502020204030204" pitchFamily="34" charset="0"/>
                <a:cs typeface="Times New Roman" panose="02020603050405020304" pitchFamily="18" charset="0"/>
              </a:rPr>
              <a:t>File uploading</a:t>
            </a:r>
          </a:p>
          <a:p>
            <a:pPr>
              <a:buFont typeface="Wingdings" panose="05000000000000000000" pitchFamily="2" charset="2"/>
              <a:buChar char="ü"/>
            </a:pPr>
            <a:r>
              <a:rPr lang="en-US" dirty="0">
                <a:latin typeface="Calibri" panose="020F0502020204030204" pitchFamily="34" charset="0"/>
                <a:ea typeface="Calibri" panose="020F0502020204030204" pitchFamily="34" charset="0"/>
                <a:cs typeface="Times New Roman" panose="02020603050405020304" pitchFamily="18" charset="0"/>
              </a:rPr>
              <a:t>Uploading file maintenance</a:t>
            </a:r>
          </a:p>
          <a:p>
            <a:pPr>
              <a:buFont typeface="Wingdings" panose="05000000000000000000" pitchFamily="2" charset="2"/>
              <a:buChar char="ü"/>
            </a:pPr>
            <a:r>
              <a:rPr lang="en-US" dirty="0">
                <a:latin typeface="Calibri" panose="020F0502020204030204" pitchFamily="34" charset="0"/>
                <a:ea typeface="Calibri" panose="020F0502020204030204" pitchFamily="34" charset="0"/>
                <a:cs typeface="Times New Roman" panose="02020603050405020304" pitchFamily="18" charset="0"/>
              </a:rPr>
              <a:t>encryption and decryption </a:t>
            </a:r>
            <a:endParaRPr lang="en-US" dirty="0"/>
          </a:p>
        </p:txBody>
      </p:sp>
    </p:spTree>
    <p:extLst>
      <p:ext uri="{BB962C8B-B14F-4D97-AF65-F5344CB8AC3E}">
        <p14:creationId xmlns:p14="http://schemas.microsoft.com/office/powerpoint/2010/main" val="2922080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632" y="306333"/>
            <a:ext cx="8911687" cy="1280890"/>
          </a:xfrm>
        </p:spPr>
        <p:txBody>
          <a:bodyPr/>
          <a:lstStyle/>
          <a:p>
            <a:r>
              <a:rPr lang="en-IN" b="1" dirty="0"/>
              <a:t>User registration</a:t>
            </a:r>
            <a:endParaRPr lang="en-US" b="1" dirty="0"/>
          </a:p>
        </p:txBody>
      </p:sp>
      <p:sp>
        <p:nvSpPr>
          <p:cNvPr id="3" name="Content Placeholder 2"/>
          <p:cNvSpPr>
            <a:spLocks noGrp="1"/>
          </p:cNvSpPr>
          <p:nvPr>
            <p:ph idx="1"/>
          </p:nvPr>
        </p:nvSpPr>
        <p:spPr>
          <a:xfrm>
            <a:off x="1463796" y="1795975"/>
            <a:ext cx="8915400" cy="3777622"/>
          </a:xfrm>
        </p:spPr>
        <p:txBody>
          <a:bodyPr>
            <a:normAutofit/>
          </a:bodyPr>
          <a:lstStyle/>
          <a:p>
            <a:pPr marL="0" marR="0" lvl="0" indent="0">
              <a:lnSpc>
                <a:spcPct val="150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IN" alt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This user registration module is a first screen of our application, the user should register the application form and register the user details. We can collect and getting the information from the system like mobile number, username and password etc.…</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IN" alt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Droplet</Template>
  <TotalTime>2024</TotalTime>
  <Words>516</Words>
  <Application>Microsoft Office PowerPoint</Application>
  <PresentationFormat>Widescreen</PresentationFormat>
  <Paragraphs>175</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Latha</vt:lpstr>
      <vt:lpstr>Times New Roman</vt:lpstr>
      <vt:lpstr>Tw Cen MT</vt:lpstr>
      <vt:lpstr>Wingdings</vt:lpstr>
      <vt:lpstr>Droplet</vt:lpstr>
      <vt:lpstr>CLOUD coMPUTING</vt:lpstr>
      <vt:lpstr>ABSTRACT     </vt:lpstr>
      <vt:lpstr>OBJECTIVE</vt:lpstr>
      <vt:lpstr> HARDWARE SPECFICATION</vt:lpstr>
      <vt:lpstr> SOFTWARE SPECIFICATION </vt:lpstr>
      <vt:lpstr>EXISTING SYSTEM</vt:lpstr>
      <vt:lpstr>PROPOSED SYSTEM</vt:lpstr>
      <vt:lpstr>MODULE</vt:lpstr>
      <vt:lpstr>User registration</vt:lpstr>
      <vt:lpstr>User login</vt:lpstr>
      <vt:lpstr>file uploading</vt:lpstr>
      <vt:lpstr>Uploading file maintenance  </vt:lpstr>
      <vt:lpstr>Encryption and decryption</vt:lpstr>
      <vt:lpstr>Data Flow Diagram</vt:lpstr>
      <vt:lpstr>Level 1:</vt:lpstr>
      <vt:lpstr> TABLE name: user </vt:lpstr>
      <vt:lpstr>TABLE NAME:Category</vt:lpstr>
      <vt:lpstr>TABLE NAME: Notes</vt:lpstr>
      <vt:lpstr>TABLE NAME:Topic</vt:lpstr>
      <vt:lpstr>TABLE NAME:File</vt:lpstr>
      <vt:lpstr>Form design </vt:lpstr>
      <vt:lpstr>User registration</vt:lpstr>
      <vt:lpstr>subject</vt:lpstr>
      <vt:lpstr>category</vt:lpstr>
      <vt:lpstr>topic</vt:lpstr>
      <vt:lpstr>notes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ELCOT</cp:lastModifiedBy>
  <cp:revision>49</cp:revision>
  <dcterms:created xsi:type="dcterms:W3CDTF">2021-01-26T14:06:00Z</dcterms:created>
  <dcterms:modified xsi:type="dcterms:W3CDTF">2023-03-12T09:17:22Z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E0CCEFEC6FA34E069DA11D7A0B404DC2</vt:lpwstr>
  </property>
  <property fmtid="{D5CDD505-2E9C-101B-9397-08002B2CF9AE}" pid="3" name="KSOProductBuildVer">
    <vt:lpwstr>1033-11.2.0.11417</vt:lpwstr>
  </property>
</Properties>
</file>