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68" r:id="rId5"/>
    <p:sldId id="258" r:id="rId6"/>
    <p:sldId id="259" r:id="rId7"/>
    <p:sldId id="260" r:id="rId8"/>
    <p:sldId id="261" r:id="rId9"/>
    <p:sldId id="269" r:id="rId10"/>
    <p:sldId id="262" r:id="rId11"/>
    <p:sldId id="263" r:id="rId12"/>
    <p:sldId id="270" r:id="rId13"/>
    <p:sldId id="264" r:id="rId14"/>
    <p:sldId id="265" r:id="rId15"/>
    <p:sldId id="271" r:id="rId16"/>
    <p:sldId id="272" r:id="rId17"/>
    <p:sldId id="273" r:id="rId18"/>
    <p:sldId id="274" r:id="rId19"/>
    <p:sldId id="275" r:id="rId20"/>
    <p:sldId id="276" r:id="rId21"/>
    <p:sldId id="277" r:id="rId22"/>
    <p:sldId id="278" r:id="rId23"/>
    <p:sldId id="281" r:id="rId24"/>
    <p:sldId id="287" r:id="rId25"/>
    <p:sldId id="279" r:id="rId26"/>
    <p:sldId id="282" r:id="rId27"/>
    <p:sldId id="280" r:id="rId28"/>
    <p:sldId id="283" r:id="rId29"/>
    <p:sldId id="284" r:id="rId30"/>
    <p:sldId id="285" r:id="rId31"/>
    <p:sldId id="288" r:id="rId32"/>
    <p:sldId id="286" r:id="rId33"/>
    <p:sldId id="26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65E0-28FD-B94B-BA1C-B582EE3C08A9}"/>
              </a:ext>
            </a:extLst>
          </p:cNvPr>
          <p:cNvSpPr>
            <a:spLocks noGrp="1"/>
          </p:cNvSpPr>
          <p:nvPr>
            <p:ph type="ctrTitle"/>
          </p:nvPr>
        </p:nvSpPr>
        <p:spPr>
          <a:xfrm>
            <a:off x="1971383" y="541096"/>
            <a:ext cx="8825658" cy="2677648"/>
          </a:xfrm>
        </p:spPr>
        <p:txBody>
          <a:bodyPr/>
          <a:lstStyle/>
          <a:p>
            <a:r>
              <a:rPr lang="en-US" b="1" dirty="0"/>
              <a:t> INSURANCE MANAGEMENT SYSTEM </a:t>
            </a:r>
          </a:p>
        </p:txBody>
      </p:sp>
      <p:sp>
        <p:nvSpPr>
          <p:cNvPr id="3" name="Subtitle 2">
            <a:extLst>
              <a:ext uri="{FF2B5EF4-FFF2-40B4-BE49-F238E27FC236}">
                <a16:creationId xmlns:a16="http://schemas.microsoft.com/office/drawing/2014/main" id="{BD8E1071-4D56-77CE-CFB5-F82A405838A4}"/>
              </a:ext>
            </a:extLst>
          </p:cNvPr>
          <p:cNvSpPr>
            <a:spLocks noGrp="1"/>
          </p:cNvSpPr>
          <p:nvPr>
            <p:ph type="subTitle" idx="1"/>
          </p:nvPr>
        </p:nvSpPr>
        <p:spPr>
          <a:xfrm>
            <a:off x="1971383" y="4432970"/>
            <a:ext cx="8825658" cy="1883934"/>
          </a:xfrm>
        </p:spPr>
        <p:txBody>
          <a:bodyPr>
            <a:noAutofit/>
          </a:bodyPr>
          <a:lstStyle/>
          <a:p>
            <a:r>
              <a:rPr lang="en-US" sz="1000" b="1" dirty="0">
                <a:solidFill>
                  <a:schemeClr val="accent2"/>
                </a:solidFill>
              </a:rPr>
              <a:t>                                                                                                                   </a:t>
            </a:r>
            <a:r>
              <a:rPr lang="en-US" sz="1000" b="1" dirty="0"/>
              <a:t> </a:t>
            </a:r>
            <a:r>
              <a:rPr lang="en-US" sz="1400" b="1" dirty="0"/>
              <a:t>LRG GOVERNMENT ARTS COLLEGE FOR WOMEN </a:t>
            </a:r>
          </a:p>
          <a:p>
            <a:r>
              <a:rPr lang="en-US" sz="1400" b="1" dirty="0"/>
              <a:t>                                                                                                                TIRUPUR</a:t>
            </a:r>
          </a:p>
          <a:p>
            <a:r>
              <a:rPr lang="en-US" sz="1400" b="1" dirty="0">
                <a:solidFill>
                  <a:schemeClr val="accent2"/>
                </a:solidFill>
              </a:rPr>
              <a:t>                                                                                                             </a:t>
            </a:r>
            <a:r>
              <a:rPr lang="en-US" sz="1400" b="1" dirty="0">
                <a:solidFill>
                  <a:schemeClr val="accent5">
                    <a:lumMod val="20000"/>
                    <a:lumOff val="80000"/>
                  </a:schemeClr>
                </a:solidFill>
              </a:rPr>
              <a:t>JANANI.S </a:t>
            </a:r>
          </a:p>
          <a:p>
            <a:r>
              <a:rPr lang="en-US" sz="1400" b="1" dirty="0">
                <a:solidFill>
                  <a:schemeClr val="accent5">
                    <a:lumMod val="20000"/>
                    <a:lumOff val="80000"/>
                  </a:schemeClr>
                </a:solidFill>
              </a:rPr>
              <a:t>                                                                                             III – YEAR B.SC COMPUTER SCIENCE </a:t>
            </a:r>
          </a:p>
          <a:p>
            <a:r>
              <a:rPr lang="en-US" sz="1400" b="1" dirty="0">
                <a:solidFill>
                  <a:schemeClr val="accent5">
                    <a:lumMod val="20000"/>
                    <a:lumOff val="80000"/>
                  </a:schemeClr>
                </a:solidFill>
              </a:rPr>
              <a:t>                                                                                         </a:t>
            </a:r>
            <a:r>
              <a:rPr lang="en-US" sz="1400" b="1" dirty="0">
                <a:solidFill>
                  <a:schemeClr val="accent4">
                    <a:lumMod val="60000"/>
                    <a:lumOff val="40000"/>
                  </a:schemeClr>
                </a:solidFill>
              </a:rPr>
              <a:t>GUIDANCE  NAME:   MRS. SUGANTHI  </a:t>
            </a:r>
            <a:r>
              <a:rPr lang="en-US" sz="1400" b="1" dirty="0" err="1">
                <a:solidFill>
                  <a:schemeClr val="accent4">
                    <a:lumMod val="60000"/>
                    <a:lumOff val="40000"/>
                  </a:schemeClr>
                </a:solidFill>
              </a:rPr>
              <a:t>M.Sc</a:t>
            </a:r>
            <a:r>
              <a:rPr lang="en-US" sz="1400" b="1" dirty="0">
                <a:solidFill>
                  <a:schemeClr val="accent4">
                    <a:lumMod val="60000"/>
                    <a:lumOff val="40000"/>
                  </a:schemeClr>
                </a:solidFill>
              </a:rPr>
              <a:t> </a:t>
            </a:r>
            <a:r>
              <a:rPr lang="en-US" sz="1400" b="1" dirty="0" err="1">
                <a:solidFill>
                  <a:schemeClr val="accent4">
                    <a:lumMod val="60000"/>
                    <a:lumOff val="40000"/>
                  </a:schemeClr>
                </a:solidFill>
              </a:rPr>
              <a:t>M.phil</a:t>
            </a:r>
            <a:r>
              <a:rPr lang="en-US" sz="1400" b="1" dirty="0">
                <a:solidFill>
                  <a:schemeClr val="accent4">
                    <a:lumMod val="60000"/>
                    <a:lumOff val="40000"/>
                  </a:schemeClr>
                </a:solidFill>
              </a:rPr>
              <a:t> </a:t>
            </a:r>
          </a:p>
        </p:txBody>
      </p:sp>
      <p:pic>
        <p:nvPicPr>
          <p:cNvPr id="5" name="Picture 5">
            <a:extLst>
              <a:ext uri="{FF2B5EF4-FFF2-40B4-BE49-F238E27FC236}">
                <a16:creationId xmlns:a16="http://schemas.microsoft.com/office/drawing/2014/main" id="{A91E8583-0517-D373-A6AB-B3488063046F}"/>
              </a:ext>
            </a:extLst>
          </p:cNvPr>
          <p:cNvPicPr>
            <a:picLocks noChangeAspect="1"/>
          </p:cNvPicPr>
          <p:nvPr/>
        </p:nvPicPr>
        <p:blipFill>
          <a:blip r:embed="rId2"/>
          <a:stretch>
            <a:fillRect/>
          </a:stretch>
        </p:blipFill>
        <p:spPr>
          <a:xfrm>
            <a:off x="1128218" y="3716606"/>
            <a:ext cx="3130199" cy="269808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96772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C2EC-BFC9-14B7-9E41-D0710D9DC44D}"/>
              </a:ext>
            </a:extLst>
          </p:cNvPr>
          <p:cNvSpPr>
            <a:spLocks noGrp="1"/>
          </p:cNvSpPr>
          <p:nvPr>
            <p:ph type="title"/>
          </p:nvPr>
        </p:nvSpPr>
        <p:spPr>
          <a:xfrm>
            <a:off x="1219200" y="838200"/>
            <a:ext cx="8761413" cy="706964"/>
          </a:xfrm>
        </p:spPr>
        <p:txBody>
          <a:bodyPr/>
          <a:lstStyle/>
          <a:p>
            <a:r>
              <a:rPr lang="en-US" dirty="0"/>
              <a:t>                        </a:t>
            </a:r>
            <a:r>
              <a:rPr lang="en-US" b="1" dirty="0"/>
              <a:t>MODULES</a:t>
            </a:r>
          </a:p>
        </p:txBody>
      </p:sp>
      <p:sp>
        <p:nvSpPr>
          <p:cNvPr id="3" name="Content Placeholder 2">
            <a:extLst>
              <a:ext uri="{FF2B5EF4-FFF2-40B4-BE49-F238E27FC236}">
                <a16:creationId xmlns:a16="http://schemas.microsoft.com/office/drawing/2014/main" id="{56CBC72B-9F25-50D9-7BB1-9327A25149F9}"/>
              </a:ext>
            </a:extLst>
          </p:cNvPr>
          <p:cNvSpPr>
            <a:spLocks noGrp="1"/>
          </p:cNvSpPr>
          <p:nvPr>
            <p:ph idx="1"/>
          </p:nvPr>
        </p:nvSpPr>
        <p:spPr>
          <a:xfrm>
            <a:off x="1401524" y="2492594"/>
            <a:ext cx="8133765" cy="3357750"/>
          </a:xfrm>
        </p:spPr>
        <p:txBody>
          <a:bodyPr>
            <a:normAutofit lnSpcReduction="10000"/>
          </a:bodyPr>
          <a:lstStyle/>
          <a:p>
            <a:pPr marL="0" indent="0">
              <a:buNone/>
            </a:pPr>
            <a:r>
              <a:rPr lang="en-US" b="1" dirty="0">
                <a:solidFill>
                  <a:schemeClr val="accent2">
                    <a:lumMod val="50000"/>
                  </a:schemeClr>
                </a:solidFill>
              </a:rPr>
              <a:t>Policy registration module:</a:t>
            </a:r>
            <a:endParaRPr lang="en-US" b="1" dirty="0"/>
          </a:p>
          <a:p>
            <a:r>
              <a:rPr lang="en-US" b="1" dirty="0"/>
              <a:t>New policy holder gives their information like, name, password,  age, sex, address, e-mail id.</a:t>
            </a:r>
          </a:p>
          <a:p>
            <a:pPr marL="0" indent="0">
              <a:buNone/>
            </a:pPr>
            <a:endParaRPr lang="en-US" b="1" dirty="0"/>
          </a:p>
          <a:p>
            <a:pPr marL="0" indent="0">
              <a:buNone/>
            </a:pPr>
            <a:r>
              <a:rPr lang="en-US" b="1" dirty="0">
                <a:solidFill>
                  <a:schemeClr val="accent2">
                    <a:lumMod val="50000"/>
                  </a:schemeClr>
                </a:solidFill>
              </a:rPr>
              <a:t>Customer account module:</a:t>
            </a:r>
          </a:p>
          <a:p>
            <a:r>
              <a:rPr lang="en-US" b="1" dirty="0"/>
              <a:t>The customer account module is when the customer</a:t>
            </a:r>
          </a:p>
          <a:p>
            <a:pPr marL="0" indent="0">
              <a:buNone/>
            </a:pPr>
            <a:r>
              <a:rPr lang="en-US" b="1" dirty="0"/>
              <a:t> registers the form and can able to access login, here</a:t>
            </a:r>
          </a:p>
          <a:p>
            <a:pPr marL="0" indent="0">
              <a:buNone/>
            </a:pPr>
            <a:r>
              <a:rPr lang="en-US" b="1" dirty="0"/>
              <a:t> they can check the customer account details as well</a:t>
            </a:r>
          </a:p>
          <a:p>
            <a:pPr marL="0" indent="0">
              <a:buNone/>
            </a:pPr>
            <a:r>
              <a:rPr lang="en-US" b="1" dirty="0"/>
              <a:t> as policy renewal.</a:t>
            </a:r>
          </a:p>
        </p:txBody>
      </p:sp>
      <p:pic>
        <p:nvPicPr>
          <p:cNvPr id="4" name="Picture 4">
            <a:extLst>
              <a:ext uri="{FF2B5EF4-FFF2-40B4-BE49-F238E27FC236}">
                <a16:creationId xmlns:a16="http://schemas.microsoft.com/office/drawing/2014/main" id="{E37EC695-873B-ABBC-19ED-EAD5BB517ECF}"/>
              </a:ext>
            </a:extLst>
          </p:cNvPr>
          <p:cNvPicPr>
            <a:picLocks noChangeAspect="1"/>
          </p:cNvPicPr>
          <p:nvPr/>
        </p:nvPicPr>
        <p:blipFill>
          <a:blip r:embed="rId2"/>
          <a:stretch>
            <a:fillRect/>
          </a:stretch>
        </p:blipFill>
        <p:spPr>
          <a:xfrm>
            <a:off x="7846387" y="3429000"/>
            <a:ext cx="4066048" cy="28550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3939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DDD1-1DEF-208F-3A91-EA3AD43070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9BA660-ADCA-C3A0-46A5-4A02EAA75404}"/>
              </a:ext>
            </a:extLst>
          </p:cNvPr>
          <p:cNvSpPr>
            <a:spLocks noGrp="1"/>
          </p:cNvSpPr>
          <p:nvPr>
            <p:ph idx="1"/>
          </p:nvPr>
        </p:nvSpPr>
        <p:spPr>
          <a:xfrm>
            <a:off x="1304790" y="2206419"/>
            <a:ext cx="9624220" cy="4651581"/>
          </a:xfrm>
        </p:spPr>
        <p:txBody>
          <a:bodyPr>
            <a:normAutofit/>
          </a:bodyPr>
          <a:lstStyle/>
          <a:p>
            <a:pPr marL="0" indent="0">
              <a:buNone/>
            </a:pPr>
            <a:endParaRPr lang="en-US" b="1" dirty="0">
              <a:solidFill>
                <a:schemeClr val="accent2">
                  <a:lumMod val="50000"/>
                </a:schemeClr>
              </a:solidFill>
            </a:endParaRPr>
          </a:p>
          <a:p>
            <a:pPr marL="0" indent="0">
              <a:buNone/>
            </a:pPr>
            <a:r>
              <a:rPr lang="en-US" sz="1600" b="1" dirty="0">
                <a:solidFill>
                  <a:schemeClr val="accent1">
                    <a:lumMod val="75000"/>
                  </a:schemeClr>
                </a:solidFill>
              </a:rPr>
              <a:t>Policy payment</a:t>
            </a:r>
            <a:r>
              <a:rPr lang="en-US" sz="1600" b="1" dirty="0">
                <a:solidFill>
                  <a:schemeClr val="tx1"/>
                </a:solidFill>
              </a:rPr>
              <a:t>:</a:t>
            </a:r>
            <a:endParaRPr lang="en-US" b="1" dirty="0">
              <a:solidFill>
                <a:schemeClr val="tx1"/>
              </a:solidFill>
            </a:endParaRPr>
          </a:p>
          <a:p>
            <a:r>
              <a:rPr lang="en-US" b="1" dirty="0">
                <a:solidFill>
                  <a:schemeClr val="tx1"/>
                </a:solidFill>
              </a:rPr>
              <a:t>This module the customer can directly pay the insurance renewal for this module, once the date has crossed then the user will get the alert for the policy details then can pay it.</a:t>
            </a:r>
          </a:p>
          <a:p>
            <a:pPr marL="0" indent="0">
              <a:buNone/>
            </a:pPr>
            <a:endParaRPr lang="en-US" b="1" dirty="0">
              <a:solidFill>
                <a:schemeClr val="tx1"/>
              </a:solidFill>
            </a:endParaRPr>
          </a:p>
          <a:p>
            <a:pPr marL="0" indent="0">
              <a:buNone/>
            </a:pPr>
            <a:r>
              <a:rPr lang="en-US" sz="1600" b="1" dirty="0">
                <a:solidFill>
                  <a:schemeClr val="accent2">
                    <a:lumMod val="50000"/>
                  </a:schemeClr>
                </a:solidFill>
              </a:rPr>
              <a:t>Agent registration module:</a:t>
            </a:r>
          </a:p>
          <a:p>
            <a:r>
              <a:rPr lang="en-US" b="1" dirty="0"/>
              <a:t> An agent can able to register by the administrator, once the agent has been added they will have unique username and password. Using this credential to login into the application. Once they register, they can able to create the customer account.</a:t>
            </a:r>
          </a:p>
          <a:p>
            <a:endParaRPr lang="en-US" b="1" dirty="0"/>
          </a:p>
          <a:p>
            <a:pPr marL="0" indent="0">
              <a:buNone/>
            </a:pPr>
            <a:endParaRPr lang="en-US" sz="1700" b="1" dirty="0">
              <a:solidFill>
                <a:schemeClr val="accent2">
                  <a:lumMod val="50000"/>
                </a:schemeClr>
              </a:solidFill>
            </a:endParaRPr>
          </a:p>
        </p:txBody>
      </p:sp>
    </p:spTree>
    <p:extLst>
      <p:ext uri="{BB962C8B-B14F-4D97-AF65-F5344CB8AC3E}">
        <p14:creationId xmlns:p14="http://schemas.microsoft.com/office/powerpoint/2010/main" val="1027672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1829-3AB4-C60F-80F0-5959DF5EE5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6D767F-034C-D979-8930-99F5F16848E7}"/>
              </a:ext>
            </a:extLst>
          </p:cNvPr>
          <p:cNvSpPr>
            <a:spLocks noGrp="1"/>
          </p:cNvSpPr>
          <p:nvPr>
            <p:ph idx="1"/>
          </p:nvPr>
        </p:nvSpPr>
        <p:spPr>
          <a:xfrm>
            <a:off x="1410196" y="2245179"/>
            <a:ext cx="8537138" cy="4612821"/>
          </a:xfrm>
        </p:spPr>
        <p:txBody>
          <a:bodyPr/>
          <a:lstStyle/>
          <a:p>
            <a:pPr marL="0" indent="0">
              <a:buNone/>
            </a:pPr>
            <a:r>
              <a:rPr lang="en-US" b="1" dirty="0">
                <a:solidFill>
                  <a:schemeClr val="accent1">
                    <a:lumMod val="75000"/>
                  </a:schemeClr>
                </a:solidFill>
              </a:rPr>
              <a:t>Report Module:</a:t>
            </a:r>
          </a:p>
          <a:p>
            <a:r>
              <a:rPr lang="en-US" dirty="0"/>
              <a:t>Admin can view various kinds of report. Admin can view :</a:t>
            </a:r>
          </a:p>
          <a:p>
            <a:r>
              <a:rPr lang="en-US" b="1" dirty="0"/>
              <a:t>Customer report</a:t>
            </a:r>
          </a:p>
          <a:p>
            <a:r>
              <a:rPr lang="en-US" b="1" dirty="0"/>
              <a:t>Agent report</a:t>
            </a:r>
          </a:p>
          <a:p>
            <a:r>
              <a:rPr lang="en-US" b="1" dirty="0"/>
              <a:t>Policy Payment report</a:t>
            </a:r>
          </a:p>
          <a:p>
            <a:r>
              <a:rPr lang="en-US" b="1" dirty="0"/>
              <a:t>Withdrawal report</a:t>
            </a:r>
          </a:p>
          <a:p>
            <a:r>
              <a:rPr lang="en-US" b="1" dirty="0"/>
              <a:t>Insurance account report</a:t>
            </a:r>
          </a:p>
          <a:p>
            <a:r>
              <a:rPr lang="en-US" b="1" dirty="0"/>
              <a:t>Transaction report</a:t>
            </a:r>
          </a:p>
        </p:txBody>
      </p:sp>
      <p:pic>
        <p:nvPicPr>
          <p:cNvPr id="4" name="Picture 4">
            <a:extLst>
              <a:ext uri="{FF2B5EF4-FFF2-40B4-BE49-F238E27FC236}">
                <a16:creationId xmlns:a16="http://schemas.microsoft.com/office/drawing/2014/main" id="{0DFB9A95-347D-306B-27D5-DCA571F55E08}"/>
              </a:ext>
            </a:extLst>
          </p:cNvPr>
          <p:cNvPicPr>
            <a:picLocks noChangeAspect="1"/>
          </p:cNvPicPr>
          <p:nvPr/>
        </p:nvPicPr>
        <p:blipFill>
          <a:blip r:embed="rId2"/>
          <a:stretch>
            <a:fillRect/>
          </a:stretch>
        </p:blipFill>
        <p:spPr>
          <a:xfrm>
            <a:off x="5603669" y="3428999"/>
            <a:ext cx="5696445" cy="2991097"/>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558231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6A9F3-838D-DC72-3B3D-303F969D7C86}"/>
              </a:ext>
            </a:extLst>
          </p:cNvPr>
          <p:cNvSpPr>
            <a:spLocks noGrp="1"/>
          </p:cNvSpPr>
          <p:nvPr>
            <p:ph type="title"/>
          </p:nvPr>
        </p:nvSpPr>
        <p:spPr/>
        <p:txBody>
          <a:bodyPr/>
          <a:lstStyle/>
          <a:p>
            <a:r>
              <a:rPr lang="en-US" dirty="0"/>
              <a:t>                     </a:t>
            </a:r>
            <a:r>
              <a:rPr lang="en-US" b="1" dirty="0"/>
              <a:t>DATAFLOW DIAGRAM </a:t>
            </a:r>
          </a:p>
        </p:txBody>
      </p:sp>
      <p:sp>
        <p:nvSpPr>
          <p:cNvPr id="6" name="Content Placeholder 5">
            <a:extLst>
              <a:ext uri="{FF2B5EF4-FFF2-40B4-BE49-F238E27FC236}">
                <a16:creationId xmlns:a16="http://schemas.microsoft.com/office/drawing/2014/main" id="{AECE39BD-3A57-7D61-8FBC-E170FF87D9CB}"/>
              </a:ext>
            </a:extLst>
          </p:cNvPr>
          <p:cNvSpPr>
            <a:spLocks noGrp="1"/>
          </p:cNvSpPr>
          <p:nvPr>
            <p:ph idx="1"/>
          </p:nvPr>
        </p:nvSpPr>
        <p:spPr>
          <a:xfrm>
            <a:off x="968176" y="2143219"/>
            <a:ext cx="10183496" cy="4714781"/>
          </a:xfrm>
        </p:spPr>
        <p:txBody>
          <a:bodyPr/>
          <a:lstStyle/>
          <a:p>
            <a:pPr marL="0" indent="0">
              <a:buNone/>
            </a:pPr>
            <a:r>
              <a:rPr lang="en-US" b="1" dirty="0"/>
              <a:t>LEVEL 0:</a:t>
            </a:r>
            <a:r>
              <a:rPr lang="en-US" dirty="0"/>
              <a:t>      </a:t>
            </a:r>
          </a:p>
          <a:p>
            <a:pPr marL="0" indent="0">
              <a:buNone/>
            </a:pPr>
            <a:endParaRPr lang="en-US" dirty="0"/>
          </a:p>
          <a:p>
            <a:pPr marL="0" indent="0">
              <a:buNone/>
            </a:pPr>
            <a:r>
              <a:rPr lang="en-US" dirty="0"/>
              <a:t>                                       Username                                      </a:t>
            </a:r>
            <a:r>
              <a:rPr lang="en-US" dirty="0" err="1"/>
              <a:t>Username</a:t>
            </a:r>
            <a:r>
              <a:rPr lang="en-US" dirty="0"/>
              <a:t> </a:t>
            </a:r>
          </a:p>
          <a:p>
            <a:pPr marL="0" indent="0">
              <a:buNone/>
            </a:pPr>
            <a:endParaRPr lang="en-US" dirty="0"/>
          </a:p>
          <a:p>
            <a:pPr marL="0" indent="0">
              <a:buNone/>
            </a:pPr>
            <a:endParaRPr lang="en-US" dirty="0"/>
          </a:p>
          <a:p>
            <a:pPr marL="0" indent="0">
              <a:buNone/>
            </a:pPr>
            <a:r>
              <a:rPr lang="en-US" dirty="0"/>
              <a:t>                                         Password                                    </a:t>
            </a:r>
            <a:r>
              <a:rPr lang="en-US" dirty="0" err="1"/>
              <a:t>Password</a:t>
            </a:r>
            <a:r>
              <a:rPr lang="en-US" dirty="0"/>
              <a:t> </a:t>
            </a:r>
          </a:p>
          <a:p>
            <a:pPr marL="0" indent="0">
              <a:buNone/>
            </a:pPr>
            <a:r>
              <a:rPr lang="en-US" dirty="0"/>
              <a:t>         </a:t>
            </a:r>
          </a:p>
          <a:p>
            <a:pPr marL="0" indent="0">
              <a:buNone/>
            </a:pPr>
            <a:r>
              <a:rPr lang="en-US" dirty="0"/>
              <a:t>                     </a:t>
            </a:r>
          </a:p>
        </p:txBody>
      </p:sp>
      <p:sp>
        <p:nvSpPr>
          <p:cNvPr id="7" name="Flowchart: Alternate Process 6">
            <a:extLst>
              <a:ext uri="{FF2B5EF4-FFF2-40B4-BE49-F238E27FC236}">
                <a16:creationId xmlns:a16="http://schemas.microsoft.com/office/drawing/2014/main" id="{F78BDCB6-38FB-CF03-040E-C1078871A0BB}"/>
              </a:ext>
            </a:extLst>
          </p:cNvPr>
          <p:cNvSpPr/>
          <p:nvPr/>
        </p:nvSpPr>
        <p:spPr>
          <a:xfrm rot="10800000" flipH="1" flipV="1">
            <a:off x="1987804" y="3465535"/>
            <a:ext cx="1535922" cy="68036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p:txBody>
      </p:sp>
      <p:sp>
        <p:nvSpPr>
          <p:cNvPr id="9" name="Oval 8">
            <a:extLst>
              <a:ext uri="{FF2B5EF4-FFF2-40B4-BE49-F238E27FC236}">
                <a16:creationId xmlns:a16="http://schemas.microsoft.com/office/drawing/2014/main" id="{193E8BDB-7202-E8E5-2ABE-B0D37871A2C9}"/>
              </a:ext>
            </a:extLst>
          </p:cNvPr>
          <p:cNvSpPr/>
          <p:nvPr/>
        </p:nvSpPr>
        <p:spPr>
          <a:xfrm>
            <a:off x="4750046" y="2839175"/>
            <a:ext cx="2225029" cy="1618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Insurance management system </a:t>
            </a:r>
          </a:p>
        </p:txBody>
      </p:sp>
      <p:sp>
        <p:nvSpPr>
          <p:cNvPr id="10" name="Flowchart: Alternate Process 9">
            <a:extLst>
              <a:ext uri="{FF2B5EF4-FFF2-40B4-BE49-F238E27FC236}">
                <a16:creationId xmlns:a16="http://schemas.microsoft.com/office/drawing/2014/main" id="{769D0F8A-9C76-C925-B57C-2A646AA6AD94}"/>
              </a:ext>
            </a:extLst>
          </p:cNvPr>
          <p:cNvSpPr/>
          <p:nvPr/>
        </p:nvSpPr>
        <p:spPr>
          <a:xfrm flipH="1">
            <a:off x="8201396" y="3474877"/>
            <a:ext cx="1537791" cy="71690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Agent</a:t>
            </a:r>
          </a:p>
        </p:txBody>
      </p:sp>
      <p:sp>
        <p:nvSpPr>
          <p:cNvPr id="11" name="Oval 10">
            <a:extLst>
              <a:ext uri="{FF2B5EF4-FFF2-40B4-BE49-F238E27FC236}">
                <a16:creationId xmlns:a16="http://schemas.microsoft.com/office/drawing/2014/main" id="{6AD91A1C-F81D-5F96-A3B5-A5EC431EBACC}"/>
              </a:ext>
            </a:extLst>
          </p:cNvPr>
          <p:cNvSpPr/>
          <p:nvPr/>
        </p:nvSpPr>
        <p:spPr>
          <a:xfrm>
            <a:off x="4776013" y="5267207"/>
            <a:ext cx="1903857" cy="14734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a:t>
            </a:r>
          </a:p>
        </p:txBody>
      </p:sp>
      <p:cxnSp>
        <p:nvCxnSpPr>
          <p:cNvPr id="12" name="Straight Arrow Connector 11">
            <a:extLst>
              <a:ext uri="{FF2B5EF4-FFF2-40B4-BE49-F238E27FC236}">
                <a16:creationId xmlns:a16="http://schemas.microsoft.com/office/drawing/2014/main" id="{35B3D17A-D289-D3AD-718B-7DC16ACEFF39}"/>
              </a:ext>
            </a:extLst>
          </p:cNvPr>
          <p:cNvCxnSpPr>
            <a:cxnSpLocks/>
          </p:cNvCxnSpPr>
          <p:nvPr/>
        </p:nvCxnSpPr>
        <p:spPr>
          <a:xfrm>
            <a:off x="3562599" y="3574403"/>
            <a:ext cx="11700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4C905F0-BDA0-3A27-5AAB-B107EDAA3686}"/>
              </a:ext>
            </a:extLst>
          </p:cNvPr>
          <p:cNvCxnSpPr>
            <a:cxnSpLocks/>
          </p:cNvCxnSpPr>
          <p:nvPr/>
        </p:nvCxnSpPr>
        <p:spPr>
          <a:xfrm flipH="1">
            <a:off x="6846867" y="3574403"/>
            <a:ext cx="1354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830166E-5B40-66BB-C775-31F8E83EADBC}"/>
              </a:ext>
            </a:extLst>
          </p:cNvPr>
          <p:cNvCxnSpPr>
            <a:cxnSpLocks/>
          </p:cNvCxnSpPr>
          <p:nvPr/>
        </p:nvCxnSpPr>
        <p:spPr>
          <a:xfrm flipV="1">
            <a:off x="6873166" y="4018825"/>
            <a:ext cx="1217220" cy="22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EB6FFB5F-A81D-1EF0-58D9-A716BA5A2893}"/>
              </a:ext>
            </a:extLst>
          </p:cNvPr>
          <p:cNvCxnSpPr>
            <a:cxnSpLocks/>
          </p:cNvCxnSpPr>
          <p:nvPr/>
        </p:nvCxnSpPr>
        <p:spPr>
          <a:xfrm flipH="1">
            <a:off x="3764196" y="4041217"/>
            <a:ext cx="1011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DC28F31-127F-F106-BBAF-D2E500ABF352}"/>
              </a:ext>
            </a:extLst>
          </p:cNvPr>
          <p:cNvCxnSpPr>
            <a:cxnSpLocks/>
          </p:cNvCxnSpPr>
          <p:nvPr/>
        </p:nvCxnSpPr>
        <p:spPr>
          <a:xfrm flipV="1">
            <a:off x="5519505" y="4540878"/>
            <a:ext cx="16155" cy="97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5A142604-BF24-5B1D-0112-A9A17DF4B780}"/>
              </a:ext>
            </a:extLst>
          </p:cNvPr>
          <p:cNvCxnSpPr>
            <a:cxnSpLocks/>
          </p:cNvCxnSpPr>
          <p:nvPr/>
        </p:nvCxnSpPr>
        <p:spPr>
          <a:xfrm>
            <a:off x="6096000" y="4540878"/>
            <a:ext cx="0" cy="72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05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D2CB-D39F-5288-55C7-21EFB5AE5640}"/>
              </a:ext>
            </a:extLst>
          </p:cNvPr>
          <p:cNvSpPr>
            <a:spLocks noGrp="1"/>
          </p:cNvSpPr>
          <p:nvPr>
            <p:ph type="title"/>
          </p:nvPr>
        </p:nvSpPr>
        <p:spPr>
          <a:xfrm>
            <a:off x="1725633" y="838200"/>
            <a:ext cx="6591626" cy="514827"/>
          </a:xfrm>
        </p:spPr>
        <p:txBody>
          <a:bodyPr/>
          <a:lstStyle/>
          <a:p>
            <a:r>
              <a:rPr lang="en-US" dirty="0"/>
              <a:t>  </a:t>
            </a:r>
            <a:r>
              <a:rPr lang="en-US" b="1" dirty="0"/>
              <a:t>LEVEL 1:</a:t>
            </a:r>
          </a:p>
        </p:txBody>
      </p:sp>
      <p:sp>
        <p:nvSpPr>
          <p:cNvPr id="3" name="Content Placeholder 2">
            <a:extLst>
              <a:ext uri="{FF2B5EF4-FFF2-40B4-BE49-F238E27FC236}">
                <a16:creationId xmlns:a16="http://schemas.microsoft.com/office/drawing/2014/main" id="{3A98753C-CC30-A9AD-57CD-7C6EE8F76755}"/>
              </a:ext>
            </a:extLst>
          </p:cNvPr>
          <p:cNvSpPr>
            <a:spLocks noGrp="1"/>
          </p:cNvSpPr>
          <p:nvPr>
            <p:ph idx="1"/>
          </p:nvPr>
        </p:nvSpPr>
        <p:spPr/>
        <p:txBody>
          <a:bodyPr/>
          <a:lstStyle/>
          <a:p>
            <a:pPr marL="0" indent="0">
              <a:buNone/>
            </a:pPr>
            <a:r>
              <a:rPr lang="en-US" b="1" dirty="0"/>
              <a:t>     </a:t>
            </a:r>
          </a:p>
        </p:txBody>
      </p:sp>
      <p:pic>
        <p:nvPicPr>
          <p:cNvPr id="7" name="Picture 7">
            <a:extLst>
              <a:ext uri="{FF2B5EF4-FFF2-40B4-BE49-F238E27FC236}">
                <a16:creationId xmlns:a16="http://schemas.microsoft.com/office/drawing/2014/main" id="{2F9E743A-A365-DF03-86A0-3704BAF50099}"/>
              </a:ext>
            </a:extLst>
          </p:cNvPr>
          <p:cNvPicPr>
            <a:picLocks noChangeAspect="1"/>
          </p:cNvPicPr>
          <p:nvPr/>
        </p:nvPicPr>
        <p:blipFill>
          <a:blip r:embed="rId2"/>
          <a:stretch>
            <a:fillRect/>
          </a:stretch>
        </p:blipFill>
        <p:spPr>
          <a:xfrm>
            <a:off x="1509585" y="2014537"/>
            <a:ext cx="9363759" cy="4683888"/>
          </a:xfrm>
          <a:prstGeom prst="rect">
            <a:avLst/>
          </a:prstGeom>
        </p:spPr>
      </p:pic>
    </p:spTree>
    <p:extLst>
      <p:ext uri="{BB962C8B-B14F-4D97-AF65-F5344CB8AC3E}">
        <p14:creationId xmlns:p14="http://schemas.microsoft.com/office/powerpoint/2010/main" val="3799891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33F2-221F-A7AA-DE9B-14AC51166184}"/>
              </a:ext>
            </a:extLst>
          </p:cNvPr>
          <p:cNvSpPr>
            <a:spLocks noGrp="1"/>
          </p:cNvSpPr>
          <p:nvPr>
            <p:ph type="title"/>
          </p:nvPr>
        </p:nvSpPr>
        <p:spPr/>
        <p:txBody>
          <a:bodyPr/>
          <a:lstStyle/>
          <a:p>
            <a:r>
              <a:rPr lang="en-US" dirty="0"/>
              <a:t>                        </a:t>
            </a:r>
            <a:r>
              <a:rPr lang="en-US" b="1" dirty="0"/>
              <a:t>TABLE STRUCTURE</a:t>
            </a:r>
            <a:r>
              <a:rPr lang="en-US" dirty="0"/>
              <a:t> </a:t>
            </a:r>
          </a:p>
        </p:txBody>
      </p:sp>
      <p:sp>
        <p:nvSpPr>
          <p:cNvPr id="3" name="Content Placeholder 2">
            <a:extLst>
              <a:ext uri="{FF2B5EF4-FFF2-40B4-BE49-F238E27FC236}">
                <a16:creationId xmlns:a16="http://schemas.microsoft.com/office/drawing/2014/main" id="{D9239D8C-0F8E-1D9D-5D4C-8B92486CF041}"/>
              </a:ext>
            </a:extLst>
          </p:cNvPr>
          <p:cNvSpPr>
            <a:spLocks noGrp="1"/>
          </p:cNvSpPr>
          <p:nvPr>
            <p:ph idx="1"/>
          </p:nvPr>
        </p:nvSpPr>
        <p:spPr/>
        <p:txBody>
          <a:bodyPr/>
          <a:lstStyle/>
          <a:p>
            <a:pPr marL="0" indent="0">
              <a:buNone/>
            </a:pPr>
            <a:r>
              <a:rPr lang="en-US" b="1" dirty="0"/>
              <a:t>Table Name</a:t>
            </a:r>
            <a:r>
              <a:rPr lang="en-US" dirty="0"/>
              <a:t>: Admin</a:t>
            </a:r>
          </a:p>
          <a:p>
            <a:pPr marL="0" indent="0">
              <a:buNone/>
            </a:pPr>
            <a:endParaRPr lang="en-US" dirty="0"/>
          </a:p>
          <a:p>
            <a:endParaRPr lang="en-US" dirty="0"/>
          </a:p>
        </p:txBody>
      </p:sp>
      <p:pic>
        <p:nvPicPr>
          <p:cNvPr id="5" name="Picture 5">
            <a:extLst>
              <a:ext uri="{FF2B5EF4-FFF2-40B4-BE49-F238E27FC236}">
                <a16:creationId xmlns:a16="http://schemas.microsoft.com/office/drawing/2014/main" id="{C0167831-0D00-43ED-9DBE-CD83FA11FA89}"/>
              </a:ext>
            </a:extLst>
          </p:cNvPr>
          <p:cNvPicPr>
            <a:picLocks noChangeAspect="1"/>
          </p:cNvPicPr>
          <p:nvPr/>
        </p:nvPicPr>
        <p:blipFill>
          <a:blip r:embed="rId2"/>
          <a:stretch>
            <a:fillRect/>
          </a:stretch>
        </p:blipFill>
        <p:spPr>
          <a:xfrm>
            <a:off x="3063922" y="3429000"/>
            <a:ext cx="6289241" cy="1933451"/>
          </a:xfrm>
          <a:prstGeom prst="rect">
            <a:avLst/>
          </a:prstGeom>
        </p:spPr>
      </p:pic>
    </p:spTree>
    <p:extLst>
      <p:ext uri="{BB962C8B-B14F-4D97-AF65-F5344CB8AC3E}">
        <p14:creationId xmlns:p14="http://schemas.microsoft.com/office/powerpoint/2010/main" val="2928085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1B3EA9D-D4D4-671C-DFF0-2352ED13EAEE}"/>
              </a:ext>
            </a:extLst>
          </p:cNvPr>
          <p:cNvSpPr>
            <a:spLocks noGrp="1"/>
          </p:cNvSpPr>
          <p:nvPr>
            <p:ph idx="4294967295"/>
          </p:nvPr>
        </p:nvSpPr>
        <p:spPr>
          <a:xfrm>
            <a:off x="0" y="389659"/>
            <a:ext cx="11040341" cy="6468341"/>
          </a:xfrm>
        </p:spPr>
        <p:txBody>
          <a:bodyPr/>
          <a:lstStyle/>
          <a:p>
            <a:pPr marL="0" indent="0">
              <a:buNone/>
            </a:pPr>
            <a:r>
              <a:rPr lang="en-US" b="1" dirty="0"/>
              <a:t>Table Name:</a:t>
            </a:r>
            <a:r>
              <a:rPr lang="en-US" dirty="0"/>
              <a:t> Agent</a:t>
            </a:r>
            <a:endParaRPr lang="en-US" b="1" dirty="0"/>
          </a:p>
        </p:txBody>
      </p:sp>
      <p:pic>
        <p:nvPicPr>
          <p:cNvPr id="7" name="Picture 7">
            <a:extLst>
              <a:ext uri="{FF2B5EF4-FFF2-40B4-BE49-F238E27FC236}">
                <a16:creationId xmlns:a16="http://schemas.microsoft.com/office/drawing/2014/main" id="{7F5BAC50-93D8-1B12-2F60-88CAE5A7FEA2}"/>
              </a:ext>
            </a:extLst>
          </p:cNvPr>
          <p:cNvPicPr>
            <a:picLocks noChangeAspect="1"/>
          </p:cNvPicPr>
          <p:nvPr/>
        </p:nvPicPr>
        <p:blipFill>
          <a:blip r:embed="rId2"/>
          <a:stretch>
            <a:fillRect/>
          </a:stretch>
        </p:blipFill>
        <p:spPr>
          <a:xfrm>
            <a:off x="463880" y="1361765"/>
            <a:ext cx="10019805" cy="5496235"/>
          </a:xfrm>
          <a:prstGeom prst="rect">
            <a:avLst/>
          </a:prstGeom>
        </p:spPr>
      </p:pic>
    </p:spTree>
    <p:extLst>
      <p:ext uri="{BB962C8B-B14F-4D97-AF65-F5344CB8AC3E}">
        <p14:creationId xmlns:p14="http://schemas.microsoft.com/office/powerpoint/2010/main" val="421155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E36CEF-2363-D147-AAFF-74B38DCB5E7E}"/>
              </a:ext>
            </a:extLst>
          </p:cNvPr>
          <p:cNvSpPr>
            <a:spLocks noGrp="1"/>
          </p:cNvSpPr>
          <p:nvPr>
            <p:ph sz="half" idx="4294967295"/>
          </p:nvPr>
        </p:nvSpPr>
        <p:spPr>
          <a:xfrm>
            <a:off x="0" y="389659"/>
            <a:ext cx="4824413" cy="5630141"/>
          </a:xfrm>
        </p:spPr>
        <p:txBody>
          <a:bodyPr/>
          <a:lstStyle/>
          <a:p>
            <a:pPr marL="0" indent="0">
              <a:buNone/>
            </a:pPr>
            <a:r>
              <a:rPr lang="en-US" b="1" dirty="0"/>
              <a:t>Table Name: </a:t>
            </a:r>
            <a:r>
              <a:rPr lang="en-US" dirty="0"/>
              <a:t>Customer </a:t>
            </a:r>
            <a:endParaRPr lang="en-US" b="1" dirty="0"/>
          </a:p>
        </p:txBody>
      </p:sp>
      <p:pic>
        <p:nvPicPr>
          <p:cNvPr id="5" name="Picture 5">
            <a:extLst>
              <a:ext uri="{FF2B5EF4-FFF2-40B4-BE49-F238E27FC236}">
                <a16:creationId xmlns:a16="http://schemas.microsoft.com/office/drawing/2014/main" id="{FFC816E1-34DF-6EE6-8AB1-3DE8EA964E3E}"/>
              </a:ext>
            </a:extLst>
          </p:cNvPr>
          <p:cNvPicPr>
            <a:picLocks noChangeAspect="1"/>
          </p:cNvPicPr>
          <p:nvPr/>
        </p:nvPicPr>
        <p:blipFill>
          <a:blip r:embed="rId2"/>
          <a:stretch>
            <a:fillRect/>
          </a:stretch>
        </p:blipFill>
        <p:spPr>
          <a:xfrm>
            <a:off x="1094756" y="1217222"/>
            <a:ext cx="8869384" cy="5251119"/>
          </a:xfrm>
          <a:prstGeom prst="rect">
            <a:avLst/>
          </a:prstGeom>
        </p:spPr>
      </p:pic>
    </p:spTree>
    <p:extLst>
      <p:ext uri="{BB962C8B-B14F-4D97-AF65-F5344CB8AC3E}">
        <p14:creationId xmlns:p14="http://schemas.microsoft.com/office/powerpoint/2010/main" val="1782544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80827-0EE6-1B83-76E5-098E918D31AA}"/>
              </a:ext>
            </a:extLst>
          </p:cNvPr>
          <p:cNvSpPr>
            <a:spLocks noGrp="1"/>
          </p:cNvSpPr>
          <p:nvPr>
            <p:ph idx="4294967295"/>
          </p:nvPr>
        </p:nvSpPr>
        <p:spPr>
          <a:xfrm>
            <a:off x="0" y="482435"/>
            <a:ext cx="8824913" cy="5537365"/>
          </a:xfrm>
        </p:spPr>
        <p:txBody>
          <a:bodyPr/>
          <a:lstStyle/>
          <a:p>
            <a:pPr marL="0" indent="0">
              <a:buNone/>
            </a:pPr>
            <a:r>
              <a:rPr lang="en-US" b="1" dirty="0"/>
              <a:t>Table Name: </a:t>
            </a:r>
            <a:r>
              <a:rPr lang="en-US" dirty="0"/>
              <a:t>Policy </a:t>
            </a:r>
            <a:endParaRPr lang="en-US" b="1" dirty="0"/>
          </a:p>
        </p:txBody>
      </p:sp>
      <p:pic>
        <p:nvPicPr>
          <p:cNvPr id="4" name="Picture 4">
            <a:extLst>
              <a:ext uri="{FF2B5EF4-FFF2-40B4-BE49-F238E27FC236}">
                <a16:creationId xmlns:a16="http://schemas.microsoft.com/office/drawing/2014/main" id="{09F239A3-AE6B-44B7-7E99-D76E07476388}"/>
              </a:ext>
            </a:extLst>
          </p:cNvPr>
          <p:cNvPicPr>
            <a:picLocks noChangeAspect="1"/>
          </p:cNvPicPr>
          <p:nvPr/>
        </p:nvPicPr>
        <p:blipFill>
          <a:blip r:embed="rId2"/>
          <a:stretch>
            <a:fillRect/>
          </a:stretch>
        </p:blipFill>
        <p:spPr>
          <a:xfrm>
            <a:off x="853539" y="1098714"/>
            <a:ext cx="9166265" cy="4671951"/>
          </a:xfrm>
          <a:prstGeom prst="rect">
            <a:avLst/>
          </a:prstGeom>
        </p:spPr>
      </p:pic>
    </p:spTree>
    <p:extLst>
      <p:ext uri="{BB962C8B-B14F-4D97-AF65-F5344CB8AC3E}">
        <p14:creationId xmlns:p14="http://schemas.microsoft.com/office/powerpoint/2010/main" val="3146475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87D69-294A-A12A-5984-9495B2914351}"/>
              </a:ext>
            </a:extLst>
          </p:cNvPr>
          <p:cNvSpPr>
            <a:spLocks noGrp="1"/>
          </p:cNvSpPr>
          <p:nvPr>
            <p:ph idx="4294967295"/>
          </p:nvPr>
        </p:nvSpPr>
        <p:spPr>
          <a:xfrm>
            <a:off x="333374" y="710870"/>
            <a:ext cx="8824913" cy="3416300"/>
          </a:xfrm>
        </p:spPr>
        <p:txBody>
          <a:bodyPr/>
          <a:lstStyle/>
          <a:p>
            <a:pPr marL="0" indent="0">
              <a:buNone/>
            </a:pPr>
            <a:r>
              <a:rPr lang="en-US" b="1" dirty="0"/>
              <a:t>Table Name: Payment </a:t>
            </a:r>
          </a:p>
          <a:p>
            <a:pPr marL="0" indent="0">
              <a:buNone/>
            </a:pPr>
            <a:endParaRPr lang="en-US" b="1" dirty="0"/>
          </a:p>
          <a:p>
            <a:pPr marL="0" indent="0">
              <a:buNone/>
            </a:pPr>
            <a:endParaRPr lang="en-US" b="1" dirty="0"/>
          </a:p>
        </p:txBody>
      </p:sp>
      <p:pic>
        <p:nvPicPr>
          <p:cNvPr id="4" name="Picture 4">
            <a:extLst>
              <a:ext uri="{FF2B5EF4-FFF2-40B4-BE49-F238E27FC236}">
                <a16:creationId xmlns:a16="http://schemas.microsoft.com/office/drawing/2014/main" id="{9747CCE1-C4C6-7D58-619E-CB4F784A577C}"/>
              </a:ext>
            </a:extLst>
          </p:cNvPr>
          <p:cNvPicPr>
            <a:picLocks noChangeAspect="1"/>
          </p:cNvPicPr>
          <p:nvPr/>
        </p:nvPicPr>
        <p:blipFill>
          <a:blip r:embed="rId2"/>
          <a:stretch>
            <a:fillRect/>
          </a:stretch>
        </p:blipFill>
        <p:spPr>
          <a:xfrm>
            <a:off x="1235219" y="1651413"/>
            <a:ext cx="7923068" cy="4360470"/>
          </a:xfrm>
          <a:prstGeom prst="rect">
            <a:avLst/>
          </a:prstGeom>
        </p:spPr>
      </p:pic>
    </p:spTree>
    <p:extLst>
      <p:ext uri="{BB962C8B-B14F-4D97-AF65-F5344CB8AC3E}">
        <p14:creationId xmlns:p14="http://schemas.microsoft.com/office/powerpoint/2010/main" val="250868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9905-87AF-FF48-6A57-9A2F1F6B218E}"/>
              </a:ext>
            </a:extLst>
          </p:cNvPr>
          <p:cNvSpPr>
            <a:spLocks noGrp="1"/>
          </p:cNvSpPr>
          <p:nvPr>
            <p:ph type="title"/>
          </p:nvPr>
        </p:nvSpPr>
        <p:spPr/>
        <p:txBody>
          <a:bodyPr/>
          <a:lstStyle/>
          <a:p>
            <a:r>
              <a:rPr lang="en-US" dirty="0"/>
              <a:t>                          </a:t>
            </a:r>
            <a:r>
              <a:rPr lang="en-US" b="1" dirty="0"/>
              <a:t>OUTLINE</a:t>
            </a:r>
          </a:p>
        </p:txBody>
      </p:sp>
      <p:sp>
        <p:nvSpPr>
          <p:cNvPr id="3" name="Content Placeholder 2">
            <a:extLst>
              <a:ext uri="{FF2B5EF4-FFF2-40B4-BE49-F238E27FC236}">
                <a16:creationId xmlns:a16="http://schemas.microsoft.com/office/drawing/2014/main" id="{9BC98E58-58AF-EBE8-83AC-27E6004B3CD8}"/>
              </a:ext>
            </a:extLst>
          </p:cNvPr>
          <p:cNvSpPr>
            <a:spLocks noGrp="1"/>
          </p:cNvSpPr>
          <p:nvPr>
            <p:ph idx="1"/>
          </p:nvPr>
        </p:nvSpPr>
        <p:spPr/>
        <p:txBody>
          <a:bodyPr>
            <a:normAutofit fontScale="92500" lnSpcReduction="20000"/>
          </a:bodyPr>
          <a:lstStyle/>
          <a:p>
            <a:r>
              <a:rPr lang="en-US" b="1" dirty="0"/>
              <a:t>ABSTRACT </a:t>
            </a:r>
          </a:p>
          <a:p>
            <a:r>
              <a:rPr lang="en-US" b="1" dirty="0"/>
              <a:t>OBJECTIVE </a:t>
            </a:r>
          </a:p>
          <a:p>
            <a:r>
              <a:rPr lang="en-US" b="1" dirty="0"/>
              <a:t>HARDWARE SPECIFICATION</a:t>
            </a:r>
          </a:p>
          <a:p>
            <a:r>
              <a:rPr lang="en-US" b="1" dirty="0"/>
              <a:t>SOFTWARE SPECIFICATION</a:t>
            </a:r>
          </a:p>
          <a:p>
            <a:r>
              <a:rPr lang="en-US" b="1" dirty="0"/>
              <a:t>EXISTING SYSTEM </a:t>
            </a:r>
          </a:p>
          <a:p>
            <a:r>
              <a:rPr lang="en-US" b="1" dirty="0"/>
              <a:t>PROPOSED SYSTEM </a:t>
            </a:r>
          </a:p>
          <a:p>
            <a:r>
              <a:rPr lang="en-US" b="1" dirty="0"/>
              <a:t>MODULES </a:t>
            </a:r>
          </a:p>
          <a:p>
            <a:r>
              <a:rPr lang="en-US" b="1" dirty="0"/>
              <a:t>DATAFLOW DIAGRAM </a:t>
            </a:r>
          </a:p>
          <a:p>
            <a:r>
              <a:rPr lang="en-US" b="1" dirty="0"/>
              <a:t>TABLE STRUCTURE </a:t>
            </a:r>
          </a:p>
          <a:p>
            <a:r>
              <a:rPr lang="en-US" b="1"/>
              <a:t>FORM DESIGN </a:t>
            </a:r>
            <a:endParaRPr lang="en-US" b="1" dirty="0"/>
          </a:p>
        </p:txBody>
      </p:sp>
      <p:pic>
        <p:nvPicPr>
          <p:cNvPr id="4" name="Picture 4">
            <a:extLst>
              <a:ext uri="{FF2B5EF4-FFF2-40B4-BE49-F238E27FC236}">
                <a16:creationId xmlns:a16="http://schemas.microsoft.com/office/drawing/2014/main" id="{579D98A8-86C4-9D94-B85C-DD05C8AB68EF}"/>
              </a:ext>
            </a:extLst>
          </p:cNvPr>
          <p:cNvPicPr>
            <a:picLocks noChangeAspect="1"/>
          </p:cNvPicPr>
          <p:nvPr/>
        </p:nvPicPr>
        <p:blipFill>
          <a:blip r:embed="rId2"/>
          <a:stretch>
            <a:fillRect/>
          </a:stretch>
        </p:blipFill>
        <p:spPr>
          <a:xfrm>
            <a:off x="5798705" y="2786415"/>
            <a:ext cx="5461687" cy="327734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925761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BF82-A8E3-8A52-A4DB-22B56542F402}"/>
              </a:ext>
            </a:extLst>
          </p:cNvPr>
          <p:cNvSpPr>
            <a:spLocks noGrp="1"/>
          </p:cNvSpPr>
          <p:nvPr>
            <p:ph type="title" idx="4294967295"/>
          </p:nvPr>
        </p:nvSpPr>
        <p:spPr>
          <a:xfrm>
            <a:off x="0" y="973138"/>
            <a:ext cx="8761413" cy="708025"/>
          </a:xfrm>
        </p:spPr>
        <p:txBody>
          <a:bodyPr/>
          <a:lstStyle/>
          <a:p>
            <a:r>
              <a:rPr lang="en-US" dirty="0"/>
              <a:t>                             </a:t>
            </a:r>
            <a:r>
              <a:rPr lang="en-US" b="1" dirty="0">
                <a:solidFill>
                  <a:schemeClr val="accent1">
                    <a:lumMod val="75000"/>
                  </a:schemeClr>
                </a:solidFill>
              </a:rPr>
              <a:t>FORM DESIGN</a:t>
            </a:r>
            <a:r>
              <a:rPr lang="en-US" dirty="0"/>
              <a:t> </a:t>
            </a:r>
          </a:p>
        </p:txBody>
      </p:sp>
      <p:sp>
        <p:nvSpPr>
          <p:cNvPr id="5" name="TextBox 4">
            <a:extLst>
              <a:ext uri="{FF2B5EF4-FFF2-40B4-BE49-F238E27FC236}">
                <a16:creationId xmlns:a16="http://schemas.microsoft.com/office/drawing/2014/main" id="{A4DC16DE-8050-5049-1794-2601DD6CBFF3}"/>
              </a:ext>
            </a:extLst>
          </p:cNvPr>
          <p:cNvSpPr txBox="1"/>
          <p:nvPr/>
        </p:nvSpPr>
        <p:spPr>
          <a:xfrm>
            <a:off x="1154954" y="2441559"/>
            <a:ext cx="6095380" cy="369332"/>
          </a:xfrm>
          <a:prstGeom prst="rect">
            <a:avLst/>
          </a:prstGeom>
          <a:noFill/>
        </p:spPr>
        <p:txBody>
          <a:bodyPr wrap="square">
            <a:spAutoFit/>
          </a:bodyPr>
          <a:lstStyle/>
          <a:p>
            <a:r>
              <a:rPr lang="en-US" b="1" dirty="0"/>
              <a:t>    ADMIN LOGIN</a:t>
            </a:r>
          </a:p>
        </p:txBody>
      </p:sp>
      <p:pic>
        <p:nvPicPr>
          <p:cNvPr id="7" name="Picture 6">
            <a:extLst>
              <a:ext uri="{FF2B5EF4-FFF2-40B4-BE49-F238E27FC236}">
                <a16:creationId xmlns:a16="http://schemas.microsoft.com/office/drawing/2014/main" id="{4F9B153D-48D9-8792-25D4-F3BE3CF69534}"/>
              </a:ext>
            </a:extLst>
          </p:cNvPr>
          <p:cNvPicPr>
            <a:picLocks noChangeAspect="1"/>
          </p:cNvPicPr>
          <p:nvPr/>
        </p:nvPicPr>
        <p:blipFill>
          <a:blip r:embed="rId2"/>
          <a:stretch>
            <a:fillRect/>
          </a:stretch>
        </p:blipFill>
        <p:spPr>
          <a:xfrm>
            <a:off x="492370" y="3024553"/>
            <a:ext cx="10986868" cy="4004859"/>
          </a:xfrm>
          <a:prstGeom prst="rect">
            <a:avLst/>
          </a:prstGeom>
        </p:spPr>
      </p:pic>
    </p:spTree>
    <p:extLst>
      <p:ext uri="{BB962C8B-B14F-4D97-AF65-F5344CB8AC3E}">
        <p14:creationId xmlns:p14="http://schemas.microsoft.com/office/powerpoint/2010/main" val="1011300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570DBB-C4D0-A2C4-C096-8CF383FA7A2F}"/>
              </a:ext>
            </a:extLst>
          </p:cNvPr>
          <p:cNvSpPr>
            <a:spLocks noGrp="1"/>
          </p:cNvSpPr>
          <p:nvPr>
            <p:ph idx="4294967295"/>
          </p:nvPr>
        </p:nvSpPr>
        <p:spPr>
          <a:xfrm>
            <a:off x="463880" y="289461"/>
            <a:ext cx="8361033" cy="5730339"/>
          </a:xfrm>
        </p:spPr>
        <p:txBody>
          <a:bodyPr/>
          <a:lstStyle/>
          <a:p>
            <a:pPr marL="0" indent="0">
              <a:buNone/>
            </a:pPr>
            <a:r>
              <a:rPr lang="en-US" b="1" dirty="0"/>
              <a:t>AGENT REGISTRATION PAGE:</a:t>
            </a:r>
          </a:p>
        </p:txBody>
      </p:sp>
      <p:pic>
        <p:nvPicPr>
          <p:cNvPr id="5" name="Picture 4">
            <a:extLst>
              <a:ext uri="{FF2B5EF4-FFF2-40B4-BE49-F238E27FC236}">
                <a16:creationId xmlns:a16="http://schemas.microsoft.com/office/drawing/2014/main" id="{A029E112-97D6-2AC1-D27C-2B75EF0D2728}"/>
              </a:ext>
            </a:extLst>
          </p:cNvPr>
          <p:cNvPicPr>
            <a:picLocks noChangeAspect="1"/>
          </p:cNvPicPr>
          <p:nvPr/>
        </p:nvPicPr>
        <p:blipFill>
          <a:blip r:embed="rId2"/>
          <a:stretch>
            <a:fillRect/>
          </a:stretch>
        </p:blipFill>
        <p:spPr>
          <a:xfrm>
            <a:off x="-1" y="838200"/>
            <a:ext cx="12192001" cy="6018126"/>
          </a:xfrm>
          <a:prstGeom prst="rect">
            <a:avLst/>
          </a:prstGeom>
        </p:spPr>
      </p:pic>
    </p:spTree>
    <p:extLst>
      <p:ext uri="{BB962C8B-B14F-4D97-AF65-F5344CB8AC3E}">
        <p14:creationId xmlns:p14="http://schemas.microsoft.com/office/powerpoint/2010/main" val="2391168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4DE4E9-61B5-2EA0-CC08-A7A7065FB2A6}"/>
              </a:ext>
            </a:extLst>
          </p:cNvPr>
          <p:cNvPicPr>
            <a:picLocks noChangeAspect="1"/>
          </p:cNvPicPr>
          <p:nvPr/>
        </p:nvPicPr>
        <p:blipFill>
          <a:blip r:embed="rId2"/>
          <a:stretch>
            <a:fillRect/>
          </a:stretch>
        </p:blipFill>
        <p:spPr>
          <a:xfrm>
            <a:off x="0" y="407963"/>
            <a:ext cx="12192000" cy="6448363"/>
          </a:xfrm>
          <a:prstGeom prst="rect">
            <a:avLst/>
          </a:prstGeom>
        </p:spPr>
      </p:pic>
    </p:spTree>
    <p:extLst>
      <p:ext uri="{BB962C8B-B14F-4D97-AF65-F5344CB8AC3E}">
        <p14:creationId xmlns:p14="http://schemas.microsoft.com/office/powerpoint/2010/main" val="35927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4B01B8-EE63-6D50-D021-47F92C00EE3B}"/>
              </a:ext>
            </a:extLst>
          </p:cNvPr>
          <p:cNvPicPr>
            <a:picLocks noChangeAspect="1"/>
          </p:cNvPicPr>
          <p:nvPr/>
        </p:nvPicPr>
        <p:blipFill>
          <a:blip r:embed="rId2"/>
          <a:stretch>
            <a:fillRect/>
          </a:stretch>
        </p:blipFill>
        <p:spPr>
          <a:xfrm>
            <a:off x="0" y="112543"/>
            <a:ext cx="12192000" cy="6743784"/>
          </a:xfrm>
          <a:prstGeom prst="rect">
            <a:avLst/>
          </a:prstGeom>
        </p:spPr>
      </p:pic>
    </p:spTree>
    <p:extLst>
      <p:ext uri="{BB962C8B-B14F-4D97-AF65-F5344CB8AC3E}">
        <p14:creationId xmlns:p14="http://schemas.microsoft.com/office/powerpoint/2010/main" val="3680839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1653971-ED83-9F09-C1FE-B59013ECE5D1}"/>
              </a:ext>
            </a:extLst>
          </p:cNvPr>
          <p:cNvSpPr>
            <a:spLocks noGrp="1"/>
          </p:cNvSpPr>
          <p:nvPr>
            <p:ph idx="4294967295"/>
          </p:nvPr>
        </p:nvSpPr>
        <p:spPr>
          <a:xfrm>
            <a:off x="519545" y="432542"/>
            <a:ext cx="8824913" cy="3416300"/>
          </a:xfrm>
        </p:spPr>
        <p:txBody>
          <a:bodyPr/>
          <a:lstStyle/>
          <a:p>
            <a:pPr marL="0" indent="0">
              <a:buNone/>
            </a:pPr>
            <a:r>
              <a:rPr lang="en-US" b="1" dirty="0"/>
              <a:t>AGENT LOGIN PAGE</a:t>
            </a:r>
          </a:p>
        </p:txBody>
      </p:sp>
      <p:pic>
        <p:nvPicPr>
          <p:cNvPr id="5" name="Picture 4">
            <a:extLst>
              <a:ext uri="{FF2B5EF4-FFF2-40B4-BE49-F238E27FC236}">
                <a16:creationId xmlns:a16="http://schemas.microsoft.com/office/drawing/2014/main" id="{82D30B29-C9B4-AB90-DD99-A18DFF6C558E}"/>
              </a:ext>
            </a:extLst>
          </p:cNvPr>
          <p:cNvPicPr>
            <a:picLocks noChangeAspect="1"/>
          </p:cNvPicPr>
          <p:nvPr/>
        </p:nvPicPr>
        <p:blipFill>
          <a:blip r:embed="rId2"/>
          <a:stretch>
            <a:fillRect/>
          </a:stretch>
        </p:blipFill>
        <p:spPr>
          <a:xfrm>
            <a:off x="0" y="1041010"/>
            <a:ext cx="12192000" cy="5970061"/>
          </a:xfrm>
          <a:prstGeom prst="rect">
            <a:avLst/>
          </a:prstGeom>
        </p:spPr>
      </p:pic>
    </p:spTree>
    <p:extLst>
      <p:ext uri="{BB962C8B-B14F-4D97-AF65-F5344CB8AC3E}">
        <p14:creationId xmlns:p14="http://schemas.microsoft.com/office/powerpoint/2010/main" val="137156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E63D9B-7C34-ABDC-1B75-96DB3E125AFC}"/>
              </a:ext>
            </a:extLst>
          </p:cNvPr>
          <p:cNvPicPr>
            <a:picLocks noChangeAspect="1"/>
          </p:cNvPicPr>
          <p:nvPr/>
        </p:nvPicPr>
        <p:blipFill>
          <a:blip r:embed="rId2"/>
          <a:stretch>
            <a:fillRect/>
          </a:stretch>
        </p:blipFill>
        <p:spPr>
          <a:xfrm>
            <a:off x="-1" y="815927"/>
            <a:ext cx="12192001" cy="6040400"/>
          </a:xfrm>
          <a:prstGeom prst="rect">
            <a:avLst/>
          </a:prstGeom>
        </p:spPr>
      </p:pic>
      <p:sp>
        <p:nvSpPr>
          <p:cNvPr id="12" name="Title 11">
            <a:extLst>
              <a:ext uri="{FF2B5EF4-FFF2-40B4-BE49-F238E27FC236}">
                <a16:creationId xmlns:a16="http://schemas.microsoft.com/office/drawing/2014/main" id="{A3114636-859F-88B9-BFCD-B874AAEBF256}"/>
              </a:ext>
            </a:extLst>
          </p:cNvPr>
          <p:cNvSpPr>
            <a:spLocks noGrp="1"/>
          </p:cNvSpPr>
          <p:nvPr>
            <p:ph type="title" idx="4294967295"/>
          </p:nvPr>
        </p:nvSpPr>
        <p:spPr>
          <a:xfrm>
            <a:off x="0" y="1"/>
            <a:ext cx="8761413" cy="647114"/>
          </a:xfrm>
        </p:spPr>
        <p:txBody>
          <a:bodyPr/>
          <a:lstStyle/>
          <a:p>
            <a:r>
              <a:rPr lang="en-IN" dirty="0">
                <a:solidFill>
                  <a:schemeClr val="tx1"/>
                </a:solidFill>
              </a:rPr>
              <a:t>Policy Registration</a:t>
            </a:r>
            <a:endParaRPr lang="en-US" dirty="0">
              <a:solidFill>
                <a:schemeClr val="tx1"/>
              </a:solidFill>
            </a:endParaRPr>
          </a:p>
        </p:txBody>
      </p:sp>
    </p:spTree>
    <p:extLst>
      <p:ext uri="{BB962C8B-B14F-4D97-AF65-F5344CB8AC3E}">
        <p14:creationId xmlns:p14="http://schemas.microsoft.com/office/powerpoint/2010/main" val="1519682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514EFC-0CDC-53E3-4E7A-A2E79008DA7D}"/>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019352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4EBBB6F-162D-5B9C-0ABD-FF2B903E0FC0}"/>
              </a:ext>
            </a:extLst>
          </p:cNvPr>
          <p:cNvSpPr>
            <a:spLocks noGrp="1"/>
          </p:cNvSpPr>
          <p:nvPr>
            <p:ph idx="4294967295"/>
          </p:nvPr>
        </p:nvSpPr>
        <p:spPr>
          <a:xfrm>
            <a:off x="454007" y="504563"/>
            <a:ext cx="8824913" cy="3416300"/>
          </a:xfrm>
        </p:spPr>
        <p:txBody>
          <a:bodyPr/>
          <a:lstStyle/>
          <a:p>
            <a:pPr marL="0" indent="0">
              <a:buNone/>
            </a:pPr>
            <a:r>
              <a:rPr lang="en-US" b="1" dirty="0"/>
              <a:t>CUSTOMER REGISTRATION PAGE:</a:t>
            </a:r>
          </a:p>
        </p:txBody>
      </p:sp>
      <p:pic>
        <p:nvPicPr>
          <p:cNvPr id="5" name="Picture 4">
            <a:extLst>
              <a:ext uri="{FF2B5EF4-FFF2-40B4-BE49-F238E27FC236}">
                <a16:creationId xmlns:a16="http://schemas.microsoft.com/office/drawing/2014/main" id="{090ACFE3-5DDB-F95B-0068-9ECF0E398E84}"/>
              </a:ext>
            </a:extLst>
          </p:cNvPr>
          <p:cNvPicPr>
            <a:picLocks noChangeAspect="1"/>
          </p:cNvPicPr>
          <p:nvPr/>
        </p:nvPicPr>
        <p:blipFill>
          <a:blip r:embed="rId2"/>
          <a:stretch>
            <a:fillRect/>
          </a:stretch>
        </p:blipFill>
        <p:spPr>
          <a:xfrm>
            <a:off x="0" y="984738"/>
            <a:ext cx="12192000" cy="5871588"/>
          </a:xfrm>
          <a:prstGeom prst="rect">
            <a:avLst/>
          </a:prstGeom>
        </p:spPr>
      </p:pic>
    </p:spTree>
    <p:extLst>
      <p:ext uri="{BB962C8B-B14F-4D97-AF65-F5344CB8AC3E}">
        <p14:creationId xmlns:p14="http://schemas.microsoft.com/office/powerpoint/2010/main" val="1928165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69D7BB-57C1-D2B8-2376-6030954960D9}"/>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142104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72280BE-15A2-3BE0-93F4-221E01517BC8}"/>
              </a:ext>
            </a:extLst>
          </p:cNvPr>
          <p:cNvSpPr>
            <a:spLocks noGrp="1"/>
          </p:cNvSpPr>
          <p:nvPr>
            <p:ph idx="4294967295"/>
          </p:nvPr>
        </p:nvSpPr>
        <p:spPr>
          <a:xfrm>
            <a:off x="698500" y="463880"/>
            <a:ext cx="8128000" cy="3879520"/>
          </a:xfrm>
        </p:spPr>
        <p:txBody>
          <a:bodyPr/>
          <a:lstStyle/>
          <a:p>
            <a:pPr marL="0" indent="0">
              <a:buNone/>
            </a:pPr>
            <a:r>
              <a:rPr lang="en-US" b="1" dirty="0"/>
              <a:t>CUSTOMER LOGIN PAGE :</a:t>
            </a:r>
          </a:p>
        </p:txBody>
      </p:sp>
      <p:pic>
        <p:nvPicPr>
          <p:cNvPr id="5" name="Picture 4">
            <a:extLst>
              <a:ext uri="{FF2B5EF4-FFF2-40B4-BE49-F238E27FC236}">
                <a16:creationId xmlns:a16="http://schemas.microsoft.com/office/drawing/2014/main" id="{8DD10820-42F9-9EDB-2486-0917F7568EFD}"/>
              </a:ext>
            </a:extLst>
          </p:cNvPr>
          <p:cNvPicPr>
            <a:picLocks noChangeAspect="1"/>
          </p:cNvPicPr>
          <p:nvPr/>
        </p:nvPicPr>
        <p:blipFill>
          <a:blip r:embed="rId2"/>
          <a:stretch>
            <a:fillRect/>
          </a:stretch>
        </p:blipFill>
        <p:spPr>
          <a:xfrm>
            <a:off x="0" y="998806"/>
            <a:ext cx="12192000" cy="5857520"/>
          </a:xfrm>
          <a:prstGeom prst="rect">
            <a:avLst/>
          </a:prstGeom>
        </p:spPr>
      </p:pic>
    </p:spTree>
    <p:extLst>
      <p:ext uri="{BB962C8B-B14F-4D97-AF65-F5344CB8AC3E}">
        <p14:creationId xmlns:p14="http://schemas.microsoft.com/office/powerpoint/2010/main" val="217000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49B4-D742-FD69-4A18-FB20A64F5A34}"/>
              </a:ext>
            </a:extLst>
          </p:cNvPr>
          <p:cNvSpPr>
            <a:spLocks noGrp="1"/>
          </p:cNvSpPr>
          <p:nvPr>
            <p:ph type="title"/>
          </p:nvPr>
        </p:nvSpPr>
        <p:spPr/>
        <p:txBody>
          <a:bodyPr/>
          <a:lstStyle/>
          <a:p>
            <a:r>
              <a:rPr lang="en-US" dirty="0"/>
              <a:t>                         </a:t>
            </a:r>
            <a:r>
              <a:rPr lang="en-US" b="1" dirty="0"/>
              <a:t>ABSTRACT</a:t>
            </a:r>
            <a:r>
              <a:rPr lang="en-US" dirty="0"/>
              <a:t> </a:t>
            </a:r>
          </a:p>
        </p:txBody>
      </p:sp>
      <p:sp>
        <p:nvSpPr>
          <p:cNvPr id="5" name="Content Placeholder 4">
            <a:extLst>
              <a:ext uri="{FF2B5EF4-FFF2-40B4-BE49-F238E27FC236}">
                <a16:creationId xmlns:a16="http://schemas.microsoft.com/office/drawing/2014/main" id="{E99C6BC6-8B34-97B2-4E86-609AC6550882}"/>
              </a:ext>
            </a:extLst>
          </p:cNvPr>
          <p:cNvSpPr>
            <a:spLocks noGrp="1"/>
          </p:cNvSpPr>
          <p:nvPr>
            <p:ph idx="1"/>
          </p:nvPr>
        </p:nvSpPr>
        <p:spPr>
          <a:xfrm>
            <a:off x="1411855" y="2569412"/>
            <a:ext cx="9368290" cy="3628023"/>
          </a:xfrm>
        </p:spPr>
        <p:txBody>
          <a:bodyPr>
            <a:normAutofit/>
          </a:bodyPr>
          <a:lstStyle/>
          <a:p>
            <a:r>
              <a:rPr lang="en-US" b="1" dirty="0"/>
              <a:t>This project “Insurance management system” deals with insurance. This tool taking care of the policy tracking the details of the customer.  Customer can apply and view their insurance policy details. </a:t>
            </a:r>
          </a:p>
          <a:p>
            <a:r>
              <a:rPr lang="en-US" b="1" dirty="0"/>
              <a:t>This system also calculates agent commission is based upon customer policy registration. </a:t>
            </a:r>
          </a:p>
          <a:p>
            <a:r>
              <a:rPr lang="en-US" b="1" dirty="0"/>
              <a:t>Payment process also like ecommerce transaction. Customers can pay their policies. The payment processes are hassle-free and customer can complete a transaction at a much lesser time.</a:t>
            </a:r>
          </a:p>
        </p:txBody>
      </p:sp>
    </p:spTree>
    <p:extLst>
      <p:ext uri="{BB962C8B-B14F-4D97-AF65-F5344CB8AC3E}">
        <p14:creationId xmlns:p14="http://schemas.microsoft.com/office/powerpoint/2010/main" val="1673820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0827CD5-2326-B85F-833E-C738FF7ACCA6}"/>
              </a:ext>
            </a:extLst>
          </p:cNvPr>
          <p:cNvSpPr>
            <a:spLocks noGrp="1"/>
          </p:cNvSpPr>
          <p:nvPr>
            <p:ph idx="4294967295"/>
          </p:nvPr>
        </p:nvSpPr>
        <p:spPr>
          <a:xfrm>
            <a:off x="1131867" y="413987"/>
            <a:ext cx="8824913" cy="3416300"/>
          </a:xfrm>
        </p:spPr>
        <p:txBody>
          <a:bodyPr/>
          <a:lstStyle/>
          <a:p>
            <a:pPr marL="0" indent="0">
              <a:buNone/>
            </a:pPr>
            <a:r>
              <a:rPr lang="en-US" b="1" dirty="0"/>
              <a:t>PAYMENT PAGE:</a:t>
            </a:r>
          </a:p>
        </p:txBody>
      </p:sp>
      <p:pic>
        <p:nvPicPr>
          <p:cNvPr id="5" name="Picture 4">
            <a:extLst>
              <a:ext uri="{FF2B5EF4-FFF2-40B4-BE49-F238E27FC236}">
                <a16:creationId xmlns:a16="http://schemas.microsoft.com/office/drawing/2014/main" id="{81DE2611-A638-92D5-A660-CE6418741A47}"/>
              </a:ext>
            </a:extLst>
          </p:cNvPr>
          <p:cNvPicPr>
            <a:picLocks noChangeAspect="1"/>
          </p:cNvPicPr>
          <p:nvPr/>
        </p:nvPicPr>
        <p:blipFill>
          <a:blip r:embed="rId2"/>
          <a:stretch>
            <a:fillRect/>
          </a:stretch>
        </p:blipFill>
        <p:spPr>
          <a:xfrm>
            <a:off x="0" y="1055077"/>
            <a:ext cx="12192000" cy="5802923"/>
          </a:xfrm>
          <a:prstGeom prst="rect">
            <a:avLst/>
          </a:prstGeom>
        </p:spPr>
      </p:pic>
    </p:spTree>
    <p:extLst>
      <p:ext uri="{BB962C8B-B14F-4D97-AF65-F5344CB8AC3E}">
        <p14:creationId xmlns:p14="http://schemas.microsoft.com/office/powerpoint/2010/main" val="3973325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E4F94C8-300D-8A56-92AE-AA3F08886CEB}"/>
              </a:ext>
            </a:extLst>
          </p:cNvPr>
          <p:cNvSpPr>
            <a:spLocks noGrp="1"/>
          </p:cNvSpPr>
          <p:nvPr>
            <p:ph idx="4294967295"/>
          </p:nvPr>
        </p:nvSpPr>
        <p:spPr>
          <a:xfrm>
            <a:off x="723652" y="395432"/>
            <a:ext cx="7748712" cy="3416300"/>
          </a:xfrm>
        </p:spPr>
        <p:txBody>
          <a:bodyPr/>
          <a:lstStyle/>
          <a:p>
            <a:pPr marL="0" indent="0">
              <a:buNone/>
            </a:pPr>
            <a:r>
              <a:rPr lang="en-US" b="1" dirty="0"/>
              <a:t>ADMIN LOGIN PAGE :</a:t>
            </a:r>
          </a:p>
        </p:txBody>
      </p:sp>
      <p:pic>
        <p:nvPicPr>
          <p:cNvPr id="5" name="Picture 4">
            <a:extLst>
              <a:ext uri="{FF2B5EF4-FFF2-40B4-BE49-F238E27FC236}">
                <a16:creationId xmlns:a16="http://schemas.microsoft.com/office/drawing/2014/main" id="{EE12660A-D149-A7E7-430E-4E91B6AB594A}"/>
              </a:ext>
            </a:extLst>
          </p:cNvPr>
          <p:cNvPicPr>
            <a:picLocks noChangeAspect="1"/>
          </p:cNvPicPr>
          <p:nvPr/>
        </p:nvPicPr>
        <p:blipFill>
          <a:blip r:embed="rId2"/>
          <a:stretch>
            <a:fillRect/>
          </a:stretch>
        </p:blipFill>
        <p:spPr>
          <a:xfrm>
            <a:off x="0" y="956603"/>
            <a:ext cx="12192000" cy="5899723"/>
          </a:xfrm>
          <a:prstGeom prst="rect">
            <a:avLst/>
          </a:prstGeom>
        </p:spPr>
      </p:pic>
    </p:spTree>
    <p:extLst>
      <p:ext uri="{BB962C8B-B14F-4D97-AF65-F5344CB8AC3E}">
        <p14:creationId xmlns:p14="http://schemas.microsoft.com/office/powerpoint/2010/main" val="1260130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C81C3F-E251-6072-9C85-3232624609DA}"/>
              </a:ext>
            </a:extLst>
          </p:cNvPr>
          <p:cNvSpPr>
            <a:spLocks noGrp="1"/>
          </p:cNvSpPr>
          <p:nvPr>
            <p:ph idx="4294967295"/>
          </p:nvPr>
        </p:nvSpPr>
        <p:spPr>
          <a:xfrm>
            <a:off x="1094756" y="463880"/>
            <a:ext cx="7730157" cy="5555920"/>
          </a:xfrm>
        </p:spPr>
        <p:txBody>
          <a:bodyPr/>
          <a:lstStyle/>
          <a:p>
            <a:pPr marL="0" indent="0">
              <a:buNone/>
            </a:pPr>
            <a:r>
              <a:rPr lang="en-US" b="1" dirty="0"/>
              <a:t>REPORT PAGE:</a:t>
            </a:r>
          </a:p>
        </p:txBody>
      </p:sp>
      <p:pic>
        <p:nvPicPr>
          <p:cNvPr id="5" name="Picture 4">
            <a:extLst>
              <a:ext uri="{FF2B5EF4-FFF2-40B4-BE49-F238E27FC236}">
                <a16:creationId xmlns:a16="http://schemas.microsoft.com/office/drawing/2014/main" id="{7336281B-58F9-E248-3134-E6F010D85987}"/>
              </a:ext>
            </a:extLst>
          </p:cNvPr>
          <p:cNvPicPr>
            <a:picLocks noChangeAspect="1"/>
          </p:cNvPicPr>
          <p:nvPr/>
        </p:nvPicPr>
        <p:blipFill>
          <a:blip r:embed="rId2"/>
          <a:stretch>
            <a:fillRect/>
          </a:stretch>
        </p:blipFill>
        <p:spPr>
          <a:xfrm>
            <a:off x="0" y="942535"/>
            <a:ext cx="12192000" cy="5913791"/>
          </a:xfrm>
          <a:prstGeom prst="rect">
            <a:avLst/>
          </a:prstGeom>
        </p:spPr>
      </p:pic>
    </p:spTree>
    <p:extLst>
      <p:ext uri="{BB962C8B-B14F-4D97-AF65-F5344CB8AC3E}">
        <p14:creationId xmlns:p14="http://schemas.microsoft.com/office/powerpoint/2010/main" val="3112058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CF9F-13BD-B05B-90FA-B6DDBAA2E8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94E396-8AEA-A71C-43C6-0C7286670093}"/>
              </a:ext>
            </a:extLst>
          </p:cNvPr>
          <p:cNvSpPr>
            <a:spLocks noGrp="1"/>
          </p:cNvSpPr>
          <p:nvPr>
            <p:ph idx="1"/>
          </p:nvPr>
        </p:nvSpPr>
        <p:spPr/>
        <p:txBody>
          <a:bodyPr/>
          <a:lstStyle/>
          <a:p>
            <a:pPr marL="0" indent="0">
              <a:buNone/>
            </a:pPr>
            <a:r>
              <a:rPr lang="en-US" b="1" dirty="0">
                <a:solidFill>
                  <a:schemeClr val="accent1"/>
                </a:solidFill>
              </a:rPr>
              <a:t>                                                        </a:t>
            </a:r>
          </a:p>
          <a:p>
            <a:pPr marL="0" indent="0">
              <a:buNone/>
            </a:pPr>
            <a:endParaRPr lang="en-US" b="1" dirty="0">
              <a:solidFill>
                <a:schemeClr val="accent1"/>
              </a:solidFill>
            </a:endParaRPr>
          </a:p>
          <a:p>
            <a:pPr marL="0" indent="0">
              <a:buNone/>
            </a:pPr>
            <a:endParaRPr lang="en-US" b="1" dirty="0">
              <a:solidFill>
                <a:schemeClr val="accent1"/>
              </a:solidFill>
            </a:endParaRPr>
          </a:p>
          <a:p>
            <a:pPr marL="0" indent="0">
              <a:buNone/>
            </a:pPr>
            <a:r>
              <a:rPr lang="en-US" b="1" dirty="0">
                <a:solidFill>
                  <a:schemeClr val="accent1"/>
                </a:solidFill>
              </a:rPr>
              <a:t>                                                          THANK YOU </a:t>
            </a:r>
          </a:p>
        </p:txBody>
      </p:sp>
    </p:spTree>
    <p:extLst>
      <p:ext uri="{BB962C8B-B14F-4D97-AF65-F5344CB8AC3E}">
        <p14:creationId xmlns:p14="http://schemas.microsoft.com/office/powerpoint/2010/main" val="282963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B235-835A-BEF2-3A52-014805CEC9D1}"/>
              </a:ext>
            </a:extLst>
          </p:cNvPr>
          <p:cNvSpPr>
            <a:spLocks noGrp="1"/>
          </p:cNvSpPr>
          <p:nvPr>
            <p:ph type="title"/>
          </p:nvPr>
        </p:nvSpPr>
        <p:spPr/>
        <p:txBody>
          <a:bodyPr/>
          <a:lstStyle/>
          <a:p>
            <a:r>
              <a:rPr lang="en-US" dirty="0"/>
              <a:t>           </a:t>
            </a:r>
            <a:r>
              <a:rPr lang="en-US" b="1" dirty="0"/>
              <a:t>OBJECTIVE</a:t>
            </a:r>
            <a:r>
              <a:rPr lang="en-US" dirty="0"/>
              <a:t> </a:t>
            </a:r>
          </a:p>
        </p:txBody>
      </p:sp>
      <p:sp>
        <p:nvSpPr>
          <p:cNvPr id="3" name="Content Placeholder 2">
            <a:extLst>
              <a:ext uri="{FF2B5EF4-FFF2-40B4-BE49-F238E27FC236}">
                <a16:creationId xmlns:a16="http://schemas.microsoft.com/office/drawing/2014/main" id="{8D326643-365B-27AE-E3B1-403F1CE39D60}"/>
              </a:ext>
            </a:extLst>
          </p:cNvPr>
          <p:cNvSpPr>
            <a:spLocks noGrp="1"/>
          </p:cNvSpPr>
          <p:nvPr>
            <p:ph idx="1"/>
          </p:nvPr>
        </p:nvSpPr>
        <p:spPr>
          <a:xfrm>
            <a:off x="1860051" y="2857691"/>
            <a:ext cx="8825659" cy="3416300"/>
          </a:xfrm>
        </p:spPr>
        <p:txBody>
          <a:bodyPr>
            <a:normAutofit/>
          </a:bodyPr>
          <a:lstStyle/>
          <a:p>
            <a:r>
              <a:rPr lang="en-US" dirty="0"/>
              <a:t> </a:t>
            </a:r>
            <a:r>
              <a:rPr lang="en-US" b="1" dirty="0"/>
              <a:t>The main objective of the application is to automate all the possible functionalities of insurance and provide the insurance service to the customers. </a:t>
            </a:r>
          </a:p>
          <a:p>
            <a:r>
              <a:rPr lang="en-US" b="1" dirty="0"/>
              <a:t>Using this system agents and customers can know the details about present policies, new policies, policy specifications, policy terms and conditions, etc. </a:t>
            </a:r>
          </a:p>
        </p:txBody>
      </p:sp>
    </p:spTree>
    <p:extLst>
      <p:ext uri="{BB962C8B-B14F-4D97-AF65-F5344CB8AC3E}">
        <p14:creationId xmlns:p14="http://schemas.microsoft.com/office/powerpoint/2010/main" val="299294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4298C-A6DC-4879-CBA0-1FBEBACC379D}"/>
              </a:ext>
            </a:extLst>
          </p:cNvPr>
          <p:cNvSpPr>
            <a:spLocks noGrp="1"/>
          </p:cNvSpPr>
          <p:nvPr>
            <p:ph idx="1"/>
          </p:nvPr>
        </p:nvSpPr>
        <p:spPr/>
        <p:txBody>
          <a:bodyPr>
            <a:normAutofit/>
          </a:bodyPr>
          <a:lstStyle/>
          <a:p>
            <a:r>
              <a:rPr lang="en-US" b="1" dirty="0"/>
              <a:t>Processor: P 4 700 </a:t>
            </a:r>
            <a:r>
              <a:rPr lang="en-US" b="1" dirty="0" err="1"/>
              <a:t>ghz</a:t>
            </a:r>
            <a:r>
              <a:rPr lang="en-US" b="1" dirty="0"/>
              <a:t>.
Ram: 4 GB Ram
Hard disk drive: 180 GB</a:t>
            </a:r>
          </a:p>
          <a:p>
            <a:pPr marL="0" indent="0">
              <a:buNone/>
            </a:pPr>
            <a:endParaRPr lang="en-US" b="1" dirty="0"/>
          </a:p>
        </p:txBody>
      </p:sp>
      <p:sp>
        <p:nvSpPr>
          <p:cNvPr id="5" name="Title 4">
            <a:extLst>
              <a:ext uri="{FF2B5EF4-FFF2-40B4-BE49-F238E27FC236}">
                <a16:creationId xmlns:a16="http://schemas.microsoft.com/office/drawing/2014/main" id="{B6C6BEDB-5444-AC97-DA51-6E0CAD33AD3A}"/>
              </a:ext>
            </a:extLst>
          </p:cNvPr>
          <p:cNvSpPr>
            <a:spLocks noGrp="1"/>
          </p:cNvSpPr>
          <p:nvPr>
            <p:ph type="title"/>
          </p:nvPr>
        </p:nvSpPr>
        <p:spPr/>
        <p:txBody>
          <a:bodyPr/>
          <a:lstStyle/>
          <a:p>
            <a:r>
              <a:rPr lang="en-US" dirty="0"/>
              <a:t>           </a:t>
            </a:r>
            <a:r>
              <a:rPr lang="en-US" b="1" dirty="0"/>
              <a:t>HARDWARE SPECIFICATION</a:t>
            </a:r>
          </a:p>
        </p:txBody>
      </p:sp>
    </p:spTree>
    <p:extLst>
      <p:ext uri="{BB962C8B-B14F-4D97-AF65-F5344CB8AC3E}">
        <p14:creationId xmlns:p14="http://schemas.microsoft.com/office/powerpoint/2010/main" val="3693143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B15C-65D9-CA79-18F0-F55A91C774B6}"/>
              </a:ext>
            </a:extLst>
          </p:cNvPr>
          <p:cNvSpPr>
            <a:spLocks noGrp="1"/>
          </p:cNvSpPr>
          <p:nvPr>
            <p:ph type="title"/>
          </p:nvPr>
        </p:nvSpPr>
        <p:spPr/>
        <p:txBody>
          <a:bodyPr/>
          <a:lstStyle/>
          <a:p>
            <a:r>
              <a:rPr lang="en-US" dirty="0"/>
              <a:t>                    </a:t>
            </a:r>
            <a:r>
              <a:rPr lang="en-US" b="1" dirty="0"/>
              <a:t>SOFTWARE SPECIFICATION</a:t>
            </a:r>
          </a:p>
        </p:txBody>
      </p:sp>
      <p:sp>
        <p:nvSpPr>
          <p:cNvPr id="3" name="Content Placeholder 2">
            <a:extLst>
              <a:ext uri="{FF2B5EF4-FFF2-40B4-BE49-F238E27FC236}">
                <a16:creationId xmlns:a16="http://schemas.microsoft.com/office/drawing/2014/main" id="{0316000A-0F49-86C7-3CE8-4B5B9DEF876A}"/>
              </a:ext>
            </a:extLst>
          </p:cNvPr>
          <p:cNvSpPr>
            <a:spLocks noGrp="1"/>
          </p:cNvSpPr>
          <p:nvPr>
            <p:ph idx="1"/>
          </p:nvPr>
        </p:nvSpPr>
        <p:spPr>
          <a:xfrm>
            <a:off x="1154954" y="2468032"/>
            <a:ext cx="8825659" cy="3416300"/>
          </a:xfrm>
        </p:spPr>
        <p:txBody>
          <a:bodyPr>
            <a:normAutofit/>
          </a:bodyPr>
          <a:lstStyle/>
          <a:p>
            <a:r>
              <a:rPr lang="en-US" b="1" dirty="0"/>
              <a:t>Operating system: windows 7/8/10
Front end: PYTHON 
Back end: MYSQL</a:t>
            </a:r>
          </a:p>
        </p:txBody>
      </p:sp>
    </p:spTree>
    <p:extLst>
      <p:ext uri="{BB962C8B-B14F-4D97-AF65-F5344CB8AC3E}">
        <p14:creationId xmlns:p14="http://schemas.microsoft.com/office/powerpoint/2010/main" val="193611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2AD9-492C-E1A6-9A94-3E31A6AC638D}"/>
              </a:ext>
            </a:extLst>
          </p:cNvPr>
          <p:cNvSpPr>
            <a:spLocks noGrp="1"/>
          </p:cNvSpPr>
          <p:nvPr>
            <p:ph type="title"/>
          </p:nvPr>
        </p:nvSpPr>
        <p:spPr>
          <a:xfrm>
            <a:off x="1377616" y="838200"/>
            <a:ext cx="8761413" cy="1161087"/>
          </a:xfrm>
        </p:spPr>
        <p:txBody>
          <a:bodyPr/>
          <a:lstStyle/>
          <a:p>
            <a:r>
              <a:rPr lang="en-US" dirty="0"/>
              <a:t>                        </a:t>
            </a:r>
            <a:r>
              <a:rPr lang="en-US" b="1" dirty="0"/>
              <a:t>EXISTING SYSTEM</a:t>
            </a:r>
            <a:br>
              <a:rPr lang="en-US" b="1" dirty="0"/>
            </a:br>
            <a:endParaRPr lang="en-US" b="1" dirty="0"/>
          </a:p>
        </p:txBody>
      </p:sp>
      <p:sp>
        <p:nvSpPr>
          <p:cNvPr id="3" name="Content Placeholder 2">
            <a:extLst>
              <a:ext uri="{FF2B5EF4-FFF2-40B4-BE49-F238E27FC236}">
                <a16:creationId xmlns:a16="http://schemas.microsoft.com/office/drawing/2014/main" id="{68D2DF81-206C-827A-C1EC-BDBF0B37303B}"/>
              </a:ext>
            </a:extLst>
          </p:cNvPr>
          <p:cNvSpPr>
            <a:spLocks noGrp="1"/>
          </p:cNvSpPr>
          <p:nvPr>
            <p:ph idx="1"/>
          </p:nvPr>
        </p:nvSpPr>
        <p:spPr>
          <a:xfrm>
            <a:off x="1154954" y="2603500"/>
            <a:ext cx="8825659" cy="4020705"/>
          </a:xfrm>
        </p:spPr>
        <p:txBody>
          <a:bodyPr>
            <a:normAutofit fontScale="85000" lnSpcReduction="20000"/>
          </a:bodyPr>
          <a:lstStyle/>
          <a:p>
            <a:r>
              <a:rPr lang="en-US" b="1" dirty="0"/>
              <a:t>The existing system is the manual system. It is time consuming. It is difficult to search for a data most of the insurance organizations are not having any existing fully computerized system. It is very difficult for a person to produce the report. </a:t>
            </a:r>
          </a:p>
          <a:p>
            <a:r>
              <a:rPr lang="en-US" b="1" dirty="0"/>
              <a:t>There are chances for changing the scheme report and do malpractice. They are managing the information in the form of excel spread sheets. </a:t>
            </a:r>
          </a:p>
          <a:p>
            <a:r>
              <a:rPr lang="en-US" b="1" dirty="0"/>
              <a:t>This system involves a lot of manual entries with the applications to perform the desired task. Every member organization has its own data structure.</a:t>
            </a:r>
          </a:p>
          <a:p>
            <a:r>
              <a:rPr lang="en-US" b="1" dirty="0"/>
              <a:t> Usage of papers in the payment process leads to less efficiency, less accuracy and less productivity. Due to lack of centralized data structure, it is very difficult to merge the data to analyze the statistics</a:t>
            </a:r>
          </a:p>
          <a:p>
            <a:pPr marL="0" indent="0">
              <a:buNone/>
            </a:pPr>
            <a:endParaRPr lang="en-US" b="1" dirty="0"/>
          </a:p>
          <a:p>
            <a:r>
              <a:rPr lang="en-US" b="1" dirty="0">
                <a:solidFill>
                  <a:schemeClr val="accent1">
                    <a:lumMod val="75000"/>
                  </a:schemeClr>
                </a:solidFill>
              </a:rPr>
              <a:t>DISADVANTAGE</a:t>
            </a:r>
            <a:r>
              <a:rPr lang="en-US" dirty="0"/>
              <a:t>:
</a:t>
            </a:r>
            <a:r>
              <a:rPr lang="en-US" b="1" dirty="0"/>
              <a:t>Huge process of creating an insurance account
More number of papers are wasted for insurance
No records can be maintained</a:t>
            </a:r>
          </a:p>
        </p:txBody>
      </p:sp>
    </p:spTree>
    <p:extLst>
      <p:ext uri="{BB962C8B-B14F-4D97-AF65-F5344CB8AC3E}">
        <p14:creationId xmlns:p14="http://schemas.microsoft.com/office/powerpoint/2010/main" val="86627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9657-A1C1-2E6F-6785-6323A17AF11A}"/>
              </a:ext>
            </a:extLst>
          </p:cNvPr>
          <p:cNvSpPr>
            <a:spLocks noGrp="1"/>
          </p:cNvSpPr>
          <p:nvPr>
            <p:ph type="title"/>
          </p:nvPr>
        </p:nvSpPr>
        <p:spPr/>
        <p:txBody>
          <a:bodyPr/>
          <a:lstStyle/>
          <a:p>
            <a:r>
              <a:rPr lang="en-US" dirty="0"/>
              <a:t>                       </a:t>
            </a:r>
            <a:r>
              <a:rPr lang="en-US" b="1" dirty="0"/>
              <a:t>PROPOSED SYSTEM</a:t>
            </a:r>
          </a:p>
        </p:txBody>
      </p:sp>
      <p:sp>
        <p:nvSpPr>
          <p:cNvPr id="3" name="Content Placeholder 2">
            <a:extLst>
              <a:ext uri="{FF2B5EF4-FFF2-40B4-BE49-F238E27FC236}">
                <a16:creationId xmlns:a16="http://schemas.microsoft.com/office/drawing/2014/main" id="{2DA7956E-9265-3D11-7B3F-2FBF100351ED}"/>
              </a:ext>
            </a:extLst>
          </p:cNvPr>
          <p:cNvSpPr>
            <a:spLocks noGrp="1"/>
          </p:cNvSpPr>
          <p:nvPr>
            <p:ph idx="1"/>
          </p:nvPr>
        </p:nvSpPr>
        <p:spPr>
          <a:xfrm>
            <a:off x="1354529" y="2468032"/>
            <a:ext cx="10064111" cy="3416300"/>
          </a:xfrm>
        </p:spPr>
        <p:txBody>
          <a:bodyPr>
            <a:normAutofit fontScale="85000" lnSpcReduction="20000"/>
          </a:bodyPr>
          <a:lstStyle/>
          <a:p>
            <a:r>
              <a:rPr lang="en-US" b="1" dirty="0"/>
              <a:t>The proposed system is for making easier to manage policy holder details, agent details, policy details, claimant details and payment details. </a:t>
            </a:r>
          </a:p>
          <a:p>
            <a:r>
              <a:rPr lang="en-US" b="1" dirty="0"/>
              <a:t>The proposed system is designed to eliminate the drawbacks of the existing system. It is designed by keeping to eliminate the drawbacks of the present system in order to provide a permanent solution to the problems.</a:t>
            </a:r>
          </a:p>
          <a:p>
            <a:r>
              <a:rPr lang="en-US" b="1" dirty="0"/>
              <a:t> The primary aim of the new system is to speedup transactions. </a:t>
            </a:r>
          </a:p>
          <a:p>
            <a:r>
              <a:rPr lang="en-US" b="1" dirty="0"/>
              <a:t>The overall system is control through the main menu. The report is prepared for the schemes and implemented by the concerned officials.</a:t>
            </a:r>
          </a:p>
          <a:p>
            <a:r>
              <a:rPr lang="en-US" b="1" dirty="0">
                <a:solidFill>
                  <a:schemeClr val="accent1">
                    <a:lumMod val="75000"/>
                  </a:schemeClr>
                </a:solidFill>
              </a:rPr>
              <a:t>Advantages</a:t>
            </a:r>
            <a:r>
              <a:rPr lang="en-US" dirty="0"/>
              <a:t>
</a:t>
            </a:r>
            <a:r>
              <a:rPr lang="en-US" b="1" dirty="0"/>
              <a:t>Can easily contact the agent</a:t>
            </a:r>
          </a:p>
          <a:p>
            <a:r>
              <a:rPr lang="en-US" b="1" dirty="0"/>
              <a:t>All the records are maintained by the administrator</a:t>
            </a:r>
          </a:p>
          <a:p>
            <a:r>
              <a:rPr lang="en-US" b="1" dirty="0"/>
              <a:t>Easy to manage the software</a:t>
            </a:r>
          </a:p>
        </p:txBody>
      </p:sp>
    </p:spTree>
    <p:extLst>
      <p:ext uri="{BB962C8B-B14F-4D97-AF65-F5344CB8AC3E}">
        <p14:creationId xmlns:p14="http://schemas.microsoft.com/office/powerpoint/2010/main" val="33193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A4EB-BD29-434C-092D-25F781655692}"/>
              </a:ext>
            </a:extLst>
          </p:cNvPr>
          <p:cNvSpPr>
            <a:spLocks noGrp="1"/>
          </p:cNvSpPr>
          <p:nvPr>
            <p:ph type="title"/>
          </p:nvPr>
        </p:nvSpPr>
        <p:spPr/>
        <p:txBody>
          <a:bodyPr/>
          <a:lstStyle/>
          <a:p>
            <a:r>
              <a:rPr lang="en-US" dirty="0"/>
              <a:t>                      </a:t>
            </a:r>
            <a:r>
              <a:rPr lang="en-US" b="1" dirty="0"/>
              <a:t>MODULES</a:t>
            </a:r>
            <a:r>
              <a:rPr lang="en-US" dirty="0"/>
              <a:t> </a:t>
            </a:r>
          </a:p>
        </p:txBody>
      </p:sp>
      <p:sp>
        <p:nvSpPr>
          <p:cNvPr id="3" name="Content Placeholder 2">
            <a:extLst>
              <a:ext uri="{FF2B5EF4-FFF2-40B4-BE49-F238E27FC236}">
                <a16:creationId xmlns:a16="http://schemas.microsoft.com/office/drawing/2014/main" id="{51CF3A2C-4A63-1D41-F566-A20057342FB2}"/>
              </a:ext>
            </a:extLst>
          </p:cNvPr>
          <p:cNvSpPr>
            <a:spLocks noGrp="1"/>
          </p:cNvSpPr>
          <p:nvPr>
            <p:ph idx="1"/>
          </p:nvPr>
        </p:nvSpPr>
        <p:spPr/>
        <p:txBody>
          <a:bodyPr/>
          <a:lstStyle/>
          <a:p>
            <a:r>
              <a:rPr lang="en-US" b="1" dirty="0"/>
              <a:t>Policy Registration Module </a:t>
            </a:r>
          </a:p>
          <a:p>
            <a:r>
              <a:rPr lang="en-US" b="1" dirty="0"/>
              <a:t>Customer account module </a:t>
            </a:r>
          </a:p>
          <a:p>
            <a:r>
              <a:rPr lang="en-US" b="1" dirty="0"/>
              <a:t>Policy payment module </a:t>
            </a:r>
          </a:p>
          <a:p>
            <a:r>
              <a:rPr lang="en-US" b="1" dirty="0"/>
              <a:t>Agent Registration module </a:t>
            </a:r>
          </a:p>
          <a:p>
            <a:r>
              <a:rPr lang="en-US" b="1" dirty="0"/>
              <a:t>Report module </a:t>
            </a:r>
          </a:p>
        </p:txBody>
      </p:sp>
      <p:pic>
        <p:nvPicPr>
          <p:cNvPr id="4" name="Picture 4">
            <a:extLst>
              <a:ext uri="{FF2B5EF4-FFF2-40B4-BE49-F238E27FC236}">
                <a16:creationId xmlns:a16="http://schemas.microsoft.com/office/drawing/2014/main" id="{A1A774D0-1C29-7D2A-D829-CCECEE4AD043}"/>
              </a:ext>
            </a:extLst>
          </p:cNvPr>
          <p:cNvPicPr>
            <a:picLocks noChangeAspect="1"/>
          </p:cNvPicPr>
          <p:nvPr/>
        </p:nvPicPr>
        <p:blipFill>
          <a:blip r:embed="rId2"/>
          <a:stretch>
            <a:fillRect/>
          </a:stretch>
        </p:blipFill>
        <p:spPr>
          <a:xfrm>
            <a:off x="6596990" y="2603500"/>
            <a:ext cx="4773260" cy="3055834"/>
          </a:xfrm>
          <a:prstGeom prst="rect">
            <a:avLst/>
          </a:prstGeom>
        </p:spPr>
      </p:pic>
    </p:spTree>
    <p:extLst>
      <p:ext uri="{BB962C8B-B14F-4D97-AF65-F5344CB8AC3E}">
        <p14:creationId xmlns:p14="http://schemas.microsoft.com/office/powerpoint/2010/main" val="313871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0</TotalTime>
  <Words>735</Words>
  <Application>Microsoft Office PowerPoint</Application>
  <PresentationFormat>Widescreen</PresentationFormat>
  <Paragraphs>117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Ion Boardroom</vt:lpstr>
      <vt:lpstr> INSURANCE MANAGEMENT SYSTEM </vt:lpstr>
      <vt:lpstr>                          OUTLINE</vt:lpstr>
      <vt:lpstr>                         ABSTRACT </vt:lpstr>
      <vt:lpstr>           OBJECTIVE </vt:lpstr>
      <vt:lpstr>           HARDWARE SPECIFICATION</vt:lpstr>
      <vt:lpstr>                    SOFTWARE SPECIFICATION</vt:lpstr>
      <vt:lpstr>                        EXISTING SYSTEM </vt:lpstr>
      <vt:lpstr>                       PROPOSED SYSTEM</vt:lpstr>
      <vt:lpstr>                      MODULES </vt:lpstr>
      <vt:lpstr>                        MODULES</vt:lpstr>
      <vt:lpstr>PowerPoint Presentation</vt:lpstr>
      <vt:lpstr>PowerPoint Presentation</vt:lpstr>
      <vt:lpstr>                     DATAFLOW DIAGRAM </vt:lpstr>
      <vt:lpstr>  LEVEL 1:</vt:lpstr>
      <vt:lpstr>                        TABLE STRUCTURE </vt:lpstr>
      <vt:lpstr>PowerPoint Presentation</vt:lpstr>
      <vt:lpstr>PowerPoint Presentation</vt:lpstr>
      <vt:lpstr>PowerPoint Presentation</vt:lpstr>
      <vt:lpstr>PowerPoint Presentation</vt:lpstr>
      <vt:lpstr>                             FORM DESIGN </vt:lpstr>
      <vt:lpstr>PowerPoint Presentation</vt:lpstr>
      <vt:lpstr>PowerPoint Presentation</vt:lpstr>
      <vt:lpstr>PowerPoint Presentation</vt:lpstr>
      <vt:lpstr>PowerPoint Presentation</vt:lpstr>
      <vt:lpstr>Policy Registration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MANAGEMENT SYSTEM</dc:title>
  <dc:creator>Unknown User</dc:creator>
  <cp:lastModifiedBy>janani s</cp:lastModifiedBy>
  <cp:revision>42</cp:revision>
  <dcterms:created xsi:type="dcterms:W3CDTF">2023-02-06T10:44:17Z</dcterms:created>
  <dcterms:modified xsi:type="dcterms:W3CDTF">2023-03-12T07:24:58Z</dcterms:modified>
</cp:coreProperties>
</file>