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8"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lstStyle>
          <a:p>
            <a:fld id="{1C6E12D2-DA3A-480B-BCDF-BFB6C7EBE402}" type="datetimeFigureOut">
              <a:rPr lang="en-US" smtClean="0"/>
              <a:t>3/12/2023</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lstStyle>
          <a:p>
            <a:fld id="{F1BBC3DF-4D3E-4D62-AC24-223E50BCC8D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lstStyle>
          <a:p>
            <a:fld id="{F1BBC3DF-4D3E-4D62-AC24-223E50BCC8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F1BBC3DF-4D3E-4D62-AC24-223E50BCC8D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C6E12D2-DA3A-480B-BCDF-BFB6C7EBE40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1C6E12D2-DA3A-480B-BCDF-BFB6C7EBE402}" type="datetimeFigureOut">
              <a:rPr lang="en-US" smtClean="0"/>
              <a:t>3/12/2023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lstStyle>
          <a:p>
            <a:fld id="{1C6E12D2-DA3A-480B-BCDF-BFB6C7EBE402}" type="datetimeFigureOut">
              <a:rPr lang="en-US" smtClean="0"/>
              <a:t>3/12/2023</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lstStyle>
          <a:p>
            <a:fld id="{F1BBC3DF-4D3E-4D62-AC24-223E50BCC8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9279" y="3320519"/>
            <a:ext cx="6815669" cy="216962"/>
          </a:xfrm>
        </p:spPr>
        <p:txBody>
          <a:bodyPr/>
          <a:lstStyle/>
          <a:p>
            <a:r>
              <a:rPr lang="en-US" dirty="0"/>
              <a:t>Online VEHICLE SERVICE MANAGEMENT SYSTEM</a:t>
            </a:r>
          </a:p>
        </p:txBody>
      </p:sp>
      <p:sp>
        <p:nvSpPr>
          <p:cNvPr id="3" name="Subtitle 2"/>
          <p:cNvSpPr>
            <a:spLocks noGrp="1"/>
          </p:cNvSpPr>
          <p:nvPr>
            <p:ph type="subTitle" idx="1"/>
          </p:nvPr>
        </p:nvSpPr>
        <p:spPr>
          <a:xfrm>
            <a:off x="2692398" y="3962397"/>
            <a:ext cx="9076930" cy="2752728"/>
          </a:xfrm>
        </p:spPr>
        <p:txBody>
          <a:bodyPr/>
          <a:lstStyle/>
          <a:p>
            <a:r>
              <a:rPr lang="en-US" dirty="0"/>
              <a:t>LRG GOVERNMENT ARTS COLLEGE FOR WOMEN</a:t>
            </a:r>
          </a:p>
          <a:p>
            <a:r>
              <a:rPr lang="en-US" dirty="0"/>
              <a:t>SANTHIYA.S,III BSc COMPUTER SCIENCE SHIFT-1</a:t>
            </a:r>
          </a:p>
          <a:p>
            <a:r>
              <a:rPr lang="en-US" dirty="0"/>
              <a:t>GUIDE NAME:SANKARI MAM MSc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pPr>
              <a:spcBef>
                <a:spcPct val="0"/>
              </a:spcBef>
              <a:buNone/>
            </a:pPr>
            <a:r>
              <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Level 0:</a:t>
            </a:r>
          </a:p>
          <a:p>
            <a:pPr marL="0" indent="0">
              <a:buNone/>
            </a:pPr>
            <a:endParaRPr lang="en-US" dirty="0"/>
          </a:p>
          <a:p>
            <a:pPr marL="0"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324101" y="3291840"/>
            <a:ext cx="5600382" cy="13563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2574" y="1990725"/>
            <a:ext cx="5692776" cy="428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TABLE NAME: BRANCH</a:t>
            </a:r>
            <a:br>
              <a:rPr lang="en-US" dirty="0"/>
            </a:br>
            <a:endParaRPr lang="en-US" dirty="0"/>
          </a:p>
        </p:txBody>
      </p:sp>
      <p:graphicFrame>
        <p:nvGraphicFramePr>
          <p:cNvPr id="4" name="Content Placeholder 3"/>
          <p:cNvGraphicFramePr>
            <a:graphicFrameLocks noGrp="1"/>
          </p:cNvGraphicFramePr>
          <p:nvPr>
            <p:ph idx="1"/>
          </p:nvPr>
        </p:nvGraphicFramePr>
        <p:xfrm>
          <a:off x="386366" y="1609858"/>
          <a:ext cx="9556123" cy="4275786"/>
        </p:xfrm>
        <a:graphic>
          <a:graphicData uri="http://schemas.openxmlformats.org/drawingml/2006/table">
            <a:tbl>
              <a:tblPr firstRow="1" firstCol="1" bandRow="1">
                <a:tableStyleId>{5C22544A-7EE6-4342-B048-85BDC9FD1C3A}</a:tableStyleId>
              </a:tblPr>
              <a:tblGrid>
                <a:gridCol w="2231992">
                  <a:extLst>
                    <a:ext uri="{9D8B030D-6E8A-4147-A177-3AD203B41FA5}">
                      <a16:colId xmlns:a16="http://schemas.microsoft.com/office/drawing/2014/main" val="20000"/>
                    </a:ext>
                  </a:extLst>
                </a:gridCol>
                <a:gridCol w="2440673">
                  <a:extLst>
                    <a:ext uri="{9D8B030D-6E8A-4147-A177-3AD203B41FA5}">
                      <a16:colId xmlns:a16="http://schemas.microsoft.com/office/drawing/2014/main" val="20001"/>
                    </a:ext>
                  </a:extLst>
                </a:gridCol>
                <a:gridCol w="2441729">
                  <a:extLst>
                    <a:ext uri="{9D8B030D-6E8A-4147-A177-3AD203B41FA5}">
                      <a16:colId xmlns:a16="http://schemas.microsoft.com/office/drawing/2014/main" val="20002"/>
                    </a:ext>
                  </a:extLst>
                </a:gridCol>
                <a:gridCol w="2441729">
                  <a:extLst>
                    <a:ext uri="{9D8B030D-6E8A-4147-A177-3AD203B41FA5}">
                      <a16:colId xmlns:a16="http://schemas.microsoft.com/office/drawing/2014/main" val="20003"/>
                    </a:ext>
                  </a:extLst>
                </a:gridCol>
              </a:tblGrid>
              <a:tr h="712631">
                <a:tc>
                  <a:txBody>
                    <a:bodyPr/>
                    <a:lstStyle/>
                    <a:p>
                      <a:pPr marL="0" marR="0">
                        <a:lnSpc>
                          <a:spcPct val="150000"/>
                        </a:lnSpc>
                        <a:spcBef>
                          <a:spcPts val="0"/>
                        </a:spcBef>
                        <a:spcAft>
                          <a:spcPts val="1000"/>
                        </a:spcAft>
                      </a:pPr>
                      <a:r>
                        <a:rPr lang="en-US" sz="2400" dirty="0">
                          <a:effectLst/>
                        </a:rPr>
                        <a:t>FIELD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DATA TYPE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SIZE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CONSTRAINT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12631">
                <a:tc>
                  <a:txBody>
                    <a:bodyPr/>
                    <a:lstStyle/>
                    <a:p>
                      <a:pPr marL="0" marR="0">
                        <a:lnSpc>
                          <a:spcPct val="150000"/>
                        </a:lnSpc>
                        <a:spcBef>
                          <a:spcPts val="0"/>
                        </a:spcBef>
                        <a:spcAft>
                          <a:spcPts val="1000"/>
                        </a:spcAft>
                      </a:pPr>
                      <a:r>
                        <a:rPr lang="en-US" sz="2400" dirty="0">
                          <a:effectLst/>
                        </a:rPr>
                        <a:t>Branch 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Primary key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12631">
                <a:tc>
                  <a:txBody>
                    <a:bodyPr/>
                    <a:lstStyle/>
                    <a:p>
                      <a:pPr marL="0" marR="0">
                        <a:lnSpc>
                          <a:spcPct val="150000"/>
                        </a:lnSpc>
                        <a:spcBef>
                          <a:spcPts val="0"/>
                        </a:spcBef>
                        <a:spcAft>
                          <a:spcPts val="1000"/>
                        </a:spcAft>
                      </a:pPr>
                      <a:r>
                        <a:rPr lang="en-US" sz="2400">
                          <a:effectLst/>
                        </a:rPr>
                        <a:t>Branch name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12631">
                <a:tc>
                  <a:txBody>
                    <a:bodyPr/>
                    <a:lstStyle/>
                    <a:p>
                      <a:pPr marL="0" marR="0">
                        <a:lnSpc>
                          <a:spcPct val="150000"/>
                        </a:lnSpc>
                        <a:spcBef>
                          <a:spcPts val="0"/>
                        </a:spcBef>
                        <a:spcAft>
                          <a:spcPts val="1000"/>
                        </a:spcAft>
                      </a:pPr>
                      <a:r>
                        <a:rPr lang="en-US" sz="2400">
                          <a:effectLst/>
                        </a:rPr>
                        <a:t>Land mark</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12631">
                <a:tc>
                  <a:txBody>
                    <a:bodyPr/>
                    <a:lstStyle/>
                    <a:p>
                      <a:pPr marL="0" marR="0">
                        <a:lnSpc>
                          <a:spcPct val="150000"/>
                        </a:lnSpc>
                        <a:spcBef>
                          <a:spcPts val="0"/>
                        </a:spcBef>
                        <a:spcAft>
                          <a:spcPts val="1000"/>
                        </a:spcAft>
                      </a:pPr>
                      <a:r>
                        <a:rPr lang="en-US" sz="2400">
                          <a:effectLst/>
                        </a:rPr>
                        <a:t>Pincode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12631">
                <a:tc>
                  <a:txBody>
                    <a:bodyPr/>
                    <a:lstStyle/>
                    <a:p>
                      <a:pPr marL="0" marR="0">
                        <a:lnSpc>
                          <a:spcPct val="150000"/>
                        </a:lnSpc>
                        <a:spcBef>
                          <a:spcPts val="0"/>
                        </a:spcBef>
                        <a:spcAft>
                          <a:spcPts val="1000"/>
                        </a:spcAft>
                      </a:pPr>
                      <a:r>
                        <a:rPr lang="en-US" sz="2400">
                          <a:effectLst/>
                        </a:rPr>
                        <a:t>Address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a:effectLst/>
                        </a:rPr>
                        <a:t>Not null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NAME: CUSTOMER</a:t>
            </a:r>
          </a:p>
        </p:txBody>
      </p:sp>
      <p:graphicFrame>
        <p:nvGraphicFramePr>
          <p:cNvPr id="4" name="Content Placeholder 3"/>
          <p:cNvGraphicFramePr>
            <a:graphicFrameLocks noGrp="1"/>
          </p:cNvGraphicFramePr>
          <p:nvPr>
            <p:ph idx="1"/>
          </p:nvPr>
        </p:nvGraphicFramePr>
        <p:xfrm>
          <a:off x="1094702" y="1725760"/>
          <a:ext cx="8577332" cy="4897120"/>
        </p:xfrm>
        <a:graphic>
          <a:graphicData uri="http://schemas.openxmlformats.org/drawingml/2006/table">
            <a:tbl>
              <a:tblPr firstRow="1" firstCol="1" bandRow="1">
                <a:tableStyleId>{5C22544A-7EE6-4342-B048-85BDC9FD1C3A}</a:tableStyleId>
              </a:tblPr>
              <a:tblGrid>
                <a:gridCol w="2143870">
                  <a:extLst>
                    <a:ext uri="{9D8B030D-6E8A-4147-A177-3AD203B41FA5}">
                      <a16:colId xmlns:a16="http://schemas.microsoft.com/office/drawing/2014/main" val="20000"/>
                    </a:ext>
                  </a:extLst>
                </a:gridCol>
                <a:gridCol w="2143870">
                  <a:extLst>
                    <a:ext uri="{9D8B030D-6E8A-4147-A177-3AD203B41FA5}">
                      <a16:colId xmlns:a16="http://schemas.microsoft.com/office/drawing/2014/main" val="20001"/>
                    </a:ext>
                  </a:extLst>
                </a:gridCol>
                <a:gridCol w="2144796">
                  <a:extLst>
                    <a:ext uri="{9D8B030D-6E8A-4147-A177-3AD203B41FA5}">
                      <a16:colId xmlns:a16="http://schemas.microsoft.com/office/drawing/2014/main" val="20002"/>
                    </a:ext>
                  </a:extLst>
                </a:gridCol>
                <a:gridCol w="2144796">
                  <a:extLst>
                    <a:ext uri="{9D8B030D-6E8A-4147-A177-3AD203B41FA5}">
                      <a16:colId xmlns:a16="http://schemas.microsoft.com/office/drawing/2014/main" val="20003"/>
                    </a:ext>
                  </a:extLst>
                </a:gridCol>
              </a:tblGrid>
              <a:tr h="454625">
                <a:tc>
                  <a:txBody>
                    <a:bodyPr/>
                    <a:lstStyle/>
                    <a:p>
                      <a:pPr marL="0" marR="0">
                        <a:lnSpc>
                          <a:spcPct val="150000"/>
                        </a:lnSpc>
                        <a:spcBef>
                          <a:spcPts val="0"/>
                        </a:spcBef>
                        <a:spcAft>
                          <a:spcPts val="1000"/>
                        </a:spcAft>
                      </a:pPr>
                      <a:r>
                        <a:rPr lang="en-US" sz="2400" dirty="0">
                          <a:effectLst/>
                        </a:rPr>
                        <a:t>FIELD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a:effectLst/>
                        </a:rPr>
                        <a:t>DATA</a:t>
                      </a:r>
                      <a:r>
                        <a:rPr lang="en-US" sz="2400" baseline="0" dirty="0">
                          <a:effectLst/>
                        </a:rPr>
                        <a:t> TYPE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SIZE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CONSTRAINT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54625">
                <a:tc>
                  <a:txBody>
                    <a:bodyPr/>
                    <a:lstStyle/>
                    <a:p>
                      <a:pPr marL="0" marR="0">
                        <a:lnSpc>
                          <a:spcPct val="150000"/>
                        </a:lnSpc>
                        <a:spcBef>
                          <a:spcPts val="0"/>
                        </a:spcBef>
                        <a:spcAft>
                          <a:spcPts val="1000"/>
                        </a:spcAft>
                      </a:pPr>
                      <a:r>
                        <a:rPr lang="en-US" sz="2400" dirty="0">
                          <a:effectLst/>
                        </a:rPr>
                        <a:t>Customer 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Primary key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54625">
                <a:tc>
                  <a:txBody>
                    <a:bodyPr/>
                    <a:lstStyle/>
                    <a:p>
                      <a:pPr marL="0" marR="0">
                        <a:lnSpc>
                          <a:spcPct val="150000"/>
                        </a:lnSpc>
                        <a:spcBef>
                          <a:spcPts val="0"/>
                        </a:spcBef>
                        <a:spcAft>
                          <a:spcPts val="1000"/>
                        </a:spcAft>
                      </a:pPr>
                      <a:r>
                        <a:rPr lang="en-US" sz="2400">
                          <a:effectLst/>
                        </a:rPr>
                        <a:t>First name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a:effectLst/>
                        </a:rPr>
                        <a:t>Not null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54625">
                <a:tc>
                  <a:txBody>
                    <a:bodyPr/>
                    <a:lstStyle/>
                    <a:p>
                      <a:pPr marL="0" marR="0">
                        <a:lnSpc>
                          <a:spcPct val="150000"/>
                        </a:lnSpc>
                        <a:spcBef>
                          <a:spcPts val="0"/>
                        </a:spcBef>
                        <a:spcAft>
                          <a:spcPts val="1000"/>
                        </a:spcAft>
                      </a:pPr>
                      <a:r>
                        <a:rPr lang="en-US" sz="2400" dirty="0">
                          <a:effectLst/>
                        </a:rPr>
                        <a:t>Last name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a:effectLst/>
                        </a:rPr>
                        <a:t>Not null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54625">
                <a:tc>
                  <a:txBody>
                    <a:bodyPr/>
                    <a:lstStyle/>
                    <a:p>
                      <a:pPr marL="0" marR="0">
                        <a:lnSpc>
                          <a:spcPct val="150000"/>
                        </a:lnSpc>
                        <a:spcBef>
                          <a:spcPts val="0"/>
                        </a:spcBef>
                        <a:spcAft>
                          <a:spcPts val="1000"/>
                        </a:spcAft>
                      </a:pPr>
                      <a:r>
                        <a:rPr lang="en-US" sz="2400">
                          <a:effectLst/>
                        </a:rPr>
                        <a:t>Email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54625">
                <a:tc>
                  <a:txBody>
                    <a:bodyPr/>
                    <a:lstStyle/>
                    <a:p>
                      <a:pPr marL="0" marR="0">
                        <a:lnSpc>
                          <a:spcPct val="150000"/>
                        </a:lnSpc>
                        <a:spcBef>
                          <a:spcPts val="0"/>
                        </a:spcBef>
                        <a:spcAft>
                          <a:spcPts val="1000"/>
                        </a:spcAft>
                      </a:pPr>
                      <a:r>
                        <a:rPr lang="en-US" sz="2400">
                          <a:effectLst/>
                        </a:rPr>
                        <a:t>Age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54625">
                <a:tc>
                  <a:txBody>
                    <a:bodyPr/>
                    <a:lstStyle/>
                    <a:p>
                      <a:pPr marL="0" marR="0">
                        <a:lnSpc>
                          <a:spcPct val="150000"/>
                        </a:lnSpc>
                        <a:spcBef>
                          <a:spcPts val="0"/>
                        </a:spcBef>
                        <a:spcAft>
                          <a:spcPts val="1000"/>
                        </a:spcAft>
                      </a:pPr>
                      <a:r>
                        <a:rPr lang="en-US" sz="2400">
                          <a:effectLst/>
                        </a:rPr>
                        <a:t>Gender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54625">
                <a:tc>
                  <a:txBody>
                    <a:bodyPr/>
                    <a:lstStyle/>
                    <a:p>
                      <a:pPr marL="0" marR="0">
                        <a:lnSpc>
                          <a:spcPct val="150000"/>
                        </a:lnSpc>
                        <a:spcBef>
                          <a:spcPts val="0"/>
                        </a:spcBef>
                        <a:spcAft>
                          <a:spcPts val="1000"/>
                        </a:spcAft>
                      </a:pPr>
                      <a:r>
                        <a:rPr lang="en-US" sz="2400">
                          <a:effectLst/>
                        </a:rPr>
                        <a:t>Mobile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54625">
                <a:tc>
                  <a:txBody>
                    <a:bodyPr/>
                    <a:lstStyle/>
                    <a:p>
                      <a:pPr marL="0" marR="0">
                        <a:lnSpc>
                          <a:spcPct val="150000"/>
                        </a:lnSpc>
                        <a:spcBef>
                          <a:spcPts val="0"/>
                        </a:spcBef>
                        <a:spcAft>
                          <a:spcPts val="1000"/>
                        </a:spcAft>
                      </a:pPr>
                      <a:r>
                        <a:rPr lang="en-US" sz="2400">
                          <a:effectLst/>
                        </a:rPr>
                        <a:t>Password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a:effectLst/>
                        </a:rPr>
                        <a:t>Not null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454625">
                <a:tc>
                  <a:txBody>
                    <a:bodyPr/>
                    <a:lstStyle/>
                    <a:p>
                      <a:pPr marL="0" marR="0">
                        <a:lnSpc>
                          <a:spcPct val="150000"/>
                        </a:lnSpc>
                        <a:spcBef>
                          <a:spcPts val="0"/>
                        </a:spcBef>
                        <a:spcAft>
                          <a:spcPts val="1000"/>
                        </a:spcAft>
                      </a:pPr>
                      <a:r>
                        <a:rPr lang="en-US" sz="2400">
                          <a:effectLst/>
                        </a:rPr>
                        <a:t>Address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a:effectLst/>
                        </a:rPr>
                        <a:t>Not null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NAME: SERVICE</a:t>
            </a:r>
          </a:p>
        </p:txBody>
      </p:sp>
      <p:graphicFrame>
        <p:nvGraphicFramePr>
          <p:cNvPr id="4" name="Content Placeholder 3"/>
          <p:cNvGraphicFramePr>
            <a:graphicFrameLocks noGrp="1"/>
          </p:cNvGraphicFramePr>
          <p:nvPr>
            <p:ph idx="1"/>
          </p:nvPr>
        </p:nvGraphicFramePr>
        <p:xfrm>
          <a:off x="1043188" y="1635617"/>
          <a:ext cx="8693239" cy="4829575"/>
        </p:xfrm>
        <a:graphic>
          <a:graphicData uri="http://schemas.openxmlformats.org/drawingml/2006/table">
            <a:tbl>
              <a:tblPr firstRow="1" firstCol="1" bandRow="1">
                <a:tableStyleId>{5C22544A-7EE6-4342-B048-85BDC9FD1C3A}</a:tableStyleId>
              </a:tblPr>
              <a:tblGrid>
                <a:gridCol w="2592040">
                  <a:extLst>
                    <a:ext uri="{9D8B030D-6E8A-4147-A177-3AD203B41FA5}">
                      <a16:colId xmlns:a16="http://schemas.microsoft.com/office/drawing/2014/main" val="20000"/>
                    </a:ext>
                  </a:extLst>
                </a:gridCol>
                <a:gridCol w="2033145">
                  <a:extLst>
                    <a:ext uri="{9D8B030D-6E8A-4147-A177-3AD203B41FA5}">
                      <a16:colId xmlns:a16="http://schemas.microsoft.com/office/drawing/2014/main" val="20001"/>
                    </a:ext>
                  </a:extLst>
                </a:gridCol>
                <a:gridCol w="2034027">
                  <a:extLst>
                    <a:ext uri="{9D8B030D-6E8A-4147-A177-3AD203B41FA5}">
                      <a16:colId xmlns:a16="http://schemas.microsoft.com/office/drawing/2014/main" val="20002"/>
                    </a:ext>
                  </a:extLst>
                </a:gridCol>
                <a:gridCol w="2034027">
                  <a:extLst>
                    <a:ext uri="{9D8B030D-6E8A-4147-A177-3AD203B41FA5}">
                      <a16:colId xmlns:a16="http://schemas.microsoft.com/office/drawing/2014/main" val="20003"/>
                    </a:ext>
                  </a:extLst>
                </a:gridCol>
              </a:tblGrid>
              <a:tr h="895735">
                <a:tc>
                  <a:txBody>
                    <a:bodyPr/>
                    <a:lstStyle/>
                    <a:p>
                      <a:pPr marL="0" marR="0">
                        <a:lnSpc>
                          <a:spcPct val="150000"/>
                        </a:lnSpc>
                        <a:spcBef>
                          <a:spcPts val="0"/>
                        </a:spcBef>
                        <a:spcAft>
                          <a:spcPts val="1000"/>
                        </a:spcAft>
                      </a:pPr>
                      <a:r>
                        <a:rPr lang="en-US" sz="2400" dirty="0">
                          <a:effectLst/>
                        </a:rPr>
                        <a:t>FIELD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a:effectLst/>
                        </a:rPr>
                        <a:t>DATA TYPE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SIZE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CONSTRAINT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91730">
                <a:tc>
                  <a:txBody>
                    <a:bodyPr/>
                    <a:lstStyle/>
                    <a:p>
                      <a:pPr marL="0" marR="0">
                        <a:lnSpc>
                          <a:spcPct val="150000"/>
                        </a:lnSpc>
                        <a:spcBef>
                          <a:spcPts val="0"/>
                        </a:spcBef>
                        <a:spcAft>
                          <a:spcPts val="1000"/>
                        </a:spcAft>
                      </a:pPr>
                      <a:r>
                        <a:rPr lang="en-US" sz="2400">
                          <a:effectLst/>
                        </a:rPr>
                        <a:t>Service 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err="1">
                          <a:effectLst/>
                        </a:rPr>
                        <a:t>Int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Primary key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91730">
                <a:tc>
                  <a:txBody>
                    <a:bodyPr/>
                    <a:lstStyle/>
                    <a:p>
                      <a:pPr marL="0" marR="0">
                        <a:lnSpc>
                          <a:spcPct val="150000"/>
                        </a:lnSpc>
                        <a:spcBef>
                          <a:spcPts val="0"/>
                        </a:spcBef>
                        <a:spcAft>
                          <a:spcPts val="1000"/>
                        </a:spcAft>
                      </a:pPr>
                      <a:r>
                        <a:rPr lang="en-US" sz="2400">
                          <a:effectLst/>
                        </a:rPr>
                        <a:t>Customer 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Foreign key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91730">
                <a:tc>
                  <a:txBody>
                    <a:bodyPr/>
                    <a:lstStyle/>
                    <a:p>
                      <a:pPr marL="0" marR="0">
                        <a:lnSpc>
                          <a:spcPct val="150000"/>
                        </a:lnSpc>
                        <a:spcBef>
                          <a:spcPts val="0"/>
                        </a:spcBef>
                        <a:spcAft>
                          <a:spcPts val="1000"/>
                        </a:spcAft>
                      </a:pPr>
                      <a:r>
                        <a:rPr lang="en-US" sz="2400" dirty="0">
                          <a:effectLst/>
                        </a:rPr>
                        <a:t>Branch 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Foreign key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91730">
                <a:tc>
                  <a:txBody>
                    <a:bodyPr/>
                    <a:lstStyle/>
                    <a:p>
                      <a:pPr marL="0" marR="0">
                        <a:lnSpc>
                          <a:spcPct val="150000"/>
                        </a:lnSpc>
                        <a:spcBef>
                          <a:spcPts val="0"/>
                        </a:spcBef>
                        <a:spcAft>
                          <a:spcPts val="1000"/>
                        </a:spcAft>
                      </a:pPr>
                      <a:r>
                        <a:rPr lang="en-US" sz="2400">
                          <a:effectLst/>
                        </a:rPr>
                        <a:t>Vehicle type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91730">
                <a:tc>
                  <a:txBody>
                    <a:bodyPr/>
                    <a:lstStyle/>
                    <a:p>
                      <a:pPr marL="0" marR="0">
                        <a:lnSpc>
                          <a:spcPct val="150000"/>
                        </a:lnSpc>
                        <a:spcBef>
                          <a:spcPts val="0"/>
                        </a:spcBef>
                        <a:spcAft>
                          <a:spcPts val="1000"/>
                        </a:spcAft>
                      </a:pPr>
                      <a:r>
                        <a:rPr lang="en-US" sz="2400">
                          <a:effectLst/>
                        </a:rPr>
                        <a:t>Vehicle number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a:effectLst/>
                        </a:rPr>
                        <a:t>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91730">
                <a:tc>
                  <a:txBody>
                    <a:bodyPr/>
                    <a:lstStyle/>
                    <a:p>
                      <a:pPr marL="0" marR="0">
                        <a:lnSpc>
                          <a:spcPct val="150000"/>
                        </a:lnSpc>
                        <a:spcBef>
                          <a:spcPts val="0"/>
                        </a:spcBef>
                        <a:spcAft>
                          <a:spcPts val="1000"/>
                        </a:spcAft>
                      </a:pPr>
                      <a:r>
                        <a:rPr lang="en-US" sz="2400">
                          <a:effectLst/>
                        </a:rPr>
                        <a:t>Problem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Varchar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91730">
                <a:tc>
                  <a:txBody>
                    <a:bodyPr/>
                    <a:lstStyle/>
                    <a:p>
                      <a:pPr marL="0" marR="0">
                        <a:lnSpc>
                          <a:spcPct val="150000"/>
                        </a:lnSpc>
                        <a:spcBef>
                          <a:spcPts val="0"/>
                        </a:spcBef>
                        <a:spcAft>
                          <a:spcPts val="1000"/>
                        </a:spcAft>
                      </a:pPr>
                      <a:r>
                        <a:rPr lang="en-US" sz="2400">
                          <a:effectLst/>
                        </a:rPr>
                        <a:t>Address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err="1">
                          <a:effectLst/>
                        </a:rPr>
                        <a:t>Varchar</a:t>
                      </a: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91730">
                <a:tc>
                  <a:txBody>
                    <a:bodyPr/>
                    <a:lstStyle/>
                    <a:p>
                      <a:pPr marL="0" marR="0">
                        <a:lnSpc>
                          <a:spcPct val="150000"/>
                        </a:lnSpc>
                        <a:spcBef>
                          <a:spcPts val="0"/>
                        </a:spcBef>
                        <a:spcAft>
                          <a:spcPts val="1000"/>
                        </a:spcAft>
                      </a:pPr>
                      <a:r>
                        <a:rPr lang="en-US" sz="2400" dirty="0">
                          <a:effectLst/>
                        </a:rPr>
                        <a:t>Date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a:effectLst/>
                        </a:rPr>
                        <a:t>Date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a:effectLst/>
                        </a:rPr>
                        <a:t>Not null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NAME: BILLING</a:t>
            </a:r>
          </a:p>
        </p:txBody>
      </p:sp>
      <p:graphicFrame>
        <p:nvGraphicFramePr>
          <p:cNvPr id="4" name="Content Placeholder 3"/>
          <p:cNvGraphicFramePr>
            <a:graphicFrameLocks noGrp="1"/>
          </p:cNvGraphicFramePr>
          <p:nvPr>
            <p:ph idx="1"/>
          </p:nvPr>
        </p:nvGraphicFramePr>
        <p:xfrm>
          <a:off x="609600" y="2099256"/>
          <a:ext cx="9541564" cy="4129266"/>
        </p:xfrm>
        <a:graphic>
          <a:graphicData uri="http://schemas.openxmlformats.org/drawingml/2006/table">
            <a:tbl>
              <a:tblPr firstRow="1" firstCol="1" bandRow="1">
                <a:tableStyleId>{5C22544A-7EE6-4342-B048-85BDC9FD1C3A}</a:tableStyleId>
              </a:tblPr>
              <a:tblGrid>
                <a:gridCol w="2384876">
                  <a:extLst>
                    <a:ext uri="{9D8B030D-6E8A-4147-A177-3AD203B41FA5}">
                      <a16:colId xmlns:a16="http://schemas.microsoft.com/office/drawing/2014/main" val="20000"/>
                    </a:ext>
                  </a:extLst>
                </a:gridCol>
                <a:gridCol w="2384876">
                  <a:extLst>
                    <a:ext uri="{9D8B030D-6E8A-4147-A177-3AD203B41FA5}">
                      <a16:colId xmlns:a16="http://schemas.microsoft.com/office/drawing/2014/main" val="20001"/>
                    </a:ext>
                  </a:extLst>
                </a:gridCol>
                <a:gridCol w="2385906">
                  <a:extLst>
                    <a:ext uri="{9D8B030D-6E8A-4147-A177-3AD203B41FA5}">
                      <a16:colId xmlns:a16="http://schemas.microsoft.com/office/drawing/2014/main" val="20002"/>
                    </a:ext>
                  </a:extLst>
                </a:gridCol>
                <a:gridCol w="2385906">
                  <a:extLst>
                    <a:ext uri="{9D8B030D-6E8A-4147-A177-3AD203B41FA5}">
                      <a16:colId xmlns:a16="http://schemas.microsoft.com/office/drawing/2014/main" val="20003"/>
                    </a:ext>
                  </a:extLst>
                </a:gridCol>
              </a:tblGrid>
              <a:tr h="688211">
                <a:tc>
                  <a:txBody>
                    <a:bodyPr/>
                    <a:lstStyle/>
                    <a:p>
                      <a:pPr marL="0" marR="0">
                        <a:lnSpc>
                          <a:spcPct val="150000"/>
                        </a:lnSpc>
                        <a:spcBef>
                          <a:spcPts val="0"/>
                        </a:spcBef>
                        <a:spcAft>
                          <a:spcPts val="1000"/>
                        </a:spcAft>
                      </a:pPr>
                      <a:r>
                        <a:rPr lang="en-US" sz="2400" dirty="0">
                          <a:effectLst/>
                        </a:rPr>
                        <a:t>FIELD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DATA TYPE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SIZE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CONSTRAINT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8211">
                <a:tc>
                  <a:txBody>
                    <a:bodyPr/>
                    <a:lstStyle/>
                    <a:p>
                      <a:pPr marL="0" marR="0">
                        <a:lnSpc>
                          <a:spcPct val="150000"/>
                        </a:lnSpc>
                        <a:spcBef>
                          <a:spcPts val="0"/>
                        </a:spcBef>
                        <a:spcAft>
                          <a:spcPts val="1000"/>
                        </a:spcAft>
                      </a:pPr>
                      <a:r>
                        <a:rPr lang="en-US" sz="2400">
                          <a:effectLst/>
                        </a:rPr>
                        <a:t>Billing 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Primary key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88211">
                <a:tc>
                  <a:txBody>
                    <a:bodyPr/>
                    <a:lstStyle/>
                    <a:p>
                      <a:pPr marL="0" marR="0">
                        <a:lnSpc>
                          <a:spcPct val="150000"/>
                        </a:lnSpc>
                        <a:spcBef>
                          <a:spcPts val="0"/>
                        </a:spcBef>
                        <a:spcAft>
                          <a:spcPts val="1000"/>
                        </a:spcAft>
                      </a:pPr>
                      <a:r>
                        <a:rPr lang="en-US" sz="2400" dirty="0">
                          <a:effectLst/>
                        </a:rPr>
                        <a:t>Branch id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err="1">
                          <a:effectLst/>
                        </a:rPr>
                        <a:t>Int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Foreign key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88211">
                <a:tc>
                  <a:txBody>
                    <a:bodyPr/>
                    <a:lstStyle/>
                    <a:p>
                      <a:pPr marL="0" marR="0">
                        <a:lnSpc>
                          <a:spcPct val="150000"/>
                        </a:lnSpc>
                        <a:spcBef>
                          <a:spcPts val="0"/>
                        </a:spcBef>
                        <a:spcAft>
                          <a:spcPts val="1000"/>
                        </a:spcAft>
                      </a:pPr>
                      <a:r>
                        <a:rPr lang="en-US" sz="2400">
                          <a:effectLst/>
                        </a:rPr>
                        <a:t>Service id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Foreign key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88211">
                <a:tc>
                  <a:txBody>
                    <a:bodyPr/>
                    <a:lstStyle/>
                    <a:p>
                      <a:pPr marL="0" marR="0">
                        <a:lnSpc>
                          <a:spcPct val="150000"/>
                        </a:lnSpc>
                        <a:spcBef>
                          <a:spcPts val="0"/>
                        </a:spcBef>
                        <a:spcAft>
                          <a:spcPts val="1000"/>
                        </a:spcAft>
                      </a:pPr>
                      <a:r>
                        <a:rPr lang="en-US" sz="2400">
                          <a:effectLst/>
                        </a:rPr>
                        <a:t>Amount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Int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Not null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88211">
                <a:tc>
                  <a:txBody>
                    <a:bodyPr/>
                    <a:lstStyle/>
                    <a:p>
                      <a:pPr marL="0" marR="0">
                        <a:lnSpc>
                          <a:spcPct val="150000"/>
                        </a:lnSpc>
                        <a:spcBef>
                          <a:spcPts val="0"/>
                        </a:spcBef>
                        <a:spcAft>
                          <a:spcPts val="1000"/>
                        </a:spcAft>
                      </a:pPr>
                      <a:r>
                        <a:rPr lang="en-US" sz="2400">
                          <a:effectLst/>
                        </a:rPr>
                        <a:t>Return date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Date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2400" dirty="0">
                          <a:effectLst/>
                        </a:rPr>
                        <a:t>Not null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3932053" y="-345693"/>
            <a:ext cx="19826629" cy="128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449438" y="-543686"/>
            <a:ext cx="16641438" cy="100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
        <p:nvSpPr>
          <p:cNvPr id="6" name="Title 5"/>
          <p:cNvSpPr>
            <a:spLocks noGrp="1"/>
          </p:cNvSpPr>
          <p:nvPr>
            <p:ph type="title"/>
          </p:nvPr>
        </p:nvSpPr>
        <p:spPr/>
        <p:txBody>
          <a:bodyPr>
            <a:normAutofit/>
          </a:bodyPr>
          <a:lstStyle/>
          <a:p>
            <a:r>
              <a:rPr lang="en-US" dirty="0"/>
              <a:t>FORM DESIGN</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371" y="1609725"/>
            <a:ext cx="8350457" cy="484663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23407"/>
            <a:ext cx="9652000" cy="461927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512" y="1609725"/>
            <a:ext cx="9614176" cy="484663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948" y="1609725"/>
            <a:ext cx="6565303" cy="484663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marR="0" indent="457200" fontAlgn="base">
              <a:lnSpc>
                <a:spcPct val="150000"/>
              </a:lnSpc>
              <a:spcAft>
                <a:spcPts val="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A Vehicle service management system is a part of an application in showroom or vehicle centre. When customer need to promote the service in vehicle shop no need to provide vehicle in vehicle service centre. Customer just visit this software then create an account themselves. The main work of admin is that create a branch and branch details, every user should have own account to use this application. Customer visit the service registration form and submitting the request once it’s completed service centre workers can able to see the customer service request. Also, admin can check the billing details as date wise and branch wise details.</a:t>
            </a:r>
          </a:p>
          <a:p>
            <a:pPr marL="0" marR="0" indent="457200" fontAlgn="base">
              <a:lnSpc>
                <a:spcPct val="150000"/>
              </a:lnSpc>
              <a:spcAft>
                <a:spcPts val="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Our project vehicle service is a system application we create a website regarding the service appointment, pay bill for vehicles services, Spare parts, etc. vehicle application is use full for automobile workshop customers and its employees.</a:t>
            </a:r>
          </a:p>
          <a:p>
            <a:pPr marL="0" marR="0" indent="457200" fontAlgn="base">
              <a:lnSpc>
                <a:spcPct val="150000"/>
              </a:lnSpc>
              <a:spcAft>
                <a:spcPts val="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6966" y="1609725"/>
            <a:ext cx="6177268" cy="484663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316" y="1609725"/>
            <a:ext cx="7338567" cy="484663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23407"/>
            <a:ext cx="9652000" cy="461927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56E5-B7D3-8B3F-E3D5-FE0E47716486}"/>
              </a:ext>
            </a:extLst>
          </p:cNvPr>
          <p:cNvSpPr>
            <a:spLocks noGrp="1"/>
          </p:cNvSpPr>
          <p:nvPr>
            <p:ph type="title"/>
          </p:nvPr>
        </p:nvSpPr>
        <p:spPr/>
        <p:txBody>
          <a:bodyPr/>
          <a:lstStyle/>
          <a:p>
            <a:r>
              <a:rPr lang="en-US" dirty="0"/>
              <a:t>OBJECTIVE </a:t>
            </a:r>
          </a:p>
        </p:txBody>
      </p:sp>
      <p:sp>
        <p:nvSpPr>
          <p:cNvPr id="5" name="Content Placeholder 4">
            <a:extLst>
              <a:ext uri="{FF2B5EF4-FFF2-40B4-BE49-F238E27FC236}">
                <a16:creationId xmlns:a16="http://schemas.microsoft.com/office/drawing/2014/main" id="{FE269D5B-7977-AD11-5EDE-C899CA3FAFD0}"/>
              </a:ext>
            </a:extLst>
          </p:cNvPr>
          <p:cNvSpPr txBox="1">
            <a:spLocks noGrp="1"/>
          </p:cNvSpPr>
          <p:nvPr>
            <p:ph idx="1"/>
          </p:nvPr>
        </p:nvSpPr>
        <p:spPr>
          <a:prstGeom prst="rect">
            <a:avLst/>
          </a:prstGeom>
          <a:noFill/>
        </p:spPr>
        <p:txBody>
          <a:bodyPr wrap="square">
            <a:spAutoFit/>
          </a:bodyPr>
          <a:lstStyle/>
          <a:p>
            <a:r>
              <a:rPr lang="en-US" b="1" i="0" dirty="0">
                <a:solidFill>
                  <a:srgbClr val="4D5156"/>
                </a:solidFill>
                <a:effectLst/>
                <a:latin typeface="Roboto" panose="02000000000000000000" pitchFamily="2" charset="0"/>
              </a:rPr>
              <a:t>To assist in the tracking of vehicles operation and the planning of maintenance</a:t>
            </a:r>
            <a:r>
              <a:rPr lang="en-US" b="0" i="0" dirty="0">
                <a:solidFill>
                  <a:srgbClr val="4D5156"/>
                </a:solidFill>
                <a:effectLst/>
                <a:latin typeface="Roboto" panose="02000000000000000000" pitchFamily="2" charset="0"/>
              </a:rPr>
              <a:t> (i.e.: replacement of spare parts, etc.) that is important to avoid any damage/unexpected problem that might occur in the future that may cause hindrance to the operation and/or risking the safety of the drivers and passengers.</a:t>
            </a:r>
            <a:endParaRPr lang="en-US" dirty="0"/>
          </a:p>
        </p:txBody>
      </p:sp>
    </p:spTree>
    <p:extLst>
      <p:ext uri="{BB962C8B-B14F-4D97-AF65-F5344CB8AC3E}">
        <p14:creationId xmlns:p14="http://schemas.microsoft.com/office/powerpoint/2010/main" val="373865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40 GB HDD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Calibri" panose="020F0502020204030204" pitchFamily="34" charset="0"/>
              </a:rPr>
              <a:t>SOFTWARE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Calibri" panose="020F0502020204030204" pitchFamily="34" charset="0"/>
              </a:rPr>
              <a:t>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XP/7/8/10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normAutofit/>
          </a:bodyPr>
          <a:lstStyle/>
          <a:p>
            <a:endParaRPr lang="en-US"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In this existing the customer need to give a service then they went to service center and waiting a long time for service our vehicle. An existing system does not provide any information about the services and billing details. The customer not getting any more information about their services and experience.</a:t>
            </a: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2400" b="1" kern="100" dirty="0">
                <a:latin typeface="Calibri" panose="020F0502020204030204" pitchFamily="34" charset="0"/>
              </a:rPr>
              <a:t>Drawbacks</a:t>
            </a:r>
            <a:r>
              <a:rPr lang="en-US" sz="1800" b="1" kern="100" dirty="0">
                <a:latin typeface="Calibri" panose="020F0502020204030204" pitchFamily="34" charset="0"/>
              </a:rPr>
              <a:t>:</a:t>
            </a:r>
          </a:p>
          <a:p>
            <a:r>
              <a:rPr lang="en-US" sz="1800" dirty="0">
                <a:latin typeface="Calibri" panose="020F0502020204030204" pitchFamily="34" charset="0"/>
                <a:ea typeface="Times New Roman" panose="02020603050405020304" pitchFamily="18" charset="0"/>
                <a:cs typeface="Calibri" panose="020F0502020204030204" pitchFamily="34" charset="0"/>
              </a:rPr>
              <a:t>The existing system has the following drawbacks.</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 Someone don’t know about service center which is best</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 We don’t compare to the other service center so the money was waste.</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 Waste of Time</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pPr marL="0" indent="0">
              <a:buNone/>
            </a:pPr>
            <a:r>
              <a:rPr lang="en-US" sz="1800" dirty="0">
                <a:effectLst/>
                <a:latin typeface="Calibri" panose="020F0502020204030204" pitchFamily="34" charset="0"/>
                <a:ea typeface="Times New Roman" panose="02020603050405020304" pitchFamily="18" charset="0"/>
              </a:rPr>
              <a:t>	</a:t>
            </a:r>
            <a:r>
              <a:rPr lang="en-US" sz="1800" dirty="0">
                <a:latin typeface="Calibri" panose="020F0502020204030204" pitchFamily="34" charset="0"/>
                <a:ea typeface="Times New Roman" panose="02020603050405020304" pitchFamily="18" charset="0"/>
                <a:cs typeface="Calibri" panose="020F0502020204030204" pitchFamily="34" charset="0"/>
              </a:rPr>
              <a:t>The customer is supposed to take an appointment for their vehicle to be serviced. At most first, the customer is supposed to register his/her name, their personal details including their contact no and email id. Next, they are supposed to enter their vehicle information. As soon as they take an appointment, an appointment number will be given to them included with the date and time of the vehicle service. This will be generated by the automated system. The receptionist will note down this appointment number and on that particular day, the number will be verified with the customer.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800" b="1" kern="100" dirty="0">
              <a:latin typeface="Calibri" panose="020F0502020204030204" pitchFamily="34" charset="0"/>
            </a:endParaRPr>
          </a:p>
          <a:p>
            <a:pPr marL="0" indent="0">
              <a:buNone/>
            </a:pPr>
            <a:r>
              <a:rPr lang="en-US" sz="1800" b="1" kern="100" dirty="0">
                <a:latin typeface="Calibri" panose="020F0502020204030204" pitchFamily="34" charset="0"/>
              </a:rPr>
              <a:t>Features :</a:t>
            </a:r>
            <a:endParaRPr lang="en-US" sz="1800" b="1" kern="100" dirty="0">
              <a:latin typeface="Times New Roman" panose="02020603050405020304" pitchFamily="18"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It tracks all the information about the customer</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Easily Maintaining daily service details</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a:latin typeface="Calibri" panose="020F0502020204030204" pitchFamily="34" charset="0"/>
                <a:ea typeface="Times New Roman" panose="02020603050405020304" pitchFamily="18" charset="0"/>
                <a:cs typeface="Calibri" panose="020F0502020204030204" pitchFamily="34" charset="0"/>
              </a:rPr>
              <a:t>User easily identify vehicle quality </a:t>
            </a:r>
            <a:endParaRPr lang="en-IN" sz="1800"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Maintain user feedback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fontScale="92500" lnSpcReduction="10000"/>
          </a:bodyPr>
          <a:lstStyle/>
          <a:p>
            <a:pPr marL="342900" indent="-342900">
              <a:buFont typeface="+mj-lt"/>
              <a:buAutoNum type="arabicPeriod"/>
            </a:pPr>
            <a:r>
              <a:rPr lang="en-US" sz="1800" b="1" dirty="0">
                <a:latin typeface="Calibri" panose="020F0502020204030204" pitchFamily="34" charset="0"/>
                <a:ea typeface="Times New Roman" panose="02020603050405020304" pitchFamily="18" charset="0"/>
                <a:cs typeface="Calibri" panose="020F0502020204030204" pitchFamily="34" charset="0"/>
              </a:rPr>
              <a:t>Customer registration</a:t>
            </a:r>
          </a:p>
          <a:p>
            <a:pPr marL="342900" indent="-342900">
              <a:buFont typeface="+mj-lt"/>
              <a:buAutoNum type="arabicPeriod"/>
            </a:pPr>
            <a:r>
              <a:rPr lang="en-US" sz="1800" b="1" dirty="0">
                <a:latin typeface="Calibri" panose="020F0502020204030204" pitchFamily="34" charset="0"/>
                <a:ea typeface="Times New Roman" panose="02020603050405020304" pitchFamily="18" charset="0"/>
                <a:cs typeface="Calibri" panose="020F0502020204030204" pitchFamily="34" charset="0"/>
              </a:rPr>
              <a:t>Branch registration</a:t>
            </a:r>
          </a:p>
          <a:p>
            <a:pPr marL="342900" indent="-342900">
              <a:buFont typeface="+mj-lt"/>
              <a:buAutoNum type="arabicPeriod"/>
            </a:pPr>
            <a:r>
              <a:rPr lang="en-US" sz="1800" b="1" dirty="0">
                <a:latin typeface="Calibri" panose="020F0502020204030204" pitchFamily="34" charset="0"/>
                <a:ea typeface="Times New Roman" panose="02020603050405020304" pitchFamily="18" charset="0"/>
                <a:cs typeface="Calibri" panose="020F0502020204030204" pitchFamily="34" charset="0"/>
              </a:rPr>
              <a:t>Service registration</a:t>
            </a:r>
          </a:p>
          <a:p>
            <a:pPr marL="342900" indent="-342900">
              <a:buFont typeface="+mj-lt"/>
              <a:buAutoNum type="arabicPeriod"/>
            </a:pPr>
            <a:r>
              <a:rPr lang="en-US" sz="1800" b="1" dirty="0">
                <a:latin typeface="Calibri" panose="020F0502020204030204" pitchFamily="34" charset="0"/>
                <a:ea typeface="Times New Roman" panose="02020603050405020304" pitchFamily="18" charset="0"/>
                <a:cs typeface="Calibri" panose="020F0502020204030204" pitchFamily="34" charset="0"/>
              </a:rPr>
              <a:t>Customer details</a:t>
            </a:r>
          </a:p>
          <a:p>
            <a:pPr marL="342900" indent="-342900">
              <a:buFont typeface="+mj-lt"/>
              <a:buAutoNum type="arabicPeriod"/>
            </a:pPr>
            <a:r>
              <a:rPr lang="en-US" sz="1800" b="1" dirty="0">
                <a:latin typeface="Calibri" panose="020F0502020204030204" pitchFamily="34" charset="0"/>
                <a:ea typeface="Times New Roman" panose="02020603050405020304" pitchFamily="18" charset="0"/>
                <a:cs typeface="Calibri" panose="020F0502020204030204" pitchFamily="34" charset="0"/>
              </a:rPr>
              <a:t>Billing details </a:t>
            </a: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Customer Registration</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Here user can manually create registration by collection some fields </a:t>
            </a:r>
            <a:r>
              <a:rPr lang="en-US" sz="1800" dirty="0" err="1">
                <a:latin typeface="Calibri" panose="020F0502020204030204" pitchFamily="34" charset="0"/>
                <a:ea typeface="Times New Roman" panose="02020603050405020304" pitchFamily="18" charset="0"/>
                <a:cs typeface="Calibri" panose="020F0502020204030204" pitchFamily="34" charset="0"/>
              </a:rPr>
              <a:t>datas</a:t>
            </a:r>
            <a:r>
              <a:rPr lang="en-US" sz="1800" dirty="0">
                <a:latin typeface="Calibri" panose="020F0502020204030204" pitchFamily="34" charset="0"/>
                <a:ea typeface="Times New Roman" panose="02020603050405020304" pitchFamily="18" charset="0"/>
                <a:cs typeface="Calibri" panose="020F0502020204030204" pitchFamily="34" charset="0"/>
              </a:rPr>
              <a:t> like, user name mobile number, address etc.…using username and password to login into this application. </a:t>
            </a:r>
          </a:p>
          <a:p>
            <a:r>
              <a:rPr lang="en-US" sz="1800" dirty="0">
                <a:latin typeface="Calibri" panose="020F0502020204030204" pitchFamily="34" charset="0"/>
                <a:ea typeface="Times New Roman" panose="02020603050405020304" pitchFamily="18" charset="0"/>
                <a:cs typeface="Calibri" panose="020F0502020204030204" pitchFamily="34" charset="0"/>
              </a:rPr>
              <a:t>This is an first entry module to collect the information from the user.</a:t>
            </a: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Branch Registration</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In this module user can create the different branch, based on this branch user can submit the service. </a:t>
            </a:r>
          </a:p>
          <a:p>
            <a:r>
              <a:rPr lang="en-US" sz="1800" dirty="0">
                <a:latin typeface="Calibri" panose="020F0502020204030204" pitchFamily="34" charset="0"/>
                <a:ea typeface="Times New Roman" panose="02020603050405020304" pitchFamily="18" charset="0"/>
                <a:cs typeface="Calibri" panose="020F0502020204030204" pitchFamily="34" charset="0"/>
              </a:rPr>
              <a:t>This module will be handling several branch details in a single screen and user friendly.</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Service Registration</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dirty="0"/>
              <a:t>	</a:t>
            </a:r>
            <a:r>
              <a:rPr lang="en-US" sz="1800" dirty="0">
                <a:latin typeface="Calibri" panose="020F0502020204030204" pitchFamily="34" charset="0"/>
                <a:ea typeface="Times New Roman" panose="02020603050405020304" pitchFamily="18" charset="0"/>
                <a:cs typeface="Calibri" panose="020F0502020204030204" pitchFamily="34" charset="0"/>
              </a:rPr>
              <a:t>When user need to service their vehicle use this module and request to the service center. Which module collect the all the information about the vehicle.</a:t>
            </a:r>
          </a:p>
          <a:p>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Customer Details</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r>
              <a:rPr lang="en-US" sz="1800" b="1" dirty="0"/>
              <a:t>	</a:t>
            </a:r>
            <a:r>
              <a:rPr lang="en-US" sz="1800" dirty="0">
                <a:latin typeface="Calibri" panose="020F0502020204030204" pitchFamily="34" charset="0"/>
                <a:ea typeface="Times New Roman" panose="02020603050405020304" pitchFamily="18" charset="0"/>
                <a:cs typeface="Calibri" panose="020F0502020204030204" pitchFamily="34" charset="0"/>
              </a:rPr>
              <a:t>Admin can check all the customer’s details if admin need to contact the customer information can get easily. Also admin have access to delete customer due to any un-necessary customers.  </a:t>
            </a:r>
          </a:p>
          <a:p>
            <a:pPr marL="0" marR="0" indent="0">
              <a:lnSpc>
                <a:spcPct val="150000"/>
              </a:lnSpc>
              <a:spcAft>
                <a:spcPts val="1000"/>
              </a:spcAft>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Billing Module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latin typeface="Calibri" panose="020F0502020204030204" pitchFamily="34" charset="0"/>
                <a:ea typeface="Times New Roman" panose="02020603050405020304" pitchFamily="18" charset="0"/>
                <a:cs typeface="Calibri" panose="020F0502020204030204" pitchFamily="34" charset="0"/>
              </a:rPr>
              <a:t>This is an report of this application user will get proper billing and service details. Admin can check the billing details very clearly as date wise and branch wise. Also we can take a print of the billing details via this application.</a:t>
            </a:r>
          </a:p>
          <a:p>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4442</Words>
  <Application>Microsoft Office PowerPoint</Application>
  <PresentationFormat>Widescreen</PresentationFormat>
  <Paragraphs>333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Opulent</vt:lpstr>
      <vt:lpstr>Online VEHICLE SERVICE MANAGEMENT SYSTEM</vt:lpstr>
      <vt:lpstr>ABSTRACT</vt:lpstr>
      <vt:lpstr>OBJECTIVE </vt:lpstr>
      <vt:lpstr> HARDWARE SPECFICATION</vt:lpstr>
      <vt:lpstr> SOFTWARE SPECIFICATION </vt:lpstr>
      <vt:lpstr>EXISTING SYSTEM</vt:lpstr>
      <vt:lpstr>PROPOSED SYSTEM</vt:lpstr>
      <vt:lpstr>Modules</vt:lpstr>
      <vt:lpstr>PowerPoint Presentation</vt:lpstr>
      <vt:lpstr>Data Flow Diagram</vt:lpstr>
      <vt:lpstr>Level 1:</vt:lpstr>
      <vt:lpstr>TABLE NAME: BRANCH </vt:lpstr>
      <vt:lpstr>TABLE NAME: CUSTOMER</vt:lpstr>
      <vt:lpstr>TABLE NAME: SERVICE</vt:lpstr>
      <vt:lpstr>TABLE NAME: BILLING</vt:lpstr>
      <vt:lpstr>FORM DESIGN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ssanthiyaukl@gmail.com</cp:lastModifiedBy>
  <cp:revision>25</cp:revision>
  <dcterms:created xsi:type="dcterms:W3CDTF">2021-01-26T14:06:00Z</dcterms:created>
  <dcterms:modified xsi:type="dcterms:W3CDTF">2023-03-12T08:10:05Z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E9C4A948B52E4539B6EBB3E4D1F37EC3</vt:lpwstr>
  </property>
  <property fmtid="{D5CDD505-2E9C-101B-9397-08002B2CF9AE}" pid="3" name="KSOProductBuildVer">
    <vt:lpwstr>1033-11.2.0.11417</vt:lpwstr>
  </property>
</Properties>
</file>