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71" r:id="rId5"/>
    <p:sldId id="258" r:id="rId6"/>
    <p:sldId id="259" r:id="rId7"/>
    <p:sldId id="260" r:id="rId8"/>
    <p:sldId id="261" r:id="rId9"/>
    <p:sldId id="262" r:id="rId10"/>
    <p:sldId id="263" r:id="rId11"/>
    <p:sldId id="264" r:id="rId12"/>
    <p:sldId id="265" r:id="rId13"/>
    <p:sldId id="270" r:id="rId14"/>
    <p:sldId id="267" r:id="rId15"/>
    <p:sldId id="268" r:id="rId16"/>
    <p:sldId id="269" r:id="rId17"/>
    <p:sldId id="274" r:id="rId18"/>
    <p:sldId id="277" r:id="rId19"/>
    <p:sldId id="276" r:id="rId20"/>
    <p:sldId id="278" r:id="rId21"/>
    <p:sldId id="280" r:id="rId22"/>
    <p:sldId id="279" r:id="rId23"/>
    <p:sldId id="281" r:id="rId24"/>
    <p:sldId id="266"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p:cViewPr>
        <p:scale>
          <a:sx n="81" d="100"/>
          <a:sy n="81" d="100"/>
        </p:scale>
        <p:origin x="-144"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t>4/16/2023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4/16/2023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t>4/16/2023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HOSPITAL APPOINTMENT SYSTEM</a:t>
            </a:r>
          </a:p>
        </p:txBody>
      </p:sp>
      <p:sp>
        <p:nvSpPr>
          <p:cNvPr id="3" name="Subtitle 2"/>
          <p:cNvSpPr>
            <a:spLocks noGrp="1"/>
          </p:cNvSpPr>
          <p:nvPr>
            <p:ph type="subTitle" idx="1"/>
          </p:nvPr>
        </p:nvSpPr>
        <p:spPr>
          <a:xfrm>
            <a:off x="5740399" y="4916553"/>
            <a:ext cx="4185480" cy="1515533"/>
          </a:xfrm>
        </p:spPr>
        <p:txBody>
          <a:bodyPr>
            <a:normAutofit fontScale="70000" lnSpcReduction="20000"/>
          </a:bodyPr>
          <a:lstStyle/>
          <a:p>
            <a:r>
              <a:rPr lang="en-IN" b="1" dirty="0"/>
              <a:t>PRESENTED BY</a:t>
            </a:r>
          </a:p>
          <a:p>
            <a:r>
              <a:rPr lang="en-IN" dirty="0"/>
              <a:t> ARCHANA R</a:t>
            </a:r>
          </a:p>
          <a:p>
            <a:r>
              <a:rPr lang="en-IN" dirty="0"/>
              <a:t> III B.SC COMPUTER SCIENCE</a:t>
            </a:r>
          </a:p>
          <a:p>
            <a:r>
              <a:rPr lang="en-IN" b="1" dirty="0"/>
              <a:t>GUIDED BY</a:t>
            </a:r>
          </a:p>
          <a:p>
            <a:r>
              <a:rPr lang="en-IN" dirty="0"/>
              <a:t>Dr.P. KOKILA MSc.M.Phil.,</a:t>
            </a:r>
            <a:r>
              <a:rPr lang="en-IN" dirty="0" err="1"/>
              <a:t>Ph.D</a:t>
            </a:r>
            <a:r>
              <a:rPr lang="en-IN"/>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a:lnSpc>
                <a:spcPct val="107000"/>
              </a:lnSpc>
              <a:spcAft>
                <a:spcPts val="0"/>
              </a:spcAft>
              <a:buNone/>
            </a:pPr>
            <a:endParaRPr lang="en-US" sz="1800" b="1" dirty="0">
              <a:latin typeface="Times New Roman" pitchFamily="18" charset="0"/>
              <a:ea typeface="Calibri" panose="020F0502020204030204" pitchFamily="34" charset="0"/>
              <a:cs typeface="Times New Roman" pitchFamily="18" charset="0"/>
            </a:endParaRPr>
          </a:p>
          <a:p>
            <a:pPr marL="0" lvl="0" indent="0">
              <a:lnSpc>
                <a:spcPct val="107000"/>
              </a:lnSpc>
              <a:spcAft>
                <a:spcPts val="0"/>
              </a:spcAft>
              <a:buNone/>
            </a:pPr>
            <a:r>
              <a:rPr lang="en-US" sz="1800" b="1" dirty="0">
                <a:latin typeface="Times New Roman" pitchFamily="18" charset="0"/>
                <a:ea typeface="Calibri" panose="020F0502020204030204" pitchFamily="34" charset="0"/>
                <a:cs typeface="Times New Roman" pitchFamily="18" charset="0"/>
              </a:rPr>
              <a:t>Doctor Appointment</a:t>
            </a:r>
            <a:endParaRPr lang="en-IN" sz="1800" dirty="0">
              <a:latin typeface="Times New Roman" pitchFamily="18" charset="0"/>
              <a:ea typeface="Calibri" panose="020F0502020204030204" pitchFamily="34" charset="0"/>
              <a:cs typeface="Times New Roman" pitchFamily="18" charset="0"/>
            </a:endParaRPr>
          </a:p>
          <a:p>
            <a:pPr marL="457200" indent="0">
              <a:lnSpc>
                <a:spcPct val="107000"/>
              </a:lnSpc>
              <a:spcAft>
                <a:spcPts val="800"/>
              </a:spcAft>
              <a:buNone/>
            </a:pPr>
            <a:r>
              <a:rPr lang="en-US" sz="1800" dirty="0">
                <a:latin typeface="Times New Roman" pitchFamily="18" charset="0"/>
                <a:ea typeface="Calibri" panose="020F0502020204030204" pitchFamily="34" charset="0"/>
                <a:cs typeface="Times New Roman" pitchFamily="18" charset="0"/>
              </a:rPr>
              <a:t>                 This module is used to the hospital receptionist have to give an appointment to a patient based on doctors. The user selects the doctor and give an appointment, finally the doctor will check what are the patients are admitted by them self.</a:t>
            </a:r>
            <a:endParaRPr lang="en-IN" sz="1800" dirty="0">
              <a:latin typeface="Times New Roman" pitchFamily="18" charset="0"/>
              <a:ea typeface="Calibri" panose="020F0502020204030204" pitchFamily="34" charset="0"/>
              <a:cs typeface="Times New Roman" pitchFamily="18" charset="0"/>
            </a:endParaRPr>
          </a:p>
          <a:p>
            <a:pPr marL="0" lvl="0" indent="0">
              <a:lnSpc>
                <a:spcPct val="107000"/>
              </a:lnSpc>
              <a:spcAft>
                <a:spcPts val="0"/>
              </a:spcAft>
              <a:buNone/>
            </a:pPr>
            <a:endParaRPr lang="en-US" sz="1800" b="1" dirty="0">
              <a:effectLst/>
              <a:latin typeface="Times New Roman" pitchFamily="18" charset="0"/>
              <a:ea typeface="Calibri" panose="020F0502020204030204" pitchFamily="34" charset="0"/>
              <a:cs typeface="Times New Roman" pitchFamily="18" charset="0"/>
            </a:endParaRPr>
          </a:p>
          <a:p>
            <a:pPr marL="0" lvl="0" indent="0">
              <a:lnSpc>
                <a:spcPct val="107000"/>
              </a:lnSpc>
              <a:spcAft>
                <a:spcPts val="0"/>
              </a:spcAft>
              <a:buNone/>
            </a:pPr>
            <a:r>
              <a:rPr lang="en-US" sz="1800" b="1" dirty="0">
                <a:effectLst/>
                <a:latin typeface="Times New Roman" pitchFamily="18" charset="0"/>
                <a:ea typeface="Calibri" panose="020F0502020204030204" pitchFamily="34" charset="0"/>
                <a:cs typeface="Times New Roman" pitchFamily="18" charset="0"/>
              </a:rPr>
              <a:t>Appointment Patient details</a:t>
            </a:r>
            <a:endParaRPr lang="en-IN" sz="1800" dirty="0">
              <a:effectLst/>
              <a:latin typeface="Times New Roman" pitchFamily="18" charset="0"/>
              <a:ea typeface="Calibri" panose="020F0502020204030204" pitchFamily="34" charset="0"/>
              <a:cs typeface="Times New Roman" pitchFamily="18" charset="0"/>
            </a:endParaRPr>
          </a:p>
          <a:p>
            <a:pPr marL="457200" indent="0">
              <a:lnSpc>
                <a:spcPct val="107000"/>
              </a:lnSpc>
              <a:spcAft>
                <a:spcPts val="0"/>
              </a:spcAft>
              <a:buNone/>
            </a:pPr>
            <a:r>
              <a:rPr lang="en-US" sz="1800" dirty="0">
                <a:effectLst/>
                <a:latin typeface="Times New Roman" pitchFamily="18" charset="0"/>
                <a:ea typeface="Calibri" panose="020F0502020204030204" pitchFamily="34" charset="0"/>
                <a:cs typeface="Times New Roman" pitchFamily="18" charset="0"/>
              </a:rPr>
              <a:t>                  In this module have to clarify the appointment patient details, every doctors has been enter the login and view their admitted patient who are all admitted and view their patient details also.</a:t>
            </a:r>
            <a:endParaRPr lang="en-IN" sz="1800" dirty="0">
              <a:effectLst/>
              <a:latin typeface="Times New Roman" pitchFamily="18" charset="0"/>
              <a:ea typeface="Calibri" panose="020F0502020204030204" pitchFamily="34"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dirty="0"/>
              <a:t>Level 0 :</a:t>
            </a:r>
          </a:p>
          <a:p>
            <a:pPr marL="0" indent="0">
              <a:buNone/>
            </a:pPr>
            <a:endParaRPr lang="en-US" dirty="0"/>
          </a:p>
          <a:p>
            <a:pPr marL="0" indent="0">
              <a:buNone/>
            </a:pPr>
            <a:endParaRPr lang="en-US" dirty="0"/>
          </a:p>
        </p:txBody>
      </p:sp>
      <p:pic>
        <p:nvPicPr>
          <p:cNvPr id="4" name="Picture 5">
            <a:extLst>
              <a:ext uri="{FF2B5EF4-FFF2-40B4-BE49-F238E27FC236}">
                <a16:creationId xmlns:a16="http://schemas.microsoft.com/office/drawing/2014/main" id="{98084960-818E-5A62-3616-FD4EE8FD9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112" y="3019058"/>
            <a:ext cx="6262688" cy="12364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5" name="Picture 5">
            <a:extLst>
              <a:ext uri="{FF2B5EF4-FFF2-40B4-BE49-F238E27FC236}">
                <a16:creationId xmlns:a16="http://schemas.microsoft.com/office/drawing/2014/main" id="{D9DD86BF-C7D1-C7BE-921F-5144A3646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886" y="2120900"/>
            <a:ext cx="6498578" cy="40513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TABLES:</a:t>
            </a:r>
            <a:br>
              <a:rPr lang="en-IN" dirty="0"/>
            </a:br>
            <a:r>
              <a:rPr lang="en-IN" dirty="0"/>
              <a:t>  ADMIN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7911355"/>
              </p:ext>
            </p:extLst>
          </p:nvPr>
        </p:nvGraphicFramePr>
        <p:xfrm>
          <a:off x="3162300" y="3043499"/>
          <a:ext cx="5867400" cy="1522102"/>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Admin</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Patient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7324669"/>
              </p:ext>
            </p:extLst>
          </p:nvPr>
        </p:nvGraphicFramePr>
        <p:xfrm>
          <a:off x="3535104" y="2375252"/>
          <a:ext cx="5867400" cy="3044418"/>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patient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firstname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sz="1200" b="0" dirty="0" err="1">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last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sz="1200" b="0" dirty="0" err="1">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Mobile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Number</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0579">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Email </a:t>
                      </a: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30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Attender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Emergency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Number</a:t>
                      </a: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718" y="720822"/>
            <a:ext cx="10058400" cy="1638726"/>
          </a:xfrm>
        </p:spPr>
        <p:txBody>
          <a:bodyPr/>
          <a:lstStyle/>
          <a:p>
            <a:r>
              <a:rPr lang="en-IN" dirty="0"/>
              <a:t>Doctor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2458617"/>
              </p:ext>
            </p:extLst>
          </p:nvPr>
        </p:nvGraphicFramePr>
        <p:xfrm>
          <a:off x="3368218" y="2653976"/>
          <a:ext cx="5867400" cy="2663839"/>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579">
                <a:tc>
                  <a:txBody>
                    <a:bodyPr/>
                    <a:lstStyle/>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Doctor Id</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doctor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Speciality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qualification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331304"/>
            <a:ext cx="10780643" cy="1630018"/>
          </a:xfrm>
        </p:spPr>
        <p:txBody>
          <a:bodyPr/>
          <a:lstStyle/>
          <a:p>
            <a:r>
              <a:rPr lang="en-IN" dirty="0"/>
              <a:t>Appointment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6537823"/>
              </p:ext>
            </p:extLst>
          </p:nvPr>
        </p:nvGraphicFramePr>
        <p:xfrm>
          <a:off x="3423962" y="2784046"/>
          <a:ext cx="5867400" cy="2283046"/>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365">
                <a:tc>
                  <a:txBody>
                    <a:bodyPr/>
                    <a:lstStyle/>
                    <a:p>
                      <a:pPr indent="0">
                        <a:buNone/>
                      </a:pPr>
                      <a:r>
                        <a:rPr lang="en-IN" altLang="en-US" sz="1200" b="0">
                          <a:latin typeface="Times New Roman" panose="02020603050405020304" pitchFamily="18" charset="0"/>
                          <a:cs typeface="Times New Roman" panose="02020603050405020304" pitchFamily="18" charset="0"/>
                        </a:rPr>
                        <a:t>appointment</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doctor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Int</a:t>
                      </a: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Patient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Int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Appointment 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Date</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Token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Int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2ACC-45D7-396C-4F52-6DD87AE08BBC}"/>
              </a:ext>
            </a:extLst>
          </p:cNvPr>
          <p:cNvSpPr>
            <a:spLocks noGrp="1"/>
          </p:cNvSpPr>
          <p:nvPr>
            <p:ph type="title"/>
          </p:nvPr>
        </p:nvSpPr>
        <p:spPr/>
        <p:txBody>
          <a:bodyPr/>
          <a:lstStyle/>
          <a:p>
            <a:r>
              <a:rPr lang="en-IN" dirty="0"/>
              <a:t>FORM DESIN:     </a:t>
            </a:r>
            <a:br>
              <a:rPr lang="en-IN" dirty="0"/>
            </a:br>
            <a:r>
              <a:rPr lang="en-IN" dirty="0"/>
              <a:t>   LOGIN PAGE</a:t>
            </a:r>
            <a:endParaRPr lang="en-US" dirty="0"/>
          </a:p>
        </p:txBody>
      </p:sp>
      <p:pic>
        <p:nvPicPr>
          <p:cNvPr id="5" name="Content Placeholder 4">
            <a:extLst>
              <a:ext uri="{FF2B5EF4-FFF2-40B4-BE49-F238E27FC236}">
                <a16:creationId xmlns:a16="http://schemas.microsoft.com/office/drawing/2014/main" id="{ADC1DAEE-C45E-D3CE-E4C5-6E8226D9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232775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B32F-EAFC-E610-0137-1F1D32A965E8}"/>
              </a:ext>
            </a:extLst>
          </p:cNvPr>
          <p:cNvSpPr>
            <a:spLocks noGrp="1"/>
          </p:cNvSpPr>
          <p:nvPr>
            <p:ph type="title"/>
          </p:nvPr>
        </p:nvSpPr>
        <p:spPr/>
        <p:txBody>
          <a:bodyPr/>
          <a:lstStyle/>
          <a:p>
            <a:r>
              <a:rPr lang="en-IN" dirty="0"/>
              <a:t>PATIENT REGISTRATION</a:t>
            </a:r>
            <a:endParaRPr lang="en-US" dirty="0"/>
          </a:p>
        </p:txBody>
      </p:sp>
      <p:pic>
        <p:nvPicPr>
          <p:cNvPr id="5" name="Content Placeholder 4">
            <a:extLst>
              <a:ext uri="{FF2B5EF4-FFF2-40B4-BE49-F238E27FC236}">
                <a16:creationId xmlns:a16="http://schemas.microsoft.com/office/drawing/2014/main" id="{0377CF0E-962C-3737-9C0D-02218364D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32437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DC54-64A0-69F3-CCA6-35AB15561C79}"/>
              </a:ext>
            </a:extLst>
          </p:cNvPr>
          <p:cNvSpPr>
            <a:spLocks noGrp="1"/>
          </p:cNvSpPr>
          <p:nvPr>
            <p:ph type="title"/>
          </p:nvPr>
        </p:nvSpPr>
        <p:spPr/>
        <p:txBody>
          <a:bodyPr/>
          <a:lstStyle/>
          <a:p>
            <a:r>
              <a:rPr lang="en-IN" dirty="0"/>
              <a:t>APPOINTMENT</a:t>
            </a:r>
            <a:endParaRPr lang="en-US" dirty="0"/>
          </a:p>
        </p:txBody>
      </p:sp>
      <p:pic>
        <p:nvPicPr>
          <p:cNvPr id="7" name="Content Placeholder 6">
            <a:extLst>
              <a:ext uri="{FF2B5EF4-FFF2-40B4-BE49-F238E27FC236}">
                <a16:creationId xmlns:a16="http://schemas.microsoft.com/office/drawing/2014/main" id="{0FA7EB33-E923-2B76-21CA-67C553A9A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21787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A9AA-ACB6-61DB-D316-AB1041163B93}"/>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AC31FA94-0A01-C568-8DEF-0F7BE8441C6B}"/>
              </a:ext>
            </a:extLst>
          </p:cNvPr>
          <p:cNvSpPr>
            <a:spLocks noGrp="1"/>
          </p:cNvSpPr>
          <p:nvPr>
            <p:ph idx="1"/>
          </p:nvPr>
        </p:nvSpPr>
        <p:spPr>
          <a:xfrm>
            <a:off x="1069848" y="2093976"/>
            <a:ext cx="10058400" cy="4050792"/>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HARDWARE SPECIFICATION</a:t>
            </a:r>
          </a:p>
          <a:p>
            <a:r>
              <a:rPr lang="en-IN" dirty="0">
                <a:latin typeface="Times New Roman" panose="02020603050405020304" pitchFamily="18" charset="0"/>
                <a:cs typeface="Times New Roman" panose="02020603050405020304" pitchFamily="18" charset="0"/>
              </a:rPr>
              <a:t>SOFTWARE SPECIFICATION</a:t>
            </a:r>
          </a:p>
          <a:p>
            <a:r>
              <a:rPr lang="en-IN" dirty="0">
                <a:latin typeface="Times New Roman" panose="02020603050405020304" pitchFamily="18" charset="0"/>
                <a:cs typeface="Times New Roman" panose="02020603050405020304" pitchFamily="18" charset="0"/>
              </a:rPr>
              <a:t>EXITING SYSTEM</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MODULES</a:t>
            </a:r>
          </a:p>
          <a:p>
            <a:r>
              <a:rPr lang="en-IN" dirty="0">
                <a:latin typeface="Times New Roman" panose="02020603050405020304" pitchFamily="18" charset="0"/>
                <a:cs typeface="Times New Roman" panose="02020603050405020304" pitchFamily="18" charset="0"/>
              </a:rPr>
              <a:t>DATA FLOW DIAGRAM.</a:t>
            </a:r>
          </a:p>
          <a:p>
            <a:r>
              <a:rPr lang="en-IN" dirty="0">
                <a:latin typeface="Times New Roman" panose="02020603050405020304" pitchFamily="18" charset="0"/>
                <a:cs typeface="Times New Roman" panose="02020603050405020304" pitchFamily="18" charset="0"/>
              </a:rPr>
              <a:t>TABLES</a:t>
            </a:r>
          </a:p>
          <a:p>
            <a:r>
              <a:rPr lang="en-IN" dirty="0">
                <a:latin typeface="Times New Roman" panose="02020603050405020304" pitchFamily="18" charset="0"/>
                <a:cs typeface="Times New Roman" panose="02020603050405020304" pitchFamily="18" charset="0"/>
              </a:rPr>
              <a:t>FORM DESIGN</a:t>
            </a:r>
          </a:p>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7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6D1C-9C61-94B9-CEC7-3A5F27778B02}"/>
              </a:ext>
            </a:extLst>
          </p:cNvPr>
          <p:cNvSpPr>
            <a:spLocks noGrp="1"/>
          </p:cNvSpPr>
          <p:nvPr>
            <p:ph type="title"/>
          </p:nvPr>
        </p:nvSpPr>
        <p:spPr/>
        <p:txBody>
          <a:bodyPr/>
          <a:lstStyle/>
          <a:p>
            <a:r>
              <a:rPr lang="en-IN" dirty="0"/>
              <a:t>DOCTOR REGISTRATION</a:t>
            </a:r>
            <a:endParaRPr lang="en-US" dirty="0"/>
          </a:p>
        </p:txBody>
      </p:sp>
      <p:pic>
        <p:nvPicPr>
          <p:cNvPr id="9" name="Content Placeholder 8">
            <a:extLst>
              <a:ext uri="{FF2B5EF4-FFF2-40B4-BE49-F238E27FC236}">
                <a16:creationId xmlns:a16="http://schemas.microsoft.com/office/drawing/2014/main" id="{D48EE215-D973-62C7-2A0F-FEAC73F31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47092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959B-5154-48BD-8654-18AF43D8B6C0}"/>
              </a:ext>
            </a:extLst>
          </p:cNvPr>
          <p:cNvSpPr>
            <a:spLocks noGrp="1"/>
          </p:cNvSpPr>
          <p:nvPr>
            <p:ph type="title"/>
          </p:nvPr>
        </p:nvSpPr>
        <p:spPr/>
        <p:txBody>
          <a:bodyPr/>
          <a:lstStyle/>
          <a:p>
            <a:r>
              <a:rPr lang="en-IN" dirty="0"/>
              <a:t>Doctor login </a:t>
            </a:r>
            <a:endParaRPr lang="en-US" dirty="0"/>
          </a:p>
        </p:txBody>
      </p:sp>
      <p:pic>
        <p:nvPicPr>
          <p:cNvPr id="5" name="Content Placeholder 4">
            <a:extLst>
              <a:ext uri="{FF2B5EF4-FFF2-40B4-BE49-F238E27FC236}">
                <a16:creationId xmlns:a16="http://schemas.microsoft.com/office/drawing/2014/main" id="{57DC0864-F599-4C35-ACEC-C666AE5E2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87675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C7FD-328B-49F8-BBDB-DA0609D619ED}"/>
              </a:ext>
            </a:extLst>
          </p:cNvPr>
          <p:cNvSpPr>
            <a:spLocks noGrp="1"/>
          </p:cNvSpPr>
          <p:nvPr>
            <p:ph type="title"/>
          </p:nvPr>
        </p:nvSpPr>
        <p:spPr/>
        <p:txBody>
          <a:bodyPr/>
          <a:lstStyle/>
          <a:p>
            <a:r>
              <a:rPr lang="en-IN" dirty="0"/>
              <a:t>Appointment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400655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4">
            <a:extLst>
              <a:ext uri="{FF2B5EF4-FFF2-40B4-BE49-F238E27FC236}">
                <a16:creationId xmlns:a16="http://schemas.microsoft.com/office/drawing/2014/main" id="{5D7C876C-C955-45C3-A01E-293D9E32D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2336863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950" y="484631"/>
            <a:ext cx="7040298" cy="5442895"/>
          </a:xfrm>
        </p:spPr>
        <p:txBody>
          <a:bodyPr/>
          <a:lstStyle/>
          <a:p>
            <a:r>
              <a:rPr lang="en-US" dirty="0"/>
              <a:t>Thank You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905724" y="2062792"/>
            <a:ext cx="10058400" cy="3845639"/>
          </a:xfrm>
        </p:spPr>
        <p:txBody>
          <a:bodyPr>
            <a:normAutofit fontScale="92500" lnSpcReduction="20000"/>
          </a:bodyPr>
          <a:lstStyle/>
          <a:p>
            <a:pPr algn="just">
              <a:lnSpc>
                <a:spcPct val="150000"/>
              </a:lnSpc>
            </a:pPr>
            <a:r>
              <a:rPr lang="en-IN" dirty="0"/>
              <a:t>  </a:t>
            </a:r>
            <a:r>
              <a:rPr lang="en-IN" sz="1800" dirty="0">
                <a:latin typeface="Times New Roman" pitchFamily="18" charset="0"/>
                <a:cs typeface="Times New Roman" pitchFamily="18" charset="0"/>
              </a:rPr>
              <a:t>In conclusion, hospital appointment systems are powerful tools that help hospital administrators manage and organize their outpatient operations. </a:t>
            </a:r>
          </a:p>
          <a:p>
            <a:pPr algn="just">
              <a:lnSpc>
                <a:spcPct val="150000"/>
              </a:lnSpc>
            </a:pPr>
            <a:r>
              <a:rPr lang="en-IN" sz="1800" dirty="0">
                <a:latin typeface="Times New Roman" pitchFamily="18" charset="0"/>
                <a:cs typeface="Times New Roman" pitchFamily="18" charset="0"/>
              </a:rPr>
              <a:t>These systems provide several benefits, including increased efficiency, reduced waiting times, enhanced patient satisfaction, and real-time data insights. </a:t>
            </a:r>
          </a:p>
          <a:p>
            <a:pPr algn="just">
              <a:lnSpc>
                <a:spcPct val="150000"/>
              </a:lnSpc>
            </a:pPr>
            <a:r>
              <a:rPr lang="en-IN" sz="1800" dirty="0">
                <a:latin typeface="Times New Roman" pitchFamily="18" charset="0"/>
                <a:cs typeface="Times New Roman" pitchFamily="18" charset="0"/>
              </a:rPr>
              <a:t>Hospital administrators can leverage these benefits to improve patient care, optimize hospital operations, and enhance hospital reputation</a:t>
            </a:r>
            <a:r>
              <a:rPr lang="en-IN" sz="1800" b="1" dirty="0">
                <a:latin typeface="Times New Roman" pitchFamily="18" charset="0"/>
                <a:cs typeface="Times New Roman" pitchFamily="18" charset="0"/>
              </a:rPr>
              <a:t>.</a:t>
            </a:r>
            <a:r>
              <a:rPr lang="en-IN" sz="1800" dirty="0"/>
              <a:t> </a:t>
            </a:r>
          </a:p>
          <a:p>
            <a:pPr algn="just">
              <a:lnSpc>
                <a:spcPct val="150000"/>
              </a:lnSpc>
            </a:pPr>
            <a:r>
              <a:rPr lang="en-IN" sz="1800" dirty="0">
                <a:latin typeface="Times New Roman" pitchFamily="18" charset="0"/>
                <a:cs typeface="Times New Roman" pitchFamily="18" charset="0"/>
              </a:rPr>
              <a:t>These systems also improve communication and collaboration between different departments and staff members, allowing for seamless coordination of efforts. </a:t>
            </a:r>
          </a:p>
          <a:p>
            <a:pPr algn="just">
              <a:lnSpc>
                <a:spcPct val="150000"/>
              </a:lnSpc>
            </a:pPr>
            <a:r>
              <a:rPr lang="en-IN" sz="1800" dirty="0">
                <a:latin typeface="Times New Roman" pitchFamily="18" charset="0"/>
                <a:cs typeface="Times New Roman" pitchFamily="18" charset="0"/>
              </a:rPr>
              <a:t>This leads to better patient outcomes, improved patient satisfaction, and enhanced hospital reputation. </a:t>
            </a:r>
          </a:p>
        </p:txBody>
      </p:sp>
    </p:spTree>
    <p:extLst>
      <p:ext uri="{BB962C8B-B14F-4D97-AF65-F5344CB8AC3E}">
        <p14:creationId xmlns:p14="http://schemas.microsoft.com/office/powerpoint/2010/main" val="2694195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12123" y="2977192"/>
            <a:ext cx="6822831" cy="1993393"/>
          </a:xfrm>
        </p:spPr>
        <p:txBody>
          <a:bodyPr>
            <a:normAutofit/>
          </a:bodyPr>
          <a:lstStyle/>
          <a:p>
            <a:pPr marL="0" indent="0" algn="just">
              <a:buNone/>
            </a:pPr>
            <a:r>
              <a:rPr lang="en-US" sz="5400" dirty="0"/>
              <a:t>THANK YOU</a:t>
            </a:r>
            <a:endParaRPr lang="en-IN" sz="5400" dirty="0"/>
          </a:p>
        </p:txBody>
      </p:sp>
    </p:spTree>
    <p:extLst>
      <p:ext uri="{BB962C8B-B14F-4D97-AF65-F5344CB8AC3E}">
        <p14:creationId xmlns:p14="http://schemas.microsoft.com/office/powerpoint/2010/main" val="17203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indent="0" algn="just">
              <a:lnSpc>
                <a:spcPct val="150000"/>
              </a:lnSpc>
              <a:spcAft>
                <a:spcPts val="800"/>
              </a:spcAft>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 hospital appointment management system project is that for communicating between the patients and nurse, the patient can easily find about the hospital details and etc.… In this hospital management system first, the patient should have an entry with by using mobile number, if the patient has to be check first time the patient call be called new patient. Every patient record will be maintained by the hospital software. Also, we give an appointment to the doctors with patient needed. Then we can be calculated daily hospital bill by using this software. Which is a very long-term project we have to take only some basic thing module.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91C-6259-E152-4A57-10AB8A35FD63}"/>
              </a:ext>
            </a:extLst>
          </p:cNvPr>
          <p:cNvSpPr>
            <a:spLocks noGrp="1"/>
          </p:cNvSpPr>
          <p:nvPr>
            <p:ph type="title"/>
          </p:nvPr>
        </p:nvSpPr>
        <p:spPr>
          <a:xfrm>
            <a:off x="1069848" y="512064"/>
            <a:ext cx="10058400" cy="1609344"/>
          </a:xfrm>
        </p:spPr>
        <p:txBody>
          <a:bodyPr/>
          <a:lstStyle/>
          <a:p>
            <a:r>
              <a:rPr lang="en-IN" dirty="0"/>
              <a:t>OBJECTIVES </a:t>
            </a:r>
            <a:endParaRPr lang="en-US" dirty="0"/>
          </a:p>
        </p:txBody>
      </p:sp>
      <p:sp>
        <p:nvSpPr>
          <p:cNvPr id="3" name="Content Placeholder 2">
            <a:extLst>
              <a:ext uri="{FF2B5EF4-FFF2-40B4-BE49-F238E27FC236}">
                <a16:creationId xmlns:a16="http://schemas.microsoft.com/office/drawing/2014/main" id="{B63D700D-69D8-2FFA-29C7-4356EB4AD2BD}"/>
              </a:ext>
            </a:extLst>
          </p:cNvPr>
          <p:cNvSpPr>
            <a:spLocks noGrp="1"/>
          </p:cNvSpPr>
          <p:nvPr>
            <p:ph idx="1"/>
          </p:nvPr>
        </p:nvSpPr>
        <p:spPr>
          <a:xfrm>
            <a:off x="1066800" y="2322699"/>
            <a:ext cx="10058400" cy="2824400"/>
          </a:xfrm>
        </p:spPr>
        <p:txBody>
          <a:bodyPr>
            <a:normAutofit/>
          </a:bodyPr>
          <a:lstStyle/>
          <a:p>
            <a:pPr algn="just"/>
            <a:r>
              <a:rPr lang="en-IN" sz="1800" dirty="0">
                <a:latin typeface="Times New Roman" panose="02020603050405020304" pitchFamily="18" charset="0"/>
                <a:cs typeface="Times New Roman" panose="02020603050405020304" pitchFamily="18" charset="0"/>
              </a:rPr>
              <a:t>The main  of project on hospital appointment is to manage the details of doctor and patients.</a:t>
            </a:r>
          </a:p>
          <a:p>
            <a:pPr algn="just"/>
            <a:r>
              <a:rPr lang="en-IN" sz="1800" dirty="0">
                <a:latin typeface="Times New Roman" panose="02020603050405020304" pitchFamily="18" charset="0"/>
                <a:cs typeface="Times New Roman" panose="02020603050405020304" pitchFamily="18" charset="0"/>
              </a:rPr>
              <a:t>The purpose of the project is to build an application program to reduce the manual work for managing the doctor, appointment, doctor fees, patient.</a:t>
            </a:r>
          </a:p>
          <a:p>
            <a:pPr algn="just"/>
            <a:r>
              <a:rPr lang="en-IN" sz="1800" dirty="0">
                <a:latin typeface="Times New Roman" panose="02020603050405020304" pitchFamily="18" charset="0"/>
                <a:cs typeface="Times New Roman" panose="02020603050405020304" pitchFamily="18" charset="0"/>
              </a:rPr>
              <a:t>It tracks all the details about the patient booking, doctor schedule.</a:t>
            </a:r>
            <a:endParaRPr lang="en-US" sz="1800" dirty="0"/>
          </a:p>
        </p:txBody>
      </p:sp>
    </p:spTree>
    <p:extLst>
      <p:ext uri="{BB962C8B-B14F-4D97-AF65-F5344CB8AC3E}">
        <p14:creationId xmlns:p14="http://schemas.microsoft.com/office/powerpoint/2010/main" val="280330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a:t>
            </a:r>
            <a:r>
              <a:rPr lang="en-US" sz="2800" b="1" dirty="0">
                <a:effectLst/>
                <a:latin typeface="Times New Roman" panose="02020603050405020304" pitchFamily="18" charset="0"/>
                <a:ea typeface="Calibri" panose="020F0502020204030204" pitchFamily="34" charset="0"/>
              </a:rPr>
              <a:t>HARDWARE SPECFICATION</a:t>
            </a:r>
            <a:endParaRPr lang="en-US" sz="2800"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800" b="1" dirty="0">
                <a:solidFill>
                  <a:srgbClr val="000000"/>
                </a:solidFill>
                <a:effectLst/>
                <a:latin typeface="Times New Roman" panose="02020603050405020304" pitchFamily="18" charset="0"/>
                <a:ea typeface="Times New Roman" panose="02020603050405020304" pitchFamily="18" charset="0"/>
              </a:rPr>
              <a:t>SOFTWARE SPECIFICATION</a:t>
            </a:r>
            <a:br>
              <a:rPr lang="en-US" sz="2800" dirty="0">
                <a:effectLst/>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fontScale="92500"/>
          </a:bodyPr>
          <a:lstStyle/>
          <a:p>
            <a:pPr marL="0" marR="0" indent="0">
              <a:lnSpc>
                <a:spcPct val="150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800" dirty="0">
                <a:latin typeface="Times New Roman" pitchFamily="18" charset="0"/>
                <a:cs typeface="Times New Roman" pitchFamily="18" charset="0"/>
              </a:rPr>
              <a:t>The existing System provides basic functionality needed to be handled in a hospital management environment. There is no intelligence of a software in such cases. In the existing system all the patient details, Doctor availability details and medicines prescribed by the doctor is maintained by the receptionist. If a patient has to be admitted, we need to check the availability of that particular doctor which consumes a lot of time if done manually</a:t>
            </a:r>
          </a:p>
          <a:p>
            <a:pPr marL="0" marR="0" indent="0">
              <a:lnSpc>
                <a:spcPct val="150000"/>
              </a:lnSpc>
              <a:spcBef>
                <a:spcPts val="0"/>
              </a:spcBef>
              <a:spcAft>
                <a:spcPts val="800"/>
              </a:spcAft>
              <a:buNone/>
            </a:pPr>
            <a:r>
              <a:rPr lang="en-US" sz="1900" b="1" kern="100" dirty="0">
                <a:effectLst/>
                <a:latin typeface="Times New Roman" pitchFamily="18" charset="0"/>
                <a:ea typeface="Calibri" panose="020F0502020204030204" pitchFamily="34" charset="0"/>
                <a:cs typeface="Times New Roman" pitchFamily="18" charset="0"/>
              </a:rPr>
              <a:t>DISADVANTAGES</a:t>
            </a:r>
            <a:endParaRPr lang="en-US" sz="1900" b="1" dirty="0">
              <a:effectLst/>
              <a:latin typeface="Times New Roman" pitchFamily="18" charset="0"/>
              <a:ea typeface="Calibri" panose="020F0502020204030204" pitchFamily="34" charset="0"/>
              <a:cs typeface="Times New Roman"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itchFamily="18" charset="0"/>
                <a:cs typeface="Times New Roman" pitchFamily="18" charset="0"/>
              </a:rPr>
              <a:t>It is very difficult task to maintain all the details regarding the patient as far as existing system is considered</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itchFamily="18" charset="0"/>
                <a:cs typeface="Times New Roman" pitchFamily="18" charset="0"/>
              </a:rPr>
              <a:t>There are also many loop holes when we look at the security of the systems</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itchFamily="18" charset="0"/>
                <a:cs typeface="Times New Roman" pitchFamily="18" charset="0"/>
              </a:rPr>
              <a:t>Also there is no proper search technique to check persons information.</a:t>
            </a:r>
            <a:endParaRPr lang="en-US" sz="1800" dirty="0">
              <a:effectLst/>
              <a:latin typeface="Times New Roman" pitchFamily="18" charset="0"/>
              <a:ea typeface="Calibri" panose="020F0502020204030204" pitchFamily="34"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marL="0" marR="0" indent="0" algn="just">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itchFamily="18" charset="0"/>
                <a:cs typeface="Times New Roman" pitchFamily="18" charset="0"/>
              </a:rPr>
              <a:t> In our proposed system, we are going to provide solutions to all the above mentioned problems. The System includes a web application accompanied by a microcontroller based hardware model. The web application serves patients with following facilities Online appointment booking.</a:t>
            </a:r>
            <a:endParaRPr lang="en-US" sz="18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latin typeface="Times New Roman" pitchFamily="18" charset="0"/>
                <a:cs typeface="Times New Roman" pitchFamily="18" charset="0"/>
              </a:rPr>
              <a:t>Our system ensures retention of patient’s data and its security.</a:t>
            </a:r>
          </a:p>
          <a:p>
            <a:pPr marL="342900" marR="0" lvl="0" indent="-342900" algn="just">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process has been handling into the single application.</a:t>
            </a:r>
            <a:endParaRPr lang="en-US" sz="1800" dirty="0">
              <a:effectLst/>
              <a:latin typeface="Times New Roman" pitchFamily="18" charset="0"/>
              <a:ea typeface="Calibri" panose="020F0502020204030204" pitchFamily="34"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marL="0" lvl="0" indent="0">
              <a:lnSpc>
                <a:spcPct val="107000"/>
              </a:lnSpc>
              <a:spcAft>
                <a:spcPts val="0"/>
              </a:spcAft>
              <a:buNone/>
            </a:pPr>
            <a:r>
              <a:rPr lang="en-US" sz="1800" b="1" dirty="0">
                <a:effectLst/>
                <a:latin typeface="Times New Roman" pitchFamily="18" charset="0"/>
                <a:ea typeface="Calibri" panose="020F0502020204030204" pitchFamily="34" charset="0"/>
                <a:cs typeface="Times New Roman" pitchFamily="18" charset="0"/>
              </a:rPr>
              <a:t>Patient Registration</a:t>
            </a:r>
            <a:endParaRPr lang="en-IN" sz="1800" dirty="0">
              <a:effectLst/>
              <a:latin typeface="Times New Roman" pitchFamily="18" charset="0"/>
              <a:ea typeface="Calibri" panose="020F0502020204030204" pitchFamily="34" charset="0"/>
              <a:cs typeface="Times New Roman" pitchFamily="18" charset="0"/>
            </a:endParaRPr>
          </a:p>
          <a:p>
            <a:pPr marL="457200" indent="0">
              <a:lnSpc>
                <a:spcPct val="107000"/>
              </a:lnSpc>
              <a:buNone/>
            </a:pPr>
            <a:r>
              <a:rPr lang="en-US" sz="1800" dirty="0">
                <a:effectLst/>
                <a:latin typeface="Times New Roman" pitchFamily="18" charset="0"/>
                <a:ea typeface="Calibri" panose="020F0502020204030204" pitchFamily="34" charset="0"/>
                <a:cs typeface="Times New Roman" pitchFamily="18" charset="0"/>
              </a:rPr>
              <a:t>             In this module is used to the hospital receptionist enters the login and collect the information from the patient details and save it. After the patient registration only the patient having an appointment for doctors.</a:t>
            </a:r>
            <a:endParaRPr lang="en-IN" sz="1800" dirty="0">
              <a:effectLst/>
              <a:latin typeface="Times New Roman" pitchFamily="18" charset="0"/>
              <a:ea typeface="Calibri" panose="020F0502020204030204" pitchFamily="34" charset="0"/>
              <a:cs typeface="Times New Roman" pitchFamily="18" charset="0"/>
            </a:endParaRPr>
          </a:p>
          <a:p>
            <a:pPr marL="0" lvl="0" indent="0">
              <a:lnSpc>
                <a:spcPct val="107000"/>
              </a:lnSpc>
              <a:spcAft>
                <a:spcPts val="0"/>
              </a:spcAft>
              <a:buNone/>
            </a:pPr>
            <a:endParaRPr lang="en-US" sz="1800" b="1" dirty="0">
              <a:latin typeface="Times New Roman" pitchFamily="18" charset="0"/>
              <a:ea typeface="Calibri" panose="020F0502020204030204" pitchFamily="34" charset="0"/>
              <a:cs typeface="Times New Roman" pitchFamily="18" charset="0"/>
            </a:endParaRPr>
          </a:p>
          <a:p>
            <a:pPr marL="0" lvl="0" indent="0">
              <a:lnSpc>
                <a:spcPct val="107000"/>
              </a:lnSpc>
              <a:spcAft>
                <a:spcPts val="0"/>
              </a:spcAft>
              <a:buNone/>
            </a:pPr>
            <a:r>
              <a:rPr lang="en-US" sz="1800" b="1" dirty="0">
                <a:latin typeface="Times New Roman" pitchFamily="18" charset="0"/>
                <a:ea typeface="Calibri" panose="020F0502020204030204" pitchFamily="34" charset="0"/>
                <a:cs typeface="Times New Roman" pitchFamily="18" charset="0"/>
              </a:rPr>
              <a:t>Doctor Registration</a:t>
            </a:r>
          </a:p>
          <a:p>
            <a:pPr marL="0" indent="0">
              <a:lnSpc>
                <a:spcPct val="107000"/>
              </a:lnSpc>
              <a:buNone/>
            </a:pPr>
            <a:r>
              <a:rPr lang="en-US" sz="1800" dirty="0">
                <a:effectLst/>
                <a:latin typeface="Times New Roman" pitchFamily="18" charset="0"/>
                <a:ea typeface="Calibri" panose="020F0502020204030204" pitchFamily="34" charset="0"/>
                <a:cs typeface="Times New Roman" pitchFamily="18" charset="0"/>
              </a:rPr>
              <a:t>                   </a:t>
            </a:r>
            <a:r>
              <a:rPr lang="en-US" sz="1800" dirty="0">
                <a:latin typeface="Times New Roman" pitchFamily="18" charset="0"/>
                <a:ea typeface="Calibri" panose="020F0502020204030204" pitchFamily="34" charset="0"/>
                <a:cs typeface="Times New Roman" pitchFamily="18" charset="0"/>
              </a:rPr>
              <a:t>In the module is used to the hospital receptionist enter the doctors details and give the username and password to the doctors. Doctors are using this username and password to login and know about his/her appointment details.</a:t>
            </a:r>
            <a:endParaRPr lang="en-US" sz="1800" dirty="0">
              <a:effectLst/>
              <a:latin typeface="Times New Roman" pitchFamily="18" charset="0"/>
              <a:ea typeface="Calibri" panose="020F0502020204030204" pitchFamily="34"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79</TotalTime>
  <Words>668</Words>
  <Application>Microsoft Office PowerPoint</Application>
  <PresentationFormat>Widescreen</PresentationFormat>
  <Paragraphs>177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Wood Type</vt:lpstr>
      <vt:lpstr>HOSPITAL APPOINTMENT SYSTEM</vt:lpstr>
      <vt:lpstr>agenda</vt:lpstr>
      <vt:lpstr>ABSTRACT</vt:lpstr>
      <vt:lpstr>OBJECTIVES </vt:lpstr>
      <vt:lpstr> HARDWARE SPECFICATION</vt:lpstr>
      <vt:lpstr> SOFTWARE SPECIFICATION </vt:lpstr>
      <vt:lpstr>EXISTING SYSTEM</vt:lpstr>
      <vt:lpstr>PROPOSED SYSTEM</vt:lpstr>
      <vt:lpstr>Modules</vt:lpstr>
      <vt:lpstr>PowerPoint Presentation</vt:lpstr>
      <vt:lpstr>Data Flow Diagram</vt:lpstr>
      <vt:lpstr>Level 1:</vt:lpstr>
      <vt:lpstr>TABLES:   ADMIN</vt:lpstr>
      <vt:lpstr>Patient</vt:lpstr>
      <vt:lpstr>Doctor</vt:lpstr>
      <vt:lpstr>Appointment</vt:lpstr>
      <vt:lpstr>FORM DESIN:         LOGIN PAGE</vt:lpstr>
      <vt:lpstr>PATIENT REGISTRATION</vt:lpstr>
      <vt:lpstr>APPOINTMENT</vt:lpstr>
      <vt:lpstr>DOCTOR REGISTRATION</vt:lpstr>
      <vt:lpstr>Doctor login </vt:lpstr>
      <vt:lpstr>Appointment details</vt:lpstr>
      <vt:lpstr>PowerPoint Presentation</vt:lpstr>
      <vt:lpstr>Thank You</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919345383217</cp:lastModifiedBy>
  <cp:revision>33</cp:revision>
  <dcterms:created xsi:type="dcterms:W3CDTF">2021-01-26T14:06:00Z</dcterms:created>
  <dcterms:modified xsi:type="dcterms:W3CDTF">2023-04-16T07:45:51Z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E18C328BDCAE4D1A91DEB92963E8D4C0</vt:lpwstr>
  </property>
  <property fmtid="{D5CDD505-2E9C-101B-9397-08002B2CF9AE}" pid="3" name="KSOProductBuildVer">
    <vt:lpwstr>1033-11.2.0.11417</vt:lpwstr>
  </property>
</Properties>
</file>