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69" r:id="rId5"/>
    <p:sldId id="258" r:id="rId6"/>
    <p:sldId id="259" r:id="rId7"/>
    <p:sldId id="260" r:id="rId8"/>
    <p:sldId id="261" r:id="rId9"/>
    <p:sldId id="262" r:id="rId10"/>
    <p:sldId id="263" r:id="rId11"/>
    <p:sldId id="271" r:id="rId12"/>
    <p:sldId id="264" r:id="rId13"/>
    <p:sldId id="265" r:id="rId14"/>
    <p:sldId id="272" r:id="rId15"/>
    <p:sldId id="266" r:id="rId16"/>
    <p:sldId id="267" r:id="rId17"/>
    <p:sldId id="285" r:id="rId18"/>
    <p:sldId id="286" r:id="rId19"/>
    <p:sldId id="287" r:id="rId20"/>
    <p:sldId id="288" r:id="rId21"/>
    <p:sldId id="289" r:id="rId22"/>
    <p:sldId id="290" r:id="rId23"/>
    <p:sldId id="291"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6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9D843A9-3C7A-4134-A01A-FDBE24FA9F0E}" type="datetimeFigureOut">
              <a:rPr lang="en-US" smtClean="0"/>
              <a:pPr/>
              <a:t>4/14/2023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3729982-FFDC-4771-BC60-CD1468B6D3C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pPr/>
              <a:t>4/14/2023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pPr/>
              <a:t>4/14/2023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pPr/>
              <a:t>4/14/2023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pPr/>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9D843A9-3C7A-4134-A01A-FDBE24FA9F0E}" type="datetimeFigureOut">
              <a:rPr lang="en-US" smtClean="0"/>
              <a:pPr/>
              <a:t>4/14/2023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9D843A9-3C7A-4134-A01A-FDBE24FA9F0E}" type="datetimeFigureOut">
              <a:rPr lang="en-US" smtClean="0"/>
              <a:pPr/>
              <a:t>4/14/2023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729982-FFDC-4771-BC60-CD1468B6D3CE}" type="slidenum">
              <a:rPr lang="en-IN" smtClean="0"/>
              <a:pPr/>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9D843A9-3C7A-4134-A01A-FDBE24FA9F0E}" type="datetimeFigureOut">
              <a:rPr lang="en-US" smtClean="0"/>
              <a:pPr/>
              <a:t>4/14/2023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729982-FFDC-4771-BC60-CD1468B6D3C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9D843A9-3C7A-4134-A01A-FDBE24FA9F0E}" type="datetimeFigureOut">
              <a:rPr lang="en-US" smtClean="0"/>
              <a:pPr/>
              <a:t>4/14/2023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729982-FFDC-4771-BC60-CD1468B6D3CE}" type="slidenum">
              <a:rPr lang="en-IN" smtClean="0"/>
              <a:pPr/>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843A9-3C7A-4134-A01A-FDBE24FA9F0E}" type="datetimeFigureOut">
              <a:rPr lang="en-US" smtClean="0"/>
              <a:pPr/>
              <a:t>4/14/2023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729982-FFDC-4771-BC60-CD1468B6D3C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9D843A9-3C7A-4134-A01A-FDBE24FA9F0E}" type="datetimeFigureOut">
              <a:rPr lang="en-US" smtClean="0"/>
              <a:pPr/>
              <a:t>4/14/2023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729982-FFDC-4771-BC60-CD1468B6D3C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9D843A9-3C7A-4134-A01A-FDBE24FA9F0E}" type="datetimeFigureOut">
              <a:rPr lang="en-US" smtClean="0"/>
              <a:pPr/>
              <a:t>4/14/2023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3729982-FFDC-4771-BC60-CD1468B6D3CE}"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9D843A9-3C7A-4134-A01A-FDBE24FA9F0E}" type="datetimeFigureOut">
              <a:rPr lang="en-US" smtClean="0"/>
              <a:pPr/>
              <a:t>4/14/2023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3729982-FFDC-4771-BC60-CD1468B6D3C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549"/>
            <a:ext cx="7500429" cy="3230218"/>
          </a:xfrm>
        </p:spPr>
        <p:txBody>
          <a:bodyPr>
            <a:normAutofit/>
          </a:bodyPr>
          <a:lstStyle/>
          <a:p>
            <a:pPr algn="ctr"/>
            <a:r>
              <a:rPr lang="en-IN" u="sng" dirty="0">
                <a:latin typeface="Times New Roman" panose="02020603050405020304" pitchFamily="18" charset="0"/>
                <a:cs typeface="Times New Roman" panose="02020603050405020304" pitchFamily="18" charset="0"/>
              </a:rPr>
              <a:t>TEXTILE SHOP</a:t>
            </a:r>
            <a:br>
              <a:rPr lang="en-IN" u="sng" dirty="0">
                <a:latin typeface="Times New Roman" panose="02020603050405020304" pitchFamily="18" charset="0"/>
                <a:cs typeface="Times New Roman" panose="02020603050405020304" pitchFamily="18" charset="0"/>
              </a:rPr>
            </a:br>
            <a:r>
              <a:rPr lang="en-IN" u="sng" dirty="0">
                <a:latin typeface="Times New Roman" panose="02020603050405020304" pitchFamily="18" charset="0"/>
                <a:cs typeface="Times New Roman" panose="02020603050405020304" pitchFamily="18" charset="0"/>
              </a:rPr>
              <a:t>MANAGEMENT SYSTEM</a:t>
            </a:r>
            <a:br>
              <a:rPr lang="en-IN" u="sng" dirty="0"/>
            </a:br>
            <a:br>
              <a:rPr lang="en-IN" u="sng" dirty="0"/>
            </a:br>
            <a:endParaRPr lang="en-IN" u="sng" dirty="0"/>
          </a:p>
        </p:txBody>
      </p:sp>
      <p:sp>
        <p:nvSpPr>
          <p:cNvPr id="3" name="Subtitle 2"/>
          <p:cNvSpPr>
            <a:spLocks noGrp="1"/>
          </p:cNvSpPr>
          <p:nvPr>
            <p:ph type="subTitle" idx="1"/>
          </p:nvPr>
        </p:nvSpPr>
        <p:spPr>
          <a:xfrm>
            <a:off x="821333" y="2230447"/>
            <a:ext cx="7825710" cy="3091506"/>
          </a:xfrm>
        </p:spPr>
        <p:txBody>
          <a:bodyPr>
            <a:normAutofit fontScale="25000" lnSpcReduction="20000"/>
          </a:bodyPr>
          <a:lstStyle/>
          <a:p>
            <a:pPr lvl="2" algn="l"/>
            <a:r>
              <a:rPr lang="en-IN" sz="12800" dirty="0">
                <a:latin typeface="Times New Roman" panose="02020603050405020304" pitchFamily="18" charset="0"/>
                <a:cs typeface="Times New Roman" panose="02020603050405020304" pitchFamily="18" charset="0"/>
              </a:rPr>
              <a:t>S . </a:t>
            </a:r>
            <a:r>
              <a:rPr lang="en-IN" sz="12800" dirty="0" err="1">
                <a:latin typeface="Times New Roman" panose="02020603050405020304" pitchFamily="18" charset="0"/>
                <a:cs typeface="Times New Roman" panose="02020603050405020304" pitchFamily="18" charset="0"/>
              </a:rPr>
              <a:t>Muthamilselvi</a:t>
            </a:r>
            <a:endParaRPr lang="en-IN" sz="12800" dirty="0">
              <a:latin typeface="Times New Roman" panose="02020603050405020304" pitchFamily="18" charset="0"/>
              <a:cs typeface="Times New Roman" panose="02020603050405020304" pitchFamily="18" charset="0"/>
            </a:endParaRPr>
          </a:p>
          <a:p>
            <a:pPr lvl="2" algn="l"/>
            <a:r>
              <a:rPr lang="en-IN" sz="12800" dirty="0">
                <a:latin typeface="Times New Roman" panose="02020603050405020304" pitchFamily="18" charset="0"/>
                <a:cs typeface="Times New Roman" panose="02020603050405020304" pitchFamily="18" charset="0"/>
              </a:rPr>
              <a:t>III - </a:t>
            </a:r>
            <a:r>
              <a:rPr lang="en-IN" sz="12800" dirty="0" err="1">
                <a:latin typeface="Times New Roman" panose="02020603050405020304" pitchFamily="18" charset="0"/>
                <a:cs typeface="Times New Roman" panose="02020603050405020304" pitchFamily="18" charset="0"/>
              </a:rPr>
              <a:t>Bsc</a:t>
            </a:r>
            <a:r>
              <a:rPr lang="en-IN" sz="12800" dirty="0">
                <a:latin typeface="Times New Roman" panose="02020603050405020304" pitchFamily="18" charset="0"/>
                <a:cs typeface="Times New Roman" panose="02020603050405020304" pitchFamily="18" charset="0"/>
              </a:rPr>
              <a:t> computer science</a:t>
            </a:r>
          </a:p>
          <a:p>
            <a:pPr lvl="2" algn="l"/>
            <a:r>
              <a:rPr lang="en-IN" sz="12800" dirty="0">
                <a:latin typeface="Times New Roman" panose="02020603050405020304" pitchFamily="18" charset="0"/>
                <a:cs typeface="Times New Roman" panose="02020603050405020304" pitchFamily="18" charset="0"/>
              </a:rPr>
              <a:t>L.R.G Government arts college for women</a:t>
            </a:r>
          </a:p>
          <a:p>
            <a:pPr lvl="2" algn="l"/>
            <a:r>
              <a:rPr lang="en-IN" sz="12800" dirty="0">
                <a:latin typeface="Times New Roman" panose="02020603050405020304" pitchFamily="18" charset="0"/>
                <a:cs typeface="Times New Roman" panose="02020603050405020304" pitchFamily="18" charset="0"/>
              </a:rPr>
              <a:t>GUIDE NAME : </a:t>
            </a:r>
            <a:r>
              <a:rPr lang="en-IN" sz="12800" dirty="0" err="1">
                <a:latin typeface="Times New Roman" panose="02020603050405020304" pitchFamily="18" charset="0"/>
                <a:cs typeface="Times New Roman" panose="02020603050405020304" pitchFamily="18" charset="0"/>
              </a:rPr>
              <a:t>Dr.A.Finny</a:t>
            </a:r>
            <a:r>
              <a:rPr lang="en-IN" sz="12800" dirty="0">
                <a:latin typeface="Times New Roman" panose="02020603050405020304" pitchFamily="18" charset="0"/>
                <a:cs typeface="Times New Roman" panose="02020603050405020304" pitchFamily="18" charset="0"/>
              </a:rPr>
              <a:t> </a:t>
            </a:r>
            <a:r>
              <a:rPr lang="en-IN" sz="12800" dirty="0" err="1">
                <a:latin typeface="Times New Roman" panose="02020603050405020304" pitchFamily="18" charset="0"/>
                <a:cs typeface="Times New Roman" panose="02020603050405020304" pitchFamily="18" charset="0"/>
              </a:rPr>
              <a:t>Belwin</a:t>
            </a:r>
            <a:r>
              <a:rPr lang="en-IN" sz="12800" dirty="0">
                <a:latin typeface="Times New Roman" panose="02020603050405020304" pitchFamily="18" charset="0"/>
                <a:cs typeface="Times New Roman" panose="02020603050405020304" pitchFamily="18" charset="0"/>
              </a:rPr>
              <a:t>,       MCA., M.Sc., </a:t>
            </a:r>
            <a:r>
              <a:rPr lang="en-IN" sz="12800" dirty="0" err="1">
                <a:latin typeface="Times New Roman" panose="02020603050405020304" pitchFamily="18" charset="0"/>
                <a:cs typeface="Times New Roman" panose="02020603050405020304" pitchFamily="18" charset="0"/>
              </a:rPr>
              <a:t>Ph.D</a:t>
            </a:r>
            <a:endParaRPr lang="en-IN" sz="1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Searching features is quite faster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Attractive user interface.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Billing details very easy to handle.</a:t>
            </a:r>
          </a:p>
          <a:p>
            <a:endParaRPr lang="en-IN" dirty="0"/>
          </a:p>
        </p:txBody>
      </p:sp>
      <p:sp>
        <p:nvSpPr>
          <p:cNvPr id="3" name="Title 2"/>
          <p:cNvSpPr>
            <a:spLocks noGrp="1"/>
          </p:cNvSpPr>
          <p:nvPr>
            <p:ph type="title"/>
          </p:nvPr>
        </p:nvSpPr>
        <p:spPr>
          <a:xfrm>
            <a:off x="831272" y="551170"/>
            <a:ext cx="7855527" cy="866468"/>
          </a:xfrm>
        </p:spPr>
        <p:txBody>
          <a:bodyPr>
            <a:normAutofit fontScale="90000"/>
          </a:bodyPr>
          <a:lstStyle/>
          <a:p>
            <a:r>
              <a:rPr lang="en-IN" dirty="0">
                <a:latin typeface="Times New Roman" panose="02020603050405020304" pitchFamily="18" charset="0"/>
                <a:cs typeface="Times New Roman" panose="02020603050405020304" pitchFamily="18" charset="0"/>
              </a:rPr>
              <a:t>Advantages</a:t>
            </a:r>
            <a:r>
              <a:rPr lang="en-IN" dirty="0"/>
              <a:t>:</a:t>
            </a:r>
            <a:br>
              <a:rPr lang="en-IN"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D96302-4443-6AAC-3144-50828A64BB67}"/>
              </a:ext>
            </a:extLst>
          </p:cNvPr>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Admin Module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Customer Module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Purchase module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Sales module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Billing module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Stock module </a:t>
            </a:r>
          </a:p>
          <a:p>
            <a:pPr marL="109728" indent="0">
              <a:buNone/>
            </a:pPr>
            <a:endParaRPr lang="en-US" dirty="0"/>
          </a:p>
        </p:txBody>
      </p:sp>
      <p:sp>
        <p:nvSpPr>
          <p:cNvPr id="3" name="Title 2">
            <a:extLst>
              <a:ext uri="{FF2B5EF4-FFF2-40B4-BE49-F238E27FC236}">
                <a16:creationId xmlns:a16="http://schemas.microsoft.com/office/drawing/2014/main" id="{E9D9A3D8-3AAF-1792-A39D-E760F509F57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94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556" y="1417638"/>
            <a:ext cx="7783243" cy="4589654"/>
          </a:xfrm>
        </p:spPr>
        <p:txBody>
          <a:bodyPr>
            <a:normAutofit/>
          </a:bodyPr>
          <a:lstStyle/>
          <a:p>
            <a:pPr marL="109728" indent="0">
              <a:buNone/>
            </a:pPr>
            <a:r>
              <a:rPr lang="en-IN" sz="2000" b="1" dirty="0">
                <a:latin typeface="Times New Roman" panose="02020603050405020304" pitchFamily="18" charset="0"/>
                <a:ea typeface="Times New Roman" panose="02020603050405020304" pitchFamily="18" charset="0"/>
              </a:rPr>
              <a:t>Admin module</a:t>
            </a:r>
          </a:p>
          <a:p>
            <a:pPr marL="109728" indent="0">
              <a:buNone/>
            </a:pPr>
            <a:endParaRPr lang="en-IN" sz="1800" b="1"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Managing  the whole work of our textile.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He is responsible person for maintaining the customer details, purchase order details, sales and billing.</a:t>
            </a:r>
            <a:endParaRPr lang="en-IN" sz="1800" dirty="0">
              <a:effectLst/>
              <a:latin typeface="Times New Roman" panose="02020603050405020304" pitchFamily="18" charset="0"/>
              <a:ea typeface="Times New Roman" panose="02020603050405020304" pitchFamily="18" charset="0"/>
            </a:endParaRPr>
          </a:p>
          <a:p>
            <a:pPr marL="109728" indent="0">
              <a:buNone/>
            </a:pPr>
            <a:endParaRPr lang="en-IN" sz="1800" dirty="0">
              <a:effectLst/>
              <a:latin typeface="Times New Roman" panose="02020603050405020304" pitchFamily="18" charset="0"/>
              <a:ea typeface="Times New Roman" panose="02020603050405020304" pitchFamily="18" charset="0"/>
            </a:endParaRPr>
          </a:p>
          <a:p>
            <a:pPr marL="109728" indent="0">
              <a:buNone/>
            </a:pPr>
            <a:endParaRPr lang="en-IN" sz="1800" b="1" dirty="0">
              <a:effectLst/>
              <a:latin typeface="Times New Roman" panose="02020603050405020304" pitchFamily="18" charset="0"/>
              <a:ea typeface="Times New Roman" panose="02020603050405020304" pitchFamily="18" charset="0"/>
            </a:endParaRPr>
          </a:p>
          <a:p>
            <a:pPr marL="109728" indent="0">
              <a:buNone/>
            </a:pPr>
            <a:r>
              <a:rPr lang="en-US" sz="2000" b="1" dirty="0">
                <a:effectLst/>
                <a:latin typeface="Times New Roman" panose="02020603050405020304" pitchFamily="18" charset="0"/>
                <a:ea typeface="Times New Roman" panose="02020603050405020304" pitchFamily="18" charset="0"/>
              </a:rPr>
              <a:t>Customer module</a:t>
            </a:r>
            <a:endParaRPr lang="en-IN" sz="2000" b="1" dirty="0">
              <a:effectLst/>
              <a:latin typeface="Times New Roman" panose="02020603050405020304" pitchFamily="18" charset="0"/>
              <a:ea typeface="Times New Roman" panose="02020603050405020304" pitchFamily="18" charset="0"/>
            </a:endParaRPr>
          </a:p>
          <a:p>
            <a:pPr marL="109728" indent="0">
              <a:buNone/>
            </a:pPr>
            <a:r>
              <a:rPr lang="en-US" sz="1800" b="1" dirty="0">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r>
              <a:rPr lang="en-US" sz="1800" b="0" dirty="0">
                <a:effectLst/>
                <a:latin typeface="Times New Roman" panose="02020603050405020304" pitchFamily="18" charset="0"/>
                <a:ea typeface="Times New Roman" panose="02020603050405020304" pitchFamily="18" charset="0"/>
              </a:rPr>
              <a:t>A Customer module is used to store the customer’s details in this module. We can search the customer details immediately. </a:t>
            </a:r>
            <a:endParaRPr lang="en-IN" sz="1800" b="0" dirty="0">
              <a:effectLst/>
              <a:latin typeface="Times New Roman" panose="02020603050405020304" pitchFamily="18" charset="0"/>
              <a:ea typeface="Times New Roman" panose="02020603050405020304" pitchFamily="18" charset="0"/>
            </a:endParaRPr>
          </a:p>
          <a:p>
            <a:r>
              <a:rPr lang="en-US" sz="1800" b="0" dirty="0">
                <a:effectLst/>
                <a:latin typeface="Times New Roman" panose="02020603050405020304" pitchFamily="18" charset="0"/>
                <a:ea typeface="Times New Roman" panose="02020603050405020304" pitchFamily="18" charset="0"/>
              </a:rPr>
              <a:t>We can manage the history of customer’s details which is helpful to find our regular customer.</a:t>
            </a:r>
            <a:endParaRPr lang="en-IN" sz="1800" b="1" dirty="0">
              <a:effectLst/>
              <a:latin typeface="Times New Roman" panose="02020603050405020304" pitchFamily="18" charset="0"/>
              <a:ea typeface="Times New Roman" panose="02020603050405020304" pitchFamily="18" charset="0"/>
            </a:endParaRPr>
          </a:p>
          <a:p>
            <a:pPr marL="109728" indent="0" algn="just">
              <a:lnSpc>
                <a:spcPct val="150000"/>
              </a:lnSpc>
              <a:spcAft>
                <a:spcPts val="1000"/>
              </a:spcAft>
              <a:buNone/>
            </a:pPr>
            <a:endParaRPr lang="en-IN" sz="22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dirty="0"/>
              <a:t>MODULES</a:t>
            </a:r>
            <a:br>
              <a:rPr lang="en-IN" dirty="0"/>
            </a:b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a:extLst>
              <a:ext uri="{FF2B5EF4-FFF2-40B4-BE49-F238E27FC236}">
                <a16:creationId xmlns:a16="http://schemas.microsoft.com/office/drawing/2014/main" id="{F3F9C55F-3DD4-3DBB-BAD0-18F5801EA9C5}"/>
              </a:ext>
            </a:extLst>
          </p:cNvPr>
          <p:cNvSpPr>
            <a:spLocks noGrp="1"/>
          </p:cNvSpPr>
          <p:nvPr>
            <p:ph idx="1"/>
          </p:nvPr>
        </p:nvSpPr>
        <p:spPr>
          <a:xfrm>
            <a:off x="457200" y="971324"/>
            <a:ext cx="8229600" cy="4915352"/>
          </a:xfrm>
        </p:spPr>
        <p:txBody>
          <a:bodyPr/>
          <a:lstStyle/>
          <a:p>
            <a:pPr marL="109728" indent="0">
              <a:buNone/>
            </a:pPr>
            <a:r>
              <a:rPr lang="en-US" sz="2000" b="1" dirty="0">
                <a:effectLst/>
                <a:latin typeface="Times New Roman" panose="02020603050405020304" pitchFamily="18" charset="0"/>
                <a:ea typeface="Times New Roman" panose="02020603050405020304" pitchFamily="18" charset="0"/>
              </a:rPr>
              <a:t>Purchase module</a:t>
            </a:r>
            <a:endParaRPr lang="en-IN" sz="2000" b="1" dirty="0">
              <a:effectLst/>
              <a:latin typeface="Times New Roman" panose="02020603050405020304" pitchFamily="18" charset="0"/>
              <a:ea typeface="Times New Roman" panose="02020603050405020304" pitchFamily="18" charset="0"/>
            </a:endParaRPr>
          </a:p>
          <a:p>
            <a:pPr marL="109728" indent="0">
              <a:buNone/>
            </a:pPr>
            <a:endParaRPr lang="en-IN" sz="1800" b="1"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This modules contains are user purchase the item details maintained.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It includes are item name, purchasing date, no of quantity, rate details and so on.</a:t>
            </a:r>
            <a:endParaRPr lang="en-IN" sz="1800" dirty="0">
              <a:effectLst/>
              <a:latin typeface="Times New Roman" panose="02020603050405020304" pitchFamily="18" charset="0"/>
              <a:ea typeface="Times New Roman" panose="02020603050405020304" pitchFamily="18" charset="0"/>
            </a:endParaRPr>
          </a:p>
          <a:p>
            <a:pPr marL="109728" indent="0">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09728" indent="0">
              <a:buNone/>
            </a:pPr>
            <a:r>
              <a:rPr lang="en-US" sz="2000" b="1" dirty="0">
                <a:effectLst/>
                <a:latin typeface="Times New Roman" panose="02020603050405020304" pitchFamily="18" charset="0"/>
                <a:ea typeface="Times New Roman" panose="02020603050405020304" pitchFamily="18" charset="0"/>
              </a:rPr>
              <a:t>Sales module</a:t>
            </a:r>
            <a:endParaRPr lang="en-IN" sz="2000" b="1" dirty="0">
              <a:effectLst/>
              <a:latin typeface="Times New Roman" panose="02020603050405020304" pitchFamily="18" charset="0"/>
              <a:ea typeface="Times New Roman" panose="02020603050405020304" pitchFamily="18" charset="0"/>
            </a:endParaRPr>
          </a:p>
          <a:p>
            <a:pPr marL="109728" indent="0">
              <a:buNone/>
            </a:pP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This module has been used when the manager submit the billing after collecting the money.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This module helps to calculate the stock and billing details.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This module has contain dress and customer details.</a:t>
            </a:r>
            <a:endParaRPr lang="en-IN" sz="1800" dirty="0">
              <a:effectLst/>
              <a:latin typeface="Times New Roman" panose="02020603050405020304" pitchFamily="18" charset="0"/>
              <a:ea typeface="Times New Roman" panose="02020603050405020304" pitchFamily="18" charset="0"/>
            </a:endParaRPr>
          </a:p>
          <a:p>
            <a:pPr marL="109728"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2977D87-71A2-44C4-FAD2-F5839B7BCE1B}"/>
              </a:ext>
            </a:extLst>
          </p:cNvPr>
          <p:cNvSpPr txBox="1"/>
          <p:nvPr/>
        </p:nvSpPr>
        <p:spPr>
          <a:xfrm>
            <a:off x="704775" y="380735"/>
            <a:ext cx="8104909" cy="5536324"/>
          </a:xfrm>
          <a:prstGeom prst="rect">
            <a:avLst/>
          </a:prstGeom>
          <a:noFill/>
        </p:spPr>
        <p:txBody>
          <a:bodyPr wrap="square">
            <a:spAutoFit/>
          </a:bodyPr>
          <a:lstStyle/>
          <a:p>
            <a:pPr algn="just">
              <a:lnSpc>
                <a:spcPct val="150000"/>
              </a:lnSpc>
            </a:pPr>
            <a:r>
              <a:rPr lang="en-US" sz="2000" b="1" dirty="0">
                <a:effectLst/>
                <a:latin typeface="Times New Roman" panose="02020603050405020304" pitchFamily="18" charset="0"/>
                <a:ea typeface="Times New Roman" panose="02020603050405020304" pitchFamily="18" charset="0"/>
              </a:rPr>
              <a:t>Billing module</a:t>
            </a:r>
            <a:endParaRPr lang="en-IN" sz="2000" b="1" dirty="0">
              <a:effectLst/>
              <a:latin typeface="Times New Roman" panose="02020603050405020304" pitchFamily="18" charset="0"/>
              <a:ea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Billing module is an output of our application also it’s a main module. This will generate the date wise bill details.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Also it will show the customer details who is purchasing and how much they were purchasing.</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2000" b="1" dirty="0">
                <a:effectLst/>
                <a:latin typeface="Times New Roman" panose="02020603050405020304" pitchFamily="18" charset="0"/>
                <a:ea typeface="Times New Roman" panose="02020603050405020304" pitchFamily="18" charset="0"/>
              </a:rPr>
              <a:t>Stock module</a:t>
            </a:r>
            <a:endParaRPr lang="en-IN" sz="2000" b="1" dirty="0">
              <a:effectLst/>
              <a:latin typeface="Times New Roman" panose="02020603050405020304" pitchFamily="18" charset="0"/>
              <a:ea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indent="457200">
              <a:lnSpc>
                <a:spcPct val="150000"/>
              </a:lnSpc>
            </a:pPr>
            <a:r>
              <a:rPr lang="en-US" sz="1800" dirty="0">
                <a:effectLst/>
                <a:latin typeface="Times New Roman" panose="02020603050405020304" pitchFamily="18" charset="0"/>
                <a:ea typeface="Times New Roman" panose="02020603050405020304" pitchFamily="18" charset="0"/>
              </a:rPr>
              <a:t>Stock module has details of available stock. With item, batch price and quantity details.</a:t>
            </a:r>
            <a:endParaRPr lang="en-IN" sz="1800" dirty="0">
              <a:effectLst/>
              <a:latin typeface="Times New Roman" panose="02020603050405020304" pitchFamily="18" charset="0"/>
              <a:ea typeface="Times New Roman" panose="02020603050405020304" pitchFamily="18" charset="0"/>
            </a:endParaRPr>
          </a:p>
          <a:p>
            <a:pPr indent="457200">
              <a:lnSpc>
                <a:spcPct val="150000"/>
              </a:lnSpc>
            </a:pPr>
            <a:r>
              <a:rPr lang="en-US" sz="1800" dirty="0">
                <a:effectLst/>
                <a:latin typeface="Times New Roman" panose="02020603050405020304" pitchFamily="18" charset="0"/>
                <a:ea typeface="Times New Roman" panose="02020603050405020304" pitchFamily="18" charset="0"/>
              </a:rPr>
              <a:t> It also has details of sold stock details. Using this details we can put more purchase order if we want.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36129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7638"/>
            <a:ext cx="8229600" cy="4589653"/>
          </a:xfrm>
        </p:spPr>
        <p:txBody>
          <a:bodyPr/>
          <a:lstStyle/>
          <a:p>
            <a:pPr marL="109728" indent="0">
              <a:buNone/>
            </a:pPr>
            <a:endParaRPr lang="en-IN" dirty="0"/>
          </a:p>
        </p:txBody>
      </p:sp>
      <p:sp>
        <p:nvSpPr>
          <p:cNvPr id="3" name="Title 2"/>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Data  Flow Diagram</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6D99D2B-D68E-15FE-C4FA-117F170303C7}"/>
              </a:ext>
            </a:extLst>
          </p:cNvPr>
          <p:cNvPicPr/>
          <p:nvPr/>
        </p:nvPicPr>
        <p:blipFill>
          <a:blip r:embed="rId2">
            <a:extLst>
              <a:ext uri="{28A0092B-C50C-407E-A947-70E740481C1C}">
                <a14:useLocalDpi xmlns:a14="http://schemas.microsoft.com/office/drawing/2010/main" val="0"/>
              </a:ext>
            </a:extLst>
          </a:blip>
          <a:stretch>
            <a:fillRect/>
          </a:stretch>
        </p:blipFill>
        <p:spPr>
          <a:xfrm>
            <a:off x="804166" y="1948238"/>
            <a:ext cx="7065818" cy="381193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6D63FFC-19E7-70EE-E60A-56259DDD52A4}"/>
              </a:ext>
            </a:extLst>
          </p:cNvPr>
          <p:cNvPicPr/>
          <p:nvPr/>
        </p:nvPicPr>
        <p:blipFill>
          <a:blip r:embed="rId2">
            <a:extLst>
              <a:ext uri="{28A0092B-C50C-407E-A947-70E740481C1C}">
                <a14:useLocalDpi xmlns:a14="http://schemas.microsoft.com/office/drawing/2010/main" val="0"/>
              </a:ext>
            </a:extLst>
          </a:blip>
          <a:stretch>
            <a:fillRect/>
          </a:stretch>
        </p:blipFill>
        <p:spPr>
          <a:xfrm>
            <a:off x="605382" y="370460"/>
            <a:ext cx="8077803" cy="602672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6975F9-F6AA-2BDD-3FB7-511B4D3EEF14}"/>
              </a:ext>
            </a:extLst>
          </p:cNvPr>
          <p:cNvSpPr txBox="1"/>
          <p:nvPr/>
        </p:nvSpPr>
        <p:spPr>
          <a:xfrm>
            <a:off x="160382" y="567950"/>
            <a:ext cx="4576518" cy="463397"/>
          </a:xfrm>
          <a:prstGeom prst="rect">
            <a:avLst/>
          </a:prstGeom>
          <a:noFill/>
        </p:spPr>
        <p:txBody>
          <a:bodyPr wrap="square">
            <a:spAutoFit/>
          </a:bodyPr>
          <a:lstStyle/>
          <a:p>
            <a:pPr algn="just">
              <a:lnSpc>
                <a:spcPct val="150000"/>
              </a:lnSpc>
              <a:spcAft>
                <a:spcPts val="1000"/>
              </a:spcAft>
            </a:pPr>
            <a:r>
              <a:rPr lang="en-US" sz="1800" b="1" dirty="0">
                <a:effectLst/>
                <a:latin typeface="Times New Roman" panose="02020603050405020304" pitchFamily="18" charset="0"/>
                <a:ea typeface="Calibri" panose="020F0502020204030204" pitchFamily="34" charset="0"/>
                <a:cs typeface="Latha" panose="020B0604020202020204" pitchFamily="34" charset="0"/>
              </a:rPr>
              <a:t>TABLE NAME: ADMIN</a:t>
            </a:r>
            <a:endParaRPr lang="en-IN" sz="1400" dirty="0">
              <a:effectLst/>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11" name="Table 10">
            <a:extLst>
              <a:ext uri="{FF2B5EF4-FFF2-40B4-BE49-F238E27FC236}">
                <a16:creationId xmlns:a16="http://schemas.microsoft.com/office/drawing/2014/main" id="{3AD55241-12CC-8FA3-C985-4F8B0AF5FF6F}"/>
              </a:ext>
            </a:extLst>
          </p:cNvPr>
          <p:cNvGraphicFramePr/>
          <p:nvPr>
            <p:extLst>
              <p:ext uri="{D42A27DB-BD31-4B8C-83A1-F6EECF244321}">
                <p14:modId xmlns:p14="http://schemas.microsoft.com/office/powerpoint/2010/main" val="256295684"/>
              </p:ext>
            </p:extLst>
          </p:nvPr>
        </p:nvGraphicFramePr>
        <p:xfrm>
          <a:off x="1524000" y="2033004"/>
          <a:ext cx="6608016" cy="2791992"/>
        </p:xfrm>
        <a:graphic>
          <a:graphicData uri="http://schemas.openxmlformats.org/drawingml/2006/table">
            <a:tbl>
              <a:tblPr firstRow="1" firstCol="1" bandRow="1">
                <a:tableStyleId>{5C22544A-7EE6-4342-B048-85BDC9FD1C3A}</a:tableStyleId>
              </a:tblPr>
              <a:tblGrid>
                <a:gridCol w="1652004">
                  <a:extLst>
                    <a:ext uri="{9D8B030D-6E8A-4147-A177-3AD203B41FA5}">
                      <a16:colId xmlns:a16="http://schemas.microsoft.com/office/drawing/2014/main" val="250654103"/>
                    </a:ext>
                  </a:extLst>
                </a:gridCol>
                <a:gridCol w="1652004">
                  <a:extLst>
                    <a:ext uri="{9D8B030D-6E8A-4147-A177-3AD203B41FA5}">
                      <a16:colId xmlns:a16="http://schemas.microsoft.com/office/drawing/2014/main" val="805444448"/>
                    </a:ext>
                  </a:extLst>
                </a:gridCol>
                <a:gridCol w="1652004">
                  <a:extLst>
                    <a:ext uri="{9D8B030D-6E8A-4147-A177-3AD203B41FA5}">
                      <a16:colId xmlns:a16="http://schemas.microsoft.com/office/drawing/2014/main" val="2842349964"/>
                    </a:ext>
                  </a:extLst>
                </a:gridCol>
                <a:gridCol w="1652004">
                  <a:extLst>
                    <a:ext uri="{9D8B030D-6E8A-4147-A177-3AD203B41FA5}">
                      <a16:colId xmlns:a16="http://schemas.microsoft.com/office/drawing/2014/main" val="510480972"/>
                    </a:ext>
                  </a:extLst>
                </a:gridCol>
              </a:tblGrid>
              <a:tr h="697998">
                <a:tc>
                  <a:txBody>
                    <a:bodyPr/>
                    <a:lstStyle/>
                    <a:p>
                      <a:pPr>
                        <a:lnSpc>
                          <a:spcPct val="150000"/>
                        </a:lnSpc>
                        <a:spcAft>
                          <a:spcPts val="1000"/>
                        </a:spcAft>
                      </a:pPr>
                      <a:r>
                        <a:rPr lang="en-IN" sz="1200">
                          <a:effectLst/>
                        </a:rPr>
                        <a:t>FIELD</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DATA TYPE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SIZE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CONSTAINT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827413465"/>
                  </a:ext>
                </a:extLst>
              </a:tr>
              <a:tr h="697998">
                <a:tc>
                  <a:txBody>
                    <a:bodyPr/>
                    <a:lstStyle/>
                    <a:p>
                      <a:pPr>
                        <a:lnSpc>
                          <a:spcPct val="150000"/>
                        </a:lnSpc>
                        <a:spcAft>
                          <a:spcPts val="1000"/>
                        </a:spcAft>
                      </a:pPr>
                      <a:r>
                        <a:rPr lang="en-IN" sz="1200" dirty="0">
                          <a:effectLst/>
                          <a:latin typeface="+mn-lt"/>
                          <a:ea typeface="Calibri" panose="020F0502020204030204" pitchFamily="34" charset="0"/>
                          <a:cs typeface="Latha" panose="020B0604020202020204" pitchFamily="34" charset="0"/>
                        </a:rPr>
                        <a:t>Admin Id</a:t>
                      </a:r>
                    </a:p>
                  </a:txBody>
                  <a:tcPr marL="68580" marR="68580" marT="0" marB="0" anchor="ctr"/>
                </a:tc>
                <a:tc>
                  <a:txBody>
                    <a:bodyPr/>
                    <a:lstStyle/>
                    <a:p>
                      <a:pPr>
                        <a:lnSpc>
                          <a:spcPct val="150000"/>
                        </a:lnSpc>
                        <a:spcAft>
                          <a:spcPts val="1000"/>
                        </a:spcAft>
                      </a:pPr>
                      <a:r>
                        <a:rPr lang="en-IN" sz="1200">
                          <a:effectLst/>
                        </a:rPr>
                        <a:t>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10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Primary key</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02952052"/>
                  </a:ext>
                </a:extLst>
              </a:tr>
              <a:tr h="697998">
                <a:tc>
                  <a:txBody>
                    <a:bodyPr/>
                    <a:lstStyle/>
                    <a:p>
                      <a:pPr>
                        <a:lnSpc>
                          <a:spcPct val="150000"/>
                        </a:lnSpc>
                        <a:spcAft>
                          <a:spcPts val="1000"/>
                        </a:spcAft>
                      </a:pPr>
                      <a:r>
                        <a:rPr lang="en-IN" sz="1200" dirty="0">
                          <a:effectLst/>
                        </a:rPr>
                        <a:t>User name</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20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561191309"/>
                  </a:ext>
                </a:extLst>
              </a:tr>
              <a:tr h="697998">
                <a:tc>
                  <a:txBody>
                    <a:bodyPr/>
                    <a:lstStyle/>
                    <a:p>
                      <a:pPr>
                        <a:lnSpc>
                          <a:spcPct val="150000"/>
                        </a:lnSpc>
                        <a:spcAft>
                          <a:spcPts val="1000"/>
                        </a:spcAft>
                      </a:pPr>
                      <a:r>
                        <a:rPr lang="en-IN" sz="1200" dirty="0">
                          <a:effectLst/>
                          <a:latin typeface="+mn-lt"/>
                          <a:ea typeface="Calibri" panose="020F0502020204030204" pitchFamily="34" charset="0"/>
                          <a:cs typeface="Latha" panose="020B0604020202020204" pitchFamily="34" charset="0"/>
                        </a:rPr>
                        <a:t>Password</a:t>
                      </a:r>
                    </a:p>
                  </a:txBody>
                  <a:tcPr marL="68580" marR="68580" marT="0" marB="0" anchor="ctr"/>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20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dirty="0">
                          <a:effectLst/>
                        </a:rPr>
                        <a:t>Not null</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457241777"/>
                  </a:ext>
                </a:extLst>
              </a:tr>
            </a:tbl>
          </a:graphicData>
        </a:graphic>
      </p:graphicFrame>
    </p:spTree>
    <p:extLst>
      <p:ext uri="{BB962C8B-B14F-4D97-AF65-F5344CB8AC3E}">
        <p14:creationId xmlns:p14="http://schemas.microsoft.com/office/powerpoint/2010/main" val="1761321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A0B436-5393-0496-8F5A-04065A853FB2}"/>
              </a:ext>
            </a:extLst>
          </p:cNvPr>
          <p:cNvSpPr txBox="1"/>
          <p:nvPr/>
        </p:nvSpPr>
        <p:spPr>
          <a:xfrm>
            <a:off x="530839" y="662824"/>
            <a:ext cx="4576518" cy="463397"/>
          </a:xfrm>
          <a:prstGeom prst="rect">
            <a:avLst/>
          </a:prstGeom>
          <a:noFill/>
        </p:spPr>
        <p:txBody>
          <a:bodyPr wrap="square">
            <a:spAutoFit/>
          </a:bodyPr>
          <a:lstStyle/>
          <a:p>
            <a:pPr>
              <a:lnSpc>
                <a:spcPct val="150000"/>
              </a:lnSpc>
              <a:spcAft>
                <a:spcPts val="1000"/>
              </a:spcAft>
            </a:pPr>
            <a:r>
              <a:rPr lang="en-US" sz="1800" b="1" dirty="0">
                <a:effectLst/>
                <a:latin typeface="Times New Roman" panose="02020603050405020304" pitchFamily="18" charset="0"/>
                <a:ea typeface="Calibri" panose="020F0502020204030204" pitchFamily="34" charset="0"/>
                <a:cs typeface="Latha" panose="020B0604020202020204" pitchFamily="34" charset="0"/>
              </a:rPr>
              <a:t>TABLE NAME: CUSTOMER</a:t>
            </a:r>
            <a:endParaRPr lang="en-IN" sz="1400" dirty="0">
              <a:effectLst/>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9" name="Table 8">
            <a:extLst>
              <a:ext uri="{FF2B5EF4-FFF2-40B4-BE49-F238E27FC236}">
                <a16:creationId xmlns:a16="http://schemas.microsoft.com/office/drawing/2014/main" id="{06C8A2EC-8A5C-BEFB-83E8-9CD3F286F61B}"/>
              </a:ext>
            </a:extLst>
          </p:cNvPr>
          <p:cNvGraphicFramePr/>
          <p:nvPr>
            <p:extLst>
              <p:ext uri="{D42A27DB-BD31-4B8C-83A1-F6EECF244321}">
                <p14:modId xmlns:p14="http://schemas.microsoft.com/office/powerpoint/2010/main" val="1953229219"/>
              </p:ext>
            </p:extLst>
          </p:nvPr>
        </p:nvGraphicFramePr>
        <p:xfrm>
          <a:off x="596348" y="1671581"/>
          <a:ext cx="8249480" cy="4084075"/>
        </p:xfrm>
        <a:graphic>
          <a:graphicData uri="http://schemas.openxmlformats.org/drawingml/2006/table">
            <a:tbl>
              <a:tblPr firstRow="1" firstCol="1" bandRow="1">
                <a:tableStyleId>{5C22544A-7EE6-4342-B048-85BDC9FD1C3A}</a:tableStyleId>
              </a:tblPr>
              <a:tblGrid>
                <a:gridCol w="2062370">
                  <a:extLst>
                    <a:ext uri="{9D8B030D-6E8A-4147-A177-3AD203B41FA5}">
                      <a16:colId xmlns:a16="http://schemas.microsoft.com/office/drawing/2014/main" val="4129859582"/>
                    </a:ext>
                  </a:extLst>
                </a:gridCol>
                <a:gridCol w="2062370">
                  <a:extLst>
                    <a:ext uri="{9D8B030D-6E8A-4147-A177-3AD203B41FA5}">
                      <a16:colId xmlns:a16="http://schemas.microsoft.com/office/drawing/2014/main" val="1826377723"/>
                    </a:ext>
                  </a:extLst>
                </a:gridCol>
                <a:gridCol w="2062370">
                  <a:extLst>
                    <a:ext uri="{9D8B030D-6E8A-4147-A177-3AD203B41FA5}">
                      <a16:colId xmlns:a16="http://schemas.microsoft.com/office/drawing/2014/main" val="396056775"/>
                    </a:ext>
                  </a:extLst>
                </a:gridCol>
                <a:gridCol w="2062370">
                  <a:extLst>
                    <a:ext uri="{9D8B030D-6E8A-4147-A177-3AD203B41FA5}">
                      <a16:colId xmlns:a16="http://schemas.microsoft.com/office/drawing/2014/main" val="4002800017"/>
                    </a:ext>
                  </a:extLst>
                </a:gridCol>
              </a:tblGrid>
              <a:tr h="631262">
                <a:tc>
                  <a:txBody>
                    <a:bodyPr/>
                    <a:lstStyle/>
                    <a:p>
                      <a:pPr>
                        <a:lnSpc>
                          <a:spcPct val="150000"/>
                        </a:lnSpc>
                        <a:spcAft>
                          <a:spcPts val="1000"/>
                        </a:spcAft>
                      </a:pPr>
                      <a:r>
                        <a:rPr lang="en-IN" sz="1200">
                          <a:effectLst/>
                        </a:rPr>
                        <a:t>FIELD</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DATA TYPE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SIZE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CONSTAINT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330042334"/>
                  </a:ext>
                </a:extLst>
              </a:tr>
              <a:tr h="631262">
                <a:tc>
                  <a:txBody>
                    <a:bodyPr/>
                    <a:lstStyle/>
                    <a:p>
                      <a:pPr>
                        <a:lnSpc>
                          <a:spcPct val="150000"/>
                        </a:lnSpc>
                        <a:spcAft>
                          <a:spcPts val="1000"/>
                        </a:spcAft>
                      </a:pPr>
                      <a:r>
                        <a:rPr lang="en-IN" sz="1200" dirty="0">
                          <a:effectLst/>
                        </a:rPr>
                        <a:t>Customer id</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10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Primary key</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4185118879"/>
                  </a:ext>
                </a:extLst>
              </a:tr>
              <a:tr h="631262">
                <a:tc>
                  <a:txBody>
                    <a:bodyPr/>
                    <a:lstStyle/>
                    <a:p>
                      <a:pPr>
                        <a:lnSpc>
                          <a:spcPct val="150000"/>
                        </a:lnSpc>
                        <a:spcAft>
                          <a:spcPts val="1000"/>
                        </a:spcAft>
                      </a:pPr>
                      <a:r>
                        <a:rPr lang="en-IN" sz="1200" dirty="0">
                          <a:effectLst/>
                        </a:rPr>
                        <a:t>Company name</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20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961210564"/>
                  </a:ext>
                </a:extLst>
              </a:tr>
              <a:tr h="631262">
                <a:tc>
                  <a:txBody>
                    <a:bodyPr/>
                    <a:lstStyle/>
                    <a:p>
                      <a:pPr>
                        <a:lnSpc>
                          <a:spcPct val="150000"/>
                        </a:lnSpc>
                        <a:spcAft>
                          <a:spcPts val="1000"/>
                        </a:spcAft>
                      </a:pPr>
                      <a:r>
                        <a:rPr lang="en-IN" sz="1400" b="0" dirty="0">
                          <a:effectLst/>
                          <a:latin typeface="+mn-lt"/>
                          <a:ea typeface="Calibri" panose="020F0502020204030204" pitchFamily="34" charset="0"/>
                          <a:cs typeface="Latha" panose="020B0604020202020204" pitchFamily="34" charset="0"/>
                        </a:rPr>
                        <a:t>Mobile number</a:t>
                      </a:r>
                    </a:p>
                  </a:txBody>
                  <a:tcPr marL="68580" marR="68580" marT="0" marB="0" anchor="ctr"/>
                </a:tc>
                <a:tc>
                  <a:txBody>
                    <a:bodyPr/>
                    <a:lstStyle/>
                    <a:p>
                      <a:pPr>
                        <a:lnSpc>
                          <a:spcPct val="150000"/>
                        </a:lnSpc>
                        <a:spcAft>
                          <a:spcPts val="1000"/>
                        </a:spcAft>
                      </a:pPr>
                      <a:r>
                        <a:rPr lang="en-IN" sz="1200" dirty="0" err="1">
                          <a:effectLst/>
                          <a:latin typeface="+mn-lt"/>
                          <a:ea typeface="Calibri" panose="020F0502020204030204" pitchFamily="34" charset="0"/>
                          <a:cs typeface="Latha" panose="020B0604020202020204" pitchFamily="34" charset="0"/>
                        </a:rPr>
                        <a:t>Int</a:t>
                      </a:r>
                      <a:endParaRPr lang="en-IN" sz="1200" dirty="0">
                        <a:effectLst/>
                        <a:latin typeface="+mn-lt"/>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dirty="0">
                          <a:effectLst/>
                          <a:latin typeface="Calibri" panose="020F0502020204030204" pitchFamily="34" charset="0"/>
                          <a:ea typeface="Calibri" panose="020F0502020204030204" pitchFamily="34" charset="0"/>
                          <a:cs typeface="Latha" panose="020B0604020202020204" pitchFamily="34" charset="0"/>
                        </a:rPr>
                        <a:t>10</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105200786"/>
                  </a:ext>
                </a:extLst>
              </a:tr>
              <a:tr h="631262">
                <a:tc>
                  <a:txBody>
                    <a:bodyPr/>
                    <a:lstStyle/>
                    <a:p>
                      <a:pPr>
                        <a:lnSpc>
                          <a:spcPct val="150000"/>
                        </a:lnSpc>
                        <a:spcAft>
                          <a:spcPts val="1000"/>
                        </a:spcAft>
                      </a:pPr>
                      <a:r>
                        <a:rPr lang="en-IN" sz="1400" dirty="0">
                          <a:effectLst/>
                          <a:latin typeface="+mn-lt"/>
                          <a:ea typeface="Calibri" panose="020F0502020204030204" pitchFamily="34" charset="0"/>
                          <a:cs typeface="Latha" panose="020B0604020202020204" pitchFamily="34" charset="0"/>
                        </a:rPr>
                        <a:t>Address</a:t>
                      </a:r>
                    </a:p>
                  </a:txBody>
                  <a:tcPr marL="68580" marR="68580" marT="0" marB="0" anchor="ctr"/>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dirty="0">
                          <a:effectLst/>
                          <a:latin typeface="Calibri" panose="020F0502020204030204" pitchFamily="34" charset="0"/>
                          <a:ea typeface="Calibri" panose="020F0502020204030204" pitchFamily="34" charset="0"/>
                          <a:cs typeface="Latha" panose="020B0604020202020204" pitchFamily="34" charset="0"/>
                        </a:rPr>
                        <a:t>30</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035421165"/>
                  </a:ext>
                </a:extLst>
              </a:tr>
              <a:tr h="927765">
                <a:tc>
                  <a:txBody>
                    <a:bodyPr/>
                    <a:lstStyle/>
                    <a:p>
                      <a:pPr>
                        <a:lnSpc>
                          <a:spcPct val="150000"/>
                        </a:lnSpc>
                        <a:spcAft>
                          <a:spcPts val="1000"/>
                        </a:spcAft>
                      </a:pPr>
                      <a:r>
                        <a:rPr lang="en-IN" sz="1400" kern="1200" dirty="0">
                          <a:effectLst/>
                        </a:rPr>
                        <a:t>Pin code</a:t>
                      </a:r>
                      <a:endParaRPr lang="en-IN"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dirty="0" err="1">
                          <a:effectLst/>
                        </a:rPr>
                        <a:t>Int</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kern="1200" dirty="0">
                          <a:effectLst/>
                          <a:latin typeface="Calibri" panose="020F0502020204030204" pitchFamily="34" charset="0"/>
                          <a:ea typeface="Calibri" panose="020F0502020204030204" pitchFamily="34" charset="0"/>
                          <a:cs typeface="Latha" panose="020B0604020202020204" pitchFamily="34" charset="0"/>
                        </a:rPr>
                        <a:t>6</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dirty="0">
                          <a:effectLst/>
                        </a:rPr>
                        <a:t>Not null</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681273056"/>
                  </a:ext>
                </a:extLst>
              </a:tr>
            </a:tbl>
          </a:graphicData>
        </a:graphic>
      </p:graphicFrame>
    </p:spTree>
    <p:extLst>
      <p:ext uri="{BB962C8B-B14F-4D97-AF65-F5344CB8AC3E}">
        <p14:creationId xmlns:p14="http://schemas.microsoft.com/office/powerpoint/2010/main" val="831101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B39516-6405-F963-9633-E4F915C92EFC}"/>
              </a:ext>
            </a:extLst>
          </p:cNvPr>
          <p:cNvSpPr txBox="1"/>
          <p:nvPr/>
        </p:nvSpPr>
        <p:spPr>
          <a:xfrm>
            <a:off x="404342" y="432416"/>
            <a:ext cx="4576518" cy="463397"/>
          </a:xfrm>
          <a:prstGeom prst="rect">
            <a:avLst/>
          </a:prstGeom>
          <a:noFill/>
        </p:spPr>
        <p:txBody>
          <a:bodyPr wrap="square">
            <a:spAutoFit/>
          </a:bodyPr>
          <a:lstStyle/>
          <a:p>
            <a:pPr>
              <a:lnSpc>
                <a:spcPct val="150000"/>
              </a:lnSpc>
              <a:spcAft>
                <a:spcPts val="1000"/>
              </a:spcAft>
            </a:pPr>
            <a:r>
              <a:rPr lang="en-US" sz="1800" b="1" dirty="0">
                <a:effectLst/>
                <a:latin typeface="Times New Roman" panose="02020603050405020304" pitchFamily="18" charset="0"/>
                <a:ea typeface="Calibri" panose="020F0502020204030204" pitchFamily="34" charset="0"/>
                <a:cs typeface="Latha" panose="020B0604020202020204" pitchFamily="34" charset="0"/>
              </a:rPr>
              <a:t>TABLE NAME: PRODUCT</a:t>
            </a:r>
            <a:endParaRPr lang="en-IN" sz="1400" dirty="0">
              <a:effectLst/>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9" name="Table 8">
            <a:extLst>
              <a:ext uri="{FF2B5EF4-FFF2-40B4-BE49-F238E27FC236}">
                <a16:creationId xmlns:a16="http://schemas.microsoft.com/office/drawing/2014/main" id="{1683AE41-175F-48DB-A7C4-C0DAEDE15E10}"/>
              </a:ext>
            </a:extLst>
          </p:cNvPr>
          <p:cNvGraphicFramePr/>
          <p:nvPr>
            <p:extLst>
              <p:ext uri="{D42A27DB-BD31-4B8C-83A1-F6EECF244321}">
                <p14:modId xmlns:p14="http://schemas.microsoft.com/office/powerpoint/2010/main" val="2546306878"/>
              </p:ext>
            </p:extLst>
          </p:nvPr>
        </p:nvGraphicFramePr>
        <p:xfrm>
          <a:off x="1039091" y="1201731"/>
          <a:ext cx="7535668" cy="4183473"/>
        </p:xfrm>
        <a:graphic>
          <a:graphicData uri="http://schemas.openxmlformats.org/drawingml/2006/table">
            <a:tbl>
              <a:tblPr firstRow="1" firstCol="1" bandRow="1">
                <a:tableStyleId>{5C22544A-7EE6-4342-B048-85BDC9FD1C3A}</a:tableStyleId>
              </a:tblPr>
              <a:tblGrid>
                <a:gridCol w="1883917">
                  <a:extLst>
                    <a:ext uri="{9D8B030D-6E8A-4147-A177-3AD203B41FA5}">
                      <a16:colId xmlns:a16="http://schemas.microsoft.com/office/drawing/2014/main" val="602056450"/>
                    </a:ext>
                  </a:extLst>
                </a:gridCol>
                <a:gridCol w="1883917">
                  <a:extLst>
                    <a:ext uri="{9D8B030D-6E8A-4147-A177-3AD203B41FA5}">
                      <a16:colId xmlns:a16="http://schemas.microsoft.com/office/drawing/2014/main" val="1156708359"/>
                    </a:ext>
                  </a:extLst>
                </a:gridCol>
                <a:gridCol w="1883917">
                  <a:extLst>
                    <a:ext uri="{9D8B030D-6E8A-4147-A177-3AD203B41FA5}">
                      <a16:colId xmlns:a16="http://schemas.microsoft.com/office/drawing/2014/main" val="3991649132"/>
                    </a:ext>
                  </a:extLst>
                </a:gridCol>
                <a:gridCol w="1883917">
                  <a:extLst>
                    <a:ext uri="{9D8B030D-6E8A-4147-A177-3AD203B41FA5}">
                      <a16:colId xmlns:a16="http://schemas.microsoft.com/office/drawing/2014/main" val="146473424"/>
                    </a:ext>
                  </a:extLst>
                </a:gridCol>
              </a:tblGrid>
              <a:tr h="646626">
                <a:tc>
                  <a:txBody>
                    <a:bodyPr/>
                    <a:lstStyle/>
                    <a:p>
                      <a:pPr>
                        <a:lnSpc>
                          <a:spcPct val="150000"/>
                        </a:lnSpc>
                        <a:spcAft>
                          <a:spcPts val="1000"/>
                        </a:spcAft>
                      </a:pPr>
                      <a:r>
                        <a:rPr lang="en-IN" sz="1200">
                          <a:effectLst/>
                        </a:rPr>
                        <a:t>FIELD</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DATA TYPE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SIZE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CONSTAINT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539193790"/>
                  </a:ext>
                </a:extLst>
              </a:tr>
              <a:tr h="646626">
                <a:tc>
                  <a:txBody>
                    <a:bodyPr/>
                    <a:lstStyle/>
                    <a:p>
                      <a:pPr>
                        <a:lnSpc>
                          <a:spcPct val="150000"/>
                        </a:lnSpc>
                        <a:spcAft>
                          <a:spcPts val="1000"/>
                        </a:spcAft>
                      </a:pPr>
                      <a:r>
                        <a:rPr lang="en-IN" sz="1200">
                          <a:effectLst/>
                        </a:rPr>
                        <a:t>Product id</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10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Primary key</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005080974"/>
                  </a:ext>
                </a:extLst>
              </a:tr>
              <a:tr h="646626">
                <a:tc>
                  <a:txBody>
                    <a:bodyPr/>
                    <a:lstStyle/>
                    <a:p>
                      <a:pPr>
                        <a:lnSpc>
                          <a:spcPct val="150000"/>
                        </a:lnSpc>
                        <a:spcAft>
                          <a:spcPts val="1000"/>
                        </a:spcAft>
                      </a:pPr>
                      <a:r>
                        <a:rPr lang="en-IN" sz="1200">
                          <a:effectLst/>
                        </a:rPr>
                        <a:t>Company name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20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585491319"/>
                  </a:ext>
                </a:extLst>
              </a:tr>
              <a:tr h="646626">
                <a:tc>
                  <a:txBody>
                    <a:bodyPr/>
                    <a:lstStyle/>
                    <a:p>
                      <a:pPr>
                        <a:lnSpc>
                          <a:spcPct val="150000"/>
                        </a:lnSpc>
                        <a:spcAft>
                          <a:spcPts val="1000"/>
                        </a:spcAft>
                      </a:pPr>
                      <a:r>
                        <a:rPr lang="en-IN" sz="1200" dirty="0">
                          <a:effectLst/>
                        </a:rPr>
                        <a:t>Brand</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20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279001097"/>
                  </a:ext>
                </a:extLst>
              </a:tr>
              <a:tr h="646626">
                <a:tc>
                  <a:txBody>
                    <a:bodyPr/>
                    <a:lstStyle/>
                    <a:p>
                      <a:pPr>
                        <a:lnSpc>
                          <a:spcPct val="150000"/>
                        </a:lnSpc>
                        <a:spcAft>
                          <a:spcPts val="1000"/>
                        </a:spcAft>
                      </a:pPr>
                      <a:r>
                        <a:rPr lang="en-IN" sz="1200">
                          <a:effectLst/>
                        </a:rPr>
                        <a:t>Product name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20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4015585657"/>
                  </a:ext>
                </a:extLst>
              </a:tr>
              <a:tr h="950343">
                <a:tc>
                  <a:txBody>
                    <a:bodyPr/>
                    <a:lstStyle/>
                    <a:p>
                      <a:pPr>
                        <a:lnSpc>
                          <a:spcPct val="150000"/>
                        </a:lnSpc>
                        <a:spcAft>
                          <a:spcPts val="1000"/>
                        </a:spcAft>
                      </a:pPr>
                      <a:r>
                        <a:rPr lang="en-US" sz="1200" kern="1200">
                          <a:effectLst/>
                        </a:rPr>
                        <a:t>Price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7</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dirty="0">
                          <a:effectLst/>
                        </a:rPr>
                        <a:t>Not null</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711099812"/>
                  </a:ext>
                </a:extLst>
              </a:tr>
            </a:tbl>
          </a:graphicData>
        </a:graphic>
      </p:graphicFrame>
    </p:spTree>
    <p:extLst>
      <p:ext uri="{BB962C8B-B14F-4D97-AF65-F5344CB8AC3E}">
        <p14:creationId xmlns:p14="http://schemas.microsoft.com/office/powerpoint/2010/main" val="895754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9B0B0F-57B9-0D02-3D4B-949BEF98D2DA}"/>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Hardware specification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Software specification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Modules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Table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Form design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205B064-664A-E92B-7CA6-ECDC0CF22087}"/>
              </a:ext>
            </a:extLst>
          </p:cNvPr>
          <p:cNvSpPr>
            <a:spLocks noGrp="1"/>
          </p:cNvSpPr>
          <p:nvPr>
            <p:ph type="title"/>
          </p:nvPr>
        </p:nvSpPr>
        <p:spPr>
          <a:xfrm>
            <a:off x="457200" y="279209"/>
            <a:ext cx="8229600" cy="1143000"/>
          </a:xfrm>
        </p:spPr>
        <p:txBody>
          <a:bodyPr/>
          <a:lstStyle/>
          <a:p>
            <a:r>
              <a:rPr lang="en-IN" dirty="0">
                <a:latin typeface="Times New Roman" panose="02020603050405020304" pitchFamily="18" charset="0"/>
                <a:cs typeface="Times New Roman" panose="02020603050405020304" pitchFamily="18" charset="0"/>
              </a:rPr>
              <a:t>AGENDA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412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8C4A70-BF55-B8A5-57A9-0E98F033C901}"/>
              </a:ext>
            </a:extLst>
          </p:cNvPr>
          <p:cNvSpPr txBox="1"/>
          <p:nvPr/>
        </p:nvSpPr>
        <p:spPr>
          <a:xfrm>
            <a:off x="386270" y="396275"/>
            <a:ext cx="4576518" cy="463397"/>
          </a:xfrm>
          <a:prstGeom prst="rect">
            <a:avLst/>
          </a:prstGeom>
          <a:noFill/>
        </p:spPr>
        <p:txBody>
          <a:bodyPr wrap="square">
            <a:spAutoFit/>
          </a:bodyPr>
          <a:lstStyle/>
          <a:p>
            <a:pPr>
              <a:lnSpc>
                <a:spcPct val="150000"/>
              </a:lnSpc>
              <a:spcAft>
                <a:spcPts val="1000"/>
              </a:spcAft>
            </a:pPr>
            <a:r>
              <a:rPr lang="en-US" sz="1800" b="1">
                <a:effectLst/>
                <a:latin typeface="Times New Roman" panose="02020603050405020304" pitchFamily="18" charset="0"/>
                <a:ea typeface="Calibri" panose="020F0502020204030204" pitchFamily="34" charset="0"/>
                <a:cs typeface="Latha" panose="020B0604020202020204" pitchFamily="34" charset="0"/>
              </a:rPr>
              <a:t>TABLE NAME: PURCHASE</a:t>
            </a:r>
            <a:endParaRPr lang="en-IN" sz="1400" dirty="0">
              <a:effectLst/>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13" name="Table 12">
            <a:extLst>
              <a:ext uri="{FF2B5EF4-FFF2-40B4-BE49-F238E27FC236}">
                <a16:creationId xmlns:a16="http://schemas.microsoft.com/office/drawing/2014/main" id="{91582044-B6FE-194C-06CB-1B7AC085ED61}"/>
              </a:ext>
            </a:extLst>
          </p:cNvPr>
          <p:cNvGraphicFramePr/>
          <p:nvPr>
            <p:extLst>
              <p:ext uri="{D42A27DB-BD31-4B8C-83A1-F6EECF244321}">
                <p14:modId xmlns:p14="http://schemas.microsoft.com/office/powerpoint/2010/main" val="1347958448"/>
              </p:ext>
            </p:extLst>
          </p:nvPr>
        </p:nvGraphicFramePr>
        <p:xfrm>
          <a:off x="623455" y="1310156"/>
          <a:ext cx="8177192" cy="4237688"/>
        </p:xfrm>
        <a:graphic>
          <a:graphicData uri="http://schemas.openxmlformats.org/drawingml/2006/table">
            <a:tbl>
              <a:tblPr firstRow="1" firstCol="1" bandRow="1">
                <a:tableStyleId>{5C22544A-7EE6-4342-B048-85BDC9FD1C3A}</a:tableStyleId>
              </a:tblPr>
              <a:tblGrid>
                <a:gridCol w="2044298">
                  <a:extLst>
                    <a:ext uri="{9D8B030D-6E8A-4147-A177-3AD203B41FA5}">
                      <a16:colId xmlns:a16="http://schemas.microsoft.com/office/drawing/2014/main" val="3358659200"/>
                    </a:ext>
                  </a:extLst>
                </a:gridCol>
                <a:gridCol w="2044298">
                  <a:extLst>
                    <a:ext uri="{9D8B030D-6E8A-4147-A177-3AD203B41FA5}">
                      <a16:colId xmlns:a16="http://schemas.microsoft.com/office/drawing/2014/main" val="99532966"/>
                    </a:ext>
                  </a:extLst>
                </a:gridCol>
                <a:gridCol w="2044298">
                  <a:extLst>
                    <a:ext uri="{9D8B030D-6E8A-4147-A177-3AD203B41FA5}">
                      <a16:colId xmlns:a16="http://schemas.microsoft.com/office/drawing/2014/main" val="3130076700"/>
                    </a:ext>
                  </a:extLst>
                </a:gridCol>
                <a:gridCol w="2044298">
                  <a:extLst>
                    <a:ext uri="{9D8B030D-6E8A-4147-A177-3AD203B41FA5}">
                      <a16:colId xmlns:a16="http://schemas.microsoft.com/office/drawing/2014/main" val="3692871440"/>
                    </a:ext>
                  </a:extLst>
                </a:gridCol>
              </a:tblGrid>
              <a:tr h="605384">
                <a:tc>
                  <a:txBody>
                    <a:bodyPr/>
                    <a:lstStyle/>
                    <a:p>
                      <a:pPr>
                        <a:lnSpc>
                          <a:spcPct val="150000"/>
                        </a:lnSpc>
                        <a:spcAft>
                          <a:spcPts val="1000"/>
                        </a:spcAft>
                      </a:pPr>
                      <a:r>
                        <a:rPr lang="en-US" sz="1200" kern="1200" dirty="0">
                          <a:effectLst/>
                        </a:rPr>
                        <a:t>FIELD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tc>
                  <a:txBody>
                    <a:bodyPr/>
                    <a:lstStyle/>
                    <a:p>
                      <a:pPr>
                        <a:lnSpc>
                          <a:spcPct val="150000"/>
                        </a:lnSpc>
                        <a:spcAft>
                          <a:spcPts val="1000"/>
                        </a:spcAft>
                      </a:pPr>
                      <a:r>
                        <a:rPr lang="en-US" sz="1200" kern="1200">
                          <a:effectLst/>
                        </a:rPr>
                        <a:t>DATA TYPE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tc>
                  <a:txBody>
                    <a:bodyPr/>
                    <a:lstStyle/>
                    <a:p>
                      <a:pPr>
                        <a:lnSpc>
                          <a:spcPct val="150000"/>
                        </a:lnSpc>
                        <a:spcAft>
                          <a:spcPts val="1000"/>
                        </a:spcAft>
                      </a:pPr>
                      <a:r>
                        <a:rPr lang="en-US" sz="1200" kern="1200">
                          <a:effectLst/>
                        </a:rPr>
                        <a:t>SIZE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tc>
                  <a:txBody>
                    <a:bodyPr/>
                    <a:lstStyle/>
                    <a:p>
                      <a:pPr>
                        <a:lnSpc>
                          <a:spcPct val="150000"/>
                        </a:lnSpc>
                        <a:spcAft>
                          <a:spcPts val="1000"/>
                        </a:spcAft>
                      </a:pPr>
                      <a:r>
                        <a:rPr lang="en-US" sz="1200" kern="1200">
                          <a:effectLst/>
                        </a:rPr>
                        <a:t>CONSTRAINT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extLst>
                  <a:ext uri="{0D108BD9-81ED-4DB2-BD59-A6C34878D82A}">
                    <a16:rowId xmlns:a16="http://schemas.microsoft.com/office/drawing/2014/main" val="3819378519"/>
                  </a:ext>
                </a:extLst>
              </a:tr>
              <a:tr h="605384">
                <a:tc>
                  <a:txBody>
                    <a:bodyPr/>
                    <a:lstStyle/>
                    <a:p>
                      <a:pPr>
                        <a:lnSpc>
                          <a:spcPct val="150000"/>
                        </a:lnSpc>
                        <a:spcAft>
                          <a:spcPts val="1000"/>
                        </a:spcAft>
                      </a:pPr>
                      <a:r>
                        <a:rPr lang="en-US" sz="1200" kern="1200" dirty="0">
                          <a:effectLst/>
                        </a:rPr>
                        <a:t>Purchase id</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tc>
                  <a:txBody>
                    <a:bodyPr/>
                    <a:lstStyle/>
                    <a:p>
                      <a:pPr>
                        <a:lnSpc>
                          <a:spcPct val="150000"/>
                        </a:lnSpc>
                        <a:spcAft>
                          <a:spcPts val="1000"/>
                        </a:spcAft>
                      </a:pPr>
                      <a:r>
                        <a:rPr lang="en-US" sz="1200" kern="1200">
                          <a:effectLst/>
                        </a:rPr>
                        <a:t>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tc>
                  <a:txBody>
                    <a:bodyPr/>
                    <a:lstStyle/>
                    <a:p>
                      <a:pPr>
                        <a:lnSpc>
                          <a:spcPct val="150000"/>
                        </a:lnSpc>
                        <a:spcAft>
                          <a:spcPts val="1000"/>
                        </a:spcAft>
                      </a:pPr>
                      <a:r>
                        <a:rPr lang="en-US" sz="1200" kern="1200">
                          <a:effectLst/>
                        </a:rPr>
                        <a:t>10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tc>
                  <a:txBody>
                    <a:bodyPr/>
                    <a:lstStyle/>
                    <a:p>
                      <a:pPr>
                        <a:lnSpc>
                          <a:spcPct val="150000"/>
                        </a:lnSpc>
                        <a:spcAft>
                          <a:spcPts val="1000"/>
                        </a:spcAft>
                      </a:pPr>
                      <a:r>
                        <a:rPr lang="en-US" sz="1200" kern="1200">
                          <a:effectLst/>
                        </a:rPr>
                        <a:t>Primary key</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extLst>
                  <a:ext uri="{0D108BD9-81ED-4DB2-BD59-A6C34878D82A}">
                    <a16:rowId xmlns:a16="http://schemas.microsoft.com/office/drawing/2014/main" val="1256642897"/>
                  </a:ext>
                </a:extLst>
              </a:tr>
              <a:tr h="605384">
                <a:tc>
                  <a:txBody>
                    <a:bodyPr/>
                    <a:lstStyle/>
                    <a:p>
                      <a:pPr>
                        <a:lnSpc>
                          <a:spcPct val="150000"/>
                        </a:lnSpc>
                        <a:spcAft>
                          <a:spcPts val="1000"/>
                        </a:spcAft>
                      </a:pPr>
                      <a:r>
                        <a:rPr lang="en-US" sz="1200" kern="1200" dirty="0">
                          <a:effectLst/>
                        </a:rPr>
                        <a:t>Product name</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tc>
                  <a:txBody>
                    <a:bodyPr/>
                    <a:lstStyle/>
                    <a:p>
                      <a:pPr>
                        <a:lnSpc>
                          <a:spcPct val="150000"/>
                        </a:lnSpc>
                        <a:spcAft>
                          <a:spcPts val="1000"/>
                        </a:spcAft>
                      </a:pPr>
                      <a:r>
                        <a:rPr lang="en-US" sz="1200" kern="1200">
                          <a:effectLst/>
                        </a:rPr>
                        <a:t>20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tc>
                  <a:txBody>
                    <a:bodyPr/>
                    <a:lstStyle/>
                    <a:p>
                      <a:pPr>
                        <a:lnSpc>
                          <a:spcPct val="150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extLst>
                  <a:ext uri="{0D108BD9-81ED-4DB2-BD59-A6C34878D82A}">
                    <a16:rowId xmlns:a16="http://schemas.microsoft.com/office/drawing/2014/main" val="424393681"/>
                  </a:ext>
                </a:extLst>
              </a:tr>
              <a:tr h="605384">
                <a:tc>
                  <a:txBody>
                    <a:bodyPr/>
                    <a:lstStyle/>
                    <a:p>
                      <a:pPr>
                        <a:lnSpc>
                          <a:spcPct val="150000"/>
                        </a:lnSpc>
                        <a:spcAft>
                          <a:spcPts val="1000"/>
                        </a:spcAft>
                      </a:pPr>
                      <a:r>
                        <a:rPr lang="en-US" sz="1200" kern="1200" dirty="0">
                          <a:effectLst/>
                        </a:rPr>
                        <a:t>Quantity</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tc>
                  <a:txBody>
                    <a:bodyPr/>
                    <a:lstStyle/>
                    <a:p>
                      <a:pPr>
                        <a:lnSpc>
                          <a:spcPct val="150000"/>
                        </a:lnSpc>
                        <a:spcAft>
                          <a:spcPts val="1000"/>
                        </a:spcAft>
                      </a:pPr>
                      <a:r>
                        <a:rPr lang="en-US" sz="1200" kern="1200">
                          <a:effectLst/>
                        </a:rPr>
                        <a:t>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tc>
                  <a:txBody>
                    <a:bodyPr/>
                    <a:lstStyle/>
                    <a:p>
                      <a:pPr>
                        <a:lnSpc>
                          <a:spcPct val="150000"/>
                        </a:lnSpc>
                        <a:spcAft>
                          <a:spcPts val="1000"/>
                        </a:spcAft>
                      </a:pPr>
                      <a:r>
                        <a:rPr lang="en-IN" sz="1200">
                          <a:effectLst/>
                        </a:rPr>
                        <a:t>10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tc>
                  <a:txBody>
                    <a:bodyPr/>
                    <a:lstStyle/>
                    <a:p>
                      <a:pPr>
                        <a:lnSpc>
                          <a:spcPct val="150000"/>
                        </a:lnSpc>
                        <a:spcAft>
                          <a:spcPts val="1000"/>
                        </a:spcAft>
                      </a:pPr>
                      <a:r>
                        <a:rPr lang="en-US" sz="1200" kern="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extLst>
                  <a:ext uri="{0D108BD9-81ED-4DB2-BD59-A6C34878D82A}">
                    <a16:rowId xmlns:a16="http://schemas.microsoft.com/office/drawing/2014/main" val="1368011013"/>
                  </a:ext>
                </a:extLst>
              </a:tr>
              <a:tr h="605384">
                <a:tc>
                  <a:txBody>
                    <a:bodyPr/>
                    <a:lstStyle/>
                    <a:p>
                      <a:pPr>
                        <a:lnSpc>
                          <a:spcPct val="150000"/>
                        </a:lnSpc>
                        <a:spcAft>
                          <a:spcPts val="1000"/>
                        </a:spcAft>
                      </a:pPr>
                      <a:r>
                        <a:rPr lang="en-IN" sz="1200" dirty="0">
                          <a:effectLst/>
                        </a:rPr>
                        <a:t>Company name</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tc>
                  <a:txBody>
                    <a:bodyPr/>
                    <a:lstStyle/>
                    <a:p>
                      <a:pPr>
                        <a:lnSpc>
                          <a:spcPct val="150000"/>
                        </a:lnSpc>
                        <a:spcAft>
                          <a:spcPts val="1000"/>
                        </a:spcAft>
                      </a:pPr>
                      <a:r>
                        <a:rPr lang="en-IN" sz="1200">
                          <a:effectLst/>
                        </a:rPr>
                        <a:t>20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tc>
                  <a:txBody>
                    <a:bodyPr/>
                    <a:lstStyle/>
                    <a:p>
                      <a:pPr>
                        <a:lnSpc>
                          <a:spcPct val="150000"/>
                        </a:lnSpc>
                        <a:spcAft>
                          <a:spcPts val="1000"/>
                        </a:spcAft>
                      </a:pPr>
                      <a:r>
                        <a:rPr lang="en-US" sz="1200" kern="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extLst>
                  <a:ext uri="{0D108BD9-81ED-4DB2-BD59-A6C34878D82A}">
                    <a16:rowId xmlns:a16="http://schemas.microsoft.com/office/drawing/2014/main" val="250958341"/>
                  </a:ext>
                </a:extLst>
              </a:tr>
              <a:tr h="605384">
                <a:tc>
                  <a:txBody>
                    <a:bodyPr/>
                    <a:lstStyle/>
                    <a:p>
                      <a:pPr>
                        <a:lnSpc>
                          <a:spcPct val="150000"/>
                        </a:lnSpc>
                        <a:spcAft>
                          <a:spcPts val="1000"/>
                        </a:spcAft>
                      </a:pPr>
                      <a:r>
                        <a:rPr lang="en-US" sz="1200" kern="1200" dirty="0">
                          <a:effectLst/>
                        </a:rPr>
                        <a:t>Brand</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tc>
                  <a:txBody>
                    <a:bodyPr/>
                    <a:lstStyle/>
                    <a:p>
                      <a:pPr>
                        <a:lnSpc>
                          <a:spcPct val="150000"/>
                        </a:lnSpc>
                        <a:spcAft>
                          <a:spcPts val="1000"/>
                        </a:spcAft>
                      </a:pPr>
                      <a:r>
                        <a:rPr lang="en-US" sz="1200" kern="1200">
                          <a:effectLst/>
                        </a:rPr>
                        <a:t>Varchar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tc>
                  <a:txBody>
                    <a:bodyPr/>
                    <a:lstStyle/>
                    <a:p>
                      <a:pPr>
                        <a:lnSpc>
                          <a:spcPct val="150000"/>
                        </a:lnSpc>
                        <a:spcAft>
                          <a:spcPts val="1000"/>
                        </a:spcAft>
                      </a:pPr>
                      <a:r>
                        <a:rPr lang="en-IN" sz="1200">
                          <a:effectLst/>
                        </a:rPr>
                        <a:t>20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tc>
                  <a:txBody>
                    <a:bodyPr/>
                    <a:lstStyle/>
                    <a:p>
                      <a:pPr>
                        <a:lnSpc>
                          <a:spcPct val="150000"/>
                        </a:lnSpc>
                        <a:spcAft>
                          <a:spcPts val="1000"/>
                        </a:spcAft>
                      </a:pPr>
                      <a:r>
                        <a:rPr lang="en-US" sz="1200" kern="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extLst>
                  <a:ext uri="{0D108BD9-81ED-4DB2-BD59-A6C34878D82A}">
                    <a16:rowId xmlns:a16="http://schemas.microsoft.com/office/drawing/2014/main" val="1526856538"/>
                  </a:ext>
                </a:extLst>
              </a:tr>
              <a:tr h="605384">
                <a:tc>
                  <a:txBody>
                    <a:bodyPr/>
                    <a:lstStyle/>
                    <a:p>
                      <a:pPr>
                        <a:lnSpc>
                          <a:spcPct val="150000"/>
                        </a:lnSpc>
                        <a:spcAft>
                          <a:spcPts val="1000"/>
                        </a:spcAft>
                      </a:pPr>
                      <a:r>
                        <a:rPr lang="en-US" sz="1200" kern="1200" dirty="0">
                          <a:effectLst/>
                        </a:rPr>
                        <a:t>Price</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tc>
                  <a:txBody>
                    <a:bodyPr/>
                    <a:lstStyle/>
                    <a:p>
                      <a:pPr>
                        <a:lnSpc>
                          <a:spcPct val="150000"/>
                        </a:lnSpc>
                        <a:spcAft>
                          <a:spcPts val="1000"/>
                        </a:spcAft>
                      </a:pPr>
                      <a:r>
                        <a:rPr lang="en-US" sz="1200" kern="1200">
                          <a:effectLst/>
                        </a:rPr>
                        <a:t>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tc>
                  <a:txBody>
                    <a:bodyPr/>
                    <a:lstStyle/>
                    <a:p>
                      <a:pPr>
                        <a:lnSpc>
                          <a:spcPct val="150000"/>
                        </a:lnSpc>
                        <a:spcAft>
                          <a:spcPts val="1000"/>
                        </a:spcAft>
                      </a:pPr>
                      <a:r>
                        <a:rPr lang="en-IN" sz="1200">
                          <a:effectLst/>
                        </a:rPr>
                        <a:t>7</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tc>
                  <a:txBody>
                    <a:bodyPr/>
                    <a:lstStyle/>
                    <a:p>
                      <a:pPr>
                        <a:lnSpc>
                          <a:spcPct val="150000"/>
                        </a:lnSpc>
                        <a:spcAft>
                          <a:spcPts val="1000"/>
                        </a:spcAft>
                      </a:pPr>
                      <a:r>
                        <a:rPr lang="en-US" sz="1200" kern="1200" dirty="0">
                          <a:effectLst/>
                        </a:rPr>
                        <a:t>Not null</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7794" marR="67794" marT="0" marB="0" anchor="ctr"/>
                </a:tc>
                <a:extLst>
                  <a:ext uri="{0D108BD9-81ED-4DB2-BD59-A6C34878D82A}">
                    <a16:rowId xmlns:a16="http://schemas.microsoft.com/office/drawing/2014/main" val="598812131"/>
                  </a:ext>
                </a:extLst>
              </a:tr>
            </a:tbl>
          </a:graphicData>
        </a:graphic>
      </p:graphicFrame>
    </p:spTree>
    <p:extLst>
      <p:ext uri="{BB962C8B-B14F-4D97-AF65-F5344CB8AC3E}">
        <p14:creationId xmlns:p14="http://schemas.microsoft.com/office/powerpoint/2010/main" val="1622149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A234BB-C969-0F21-B8B1-C760AE7AC507}"/>
              </a:ext>
            </a:extLst>
          </p:cNvPr>
          <p:cNvSpPr txBox="1"/>
          <p:nvPr/>
        </p:nvSpPr>
        <p:spPr>
          <a:xfrm>
            <a:off x="594088" y="486630"/>
            <a:ext cx="4576518" cy="463397"/>
          </a:xfrm>
          <a:prstGeom prst="rect">
            <a:avLst/>
          </a:prstGeom>
          <a:noFill/>
        </p:spPr>
        <p:txBody>
          <a:bodyPr wrap="square">
            <a:spAutoFit/>
          </a:bodyPr>
          <a:lstStyle/>
          <a:p>
            <a:pPr>
              <a:lnSpc>
                <a:spcPct val="150000"/>
              </a:lnSpc>
              <a:spcAft>
                <a:spcPts val="1000"/>
              </a:spcAft>
            </a:pPr>
            <a:r>
              <a:rPr lang="en-US" sz="1800" b="1">
                <a:effectLst/>
                <a:latin typeface="Times New Roman" panose="02020603050405020304" pitchFamily="18" charset="0"/>
                <a:ea typeface="Calibri" panose="020F0502020204030204" pitchFamily="34" charset="0"/>
                <a:cs typeface="Latha" panose="020B0604020202020204" pitchFamily="34" charset="0"/>
              </a:rPr>
              <a:t>TABLE NAME: SALES</a:t>
            </a:r>
            <a:endParaRPr lang="en-IN" sz="1400" dirty="0">
              <a:effectLst/>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7" name="Table 6">
            <a:extLst>
              <a:ext uri="{FF2B5EF4-FFF2-40B4-BE49-F238E27FC236}">
                <a16:creationId xmlns:a16="http://schemas.microsoft.com/office/drawing/2014/main" id="{335163F2-644D-1E90-4BF9-7465A5B166F5}"/>
              </a:ext>
            </a:extLst>
          </p:cNvPr>
          <p:cNvGraphicFramePr/>
          <p:nvPr>
            <p:extLst>
              <p:ext uri="{D42A27DB-BD31-4B8C-83A1-F6EECF244321}">
                <p14:modId xmlns:p14="http://schemas.microsoft.com/office/powerpoint/2010/main" val="689370468"/>
              </p:ext>
            </p:extLst>
          </p:nvPr>
        </p:nvGraphicFramePr>
        <p:xfrm>
          <a:off x="594089" y="1183660"/>
          <a:ext cx="8486663" cy="4770779"/>
        </p:xfrm>
        <a:graphic>
          <a:graphicData uri="http://schemas.openxmlformats.org/drawingml/2006/table">
            <a:tbl>
              <a:tblPr firstRow="1" firstCol="1" bandRow="1">
                <a:tableStyleId>{5C22544A-7EE6-4342-B048-85BDC9FD1C3A}</a:tableStyleId>
              </a:tblPr>
              <a:tblGrid>
                <a:gridCol w="2093230">
                  <a:extLst>
                    <a:ext uri="{9D8B030D-6E8A-4147-A177-3AD203B41FA5}">
                      <a16:colId xmlns:a16="http://schemas.microsoft.com/office/drawing/2014/main" val="2430580073"/>
                    </a:ext>
                  </a:extLst>
                </a:gridCol>
                <a:gridCol w="2169625">
                  <a:extLst>
                    <a:ext uri="{9D8B030D-6E8A-4147-A177-3AD203B41FA5}">
                      <a16:colId xmlns:a16="http://schemas.microsoft.com/office/drawing/2014/main" val="3914427308"/>
                    </a:ext>
                  </a:extLst>
                </a:gridCol>
                <a:gridCol w="2240927">
                  <a:extLst>
                    <a:ext uri="{9D8B030D-6E8A-4147-A177-3AD203B41FA5}">
                      <a16:colId xmlns:a16="http://schemas.microsoft.com/office/drawing/2014/main" val="603990160"/>
                    </a:ext>
                  </a:extLst>
                </a:gridCol>
                <a:gridCol w="1982881">
                  <a:extLst>
                    <a:ext uri="{9D8B030D-6E8A-4147-A177-3AD203B41FA5}">
                      <a16:colId xmlns:a16="http://schemas.microsoft.com/office/drawing/2014/main" val="1555564164"/>
                    </a:ext>
                  </a:extLst>
                </a:gridCol>
              </a:tblGrid>
              <a:tr h="366983">
                <a:tc>
                  <a:txBody>
                    <a:bodyPr/>
                    <a:lstStyle/>
                    <a:p>
                      <a:pPr>
                        <a:lnSpc>
                          <a:spcPct val="150000"/>
                        </a:lnSpc>
                        <a:spcAft>
                          <a:spcPts val="1000"/>
                        </a:spcAft>
                      </a:pPr>
                      <a:r>
                        <a:rPr lang="en-US" sz="1200" kern="1200">
                          <a:effectLst/>
                        </a:rPr>
                        <a:t>FIELD</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DATA TYPE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SIZE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CONSTRAINT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046249114"/>
                  </a:ext>
                </a:extLst>
              </a:tr>
              <a:tr h="366983">
                <a:tc>
                  <a:txBody>
                    <a:bodyPr/>
                    <a:lstStyle/>
                    <a:p>
                      <a:pPr>
                        <a:lnSpc>
                          <a:spcPct val="150000"/>
                        </a:lnSpc>
                        <a:spcAft>
                          <a:spcPts val="1000"/>
                        </a:spcAft>
                      </a:pPr>
                      <a:r>
                        <a:rPr lang="en-US" sz="1200" kern="1200">
                          <a:effectLst/>
                        </a:rPr>
                        <a:t>Sales id</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10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Primary key</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4080652026"/>
                  </a:ext>
                </a:extLst>
              </a:tr>
              <a:tr h="366983">
                <a:tc>
                  <a:txBody>
                    <a:bodyPr/>
                    <a:lstStyle/>
                    <a:p>
                      <a:pPr>
                        <a:lnSpc>
                          <a:spcPct val="150000"/>
                        </a:lnSpc>
                        <a:spcAft>
                          <a:spcPts val="1000"/>
                        </a:spcAft>
                      </a:pPr>
                      <a:r>
                        <a:rPr lang="en-US" sz="1200" kern="1200">
                          <a:effectLst/>
                        </a:rPr>
                        <a:t>Customer id</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10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Foreign key</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861674379"/>
                  </a:ext>
                </a:extLst>
              </a:tr>
              <a:tr h="366983">
                <a:tc>
                  <a:txBody>
                    <a:bodyPr/>
                    <a:lstStyle/>
                    <a:p>
                      <a:pPr>
                        <a:lnSpc>
                          <a:spcPct val="150000"/>
                        </a:lnSpc>
                        <a:spcAft>
                          <a:spcPts val="1000"/>
                        </a:spcAft>
                      </a:pPr>
                      <a:r>
                        <a:rPr lang="en-IN" sz="1200">
                          <a:effectLst/>
                        </a:rPr>
                        <a:t>Mobile number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10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446266763"/>
                  </a:ext>
                </a:extLst>
              </a:tr>
              <a:tr h="366983">
                <a:tc>
                  <a:txBody>
                    <a:bodyPr/>
                    <a:lstStyle/>
                    <a:p>
                      <a:pPr>
                        <a:lnSpc>
                          <a:spcPct val="150000"/>
                        </a:lnSpc>
                        <a:spcAft>
                          <a:spcPts val="1000"/>
                        </a:spcAft>
                      </a:pPr>
                      <a:r>
                        <a:rPr lang="en-IN" sz="1200">
                          <a:effectLst/>
                        </a:rPr>
                        <a:t>Customer name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20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464330824"/>
                  </a:ext>
                </a:extLst>
              </a:tr>
              <a:tr h="366983">
                <a:tc>
                  <a:txBody>
                    <a:bodyPr/>
                    <a:lstStyle/>
                    <a:p>
                      <a:pPr>
                        <a:lnSpc>
                          <a:spcPct val="150000"/>
                        </a:lnSpc>
                        <a:spcAft>
                          <a:spcPts val="1000"/>
                        </a:spcAft>
                      </a:pPr>
                      <a:r>
                        <a:rPr lang="en-IN" sz="1200">
                          <a:effectLst/>
                        </a:rPr>
                        <a:t>Address</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Varchar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20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955437663"/>
                  </a:ext>
                </a:extLst>
              </a:tr>
              <a:tr h="366983">
                <a:tc>
                  <a:txBody>
                    <a:bodyPr/>
                    <a:lstStyle/>
                    <a:p>
                      <a:pPr>
                        <a:lnSpc>
                          <a:spcPct val="150000"/>
                        </a:lnSpc>
                        <a:spcAft>
                          <a:spcPts val="1000"/>
                        </a:spcAft>
                      </a:pPr>
                      <a:r>
                        <a:rPr lang="en-IN" sz="1200">
                          <a:effectLst/>
                        </a:rPr>
                        <a:t>Pin code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6</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51254013"/>
                  </a:ext>
                </a:extLst>
              </a:tr>
              <a:tr h="366983">
                <a:tc>
                  <a:txBody>
                    <a:bodyPr/>
                    <a:lstStyle/>
                    <a:p>
                      <a:pPr>
                        <a:lnSpc>
                          <a:spcPct val="150000"/>
                        </a:lnSpc>
                        <a:spcAft>
                          <a:spcPts val="1000"/>
                        </a:spcAft>
                      </a:pPr>
                      <a:r>
                        <a:rPr lang="en-IN" sz="1200">
                          <a:effectLst/>
                        </a:rPr>
                        <a:t>Product name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Varchar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20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919839487"/>
                  </a:ext>
                </a:extLst>
              </a:tr>
              <a:tr h="366983">
                <a:tc>
                  <a:txBody>
                    <a:bodyPr/>
                    <a:lstStyle/>
                    <a:p>
                      <a:pPr>
                        <a:lnSpc>
                          <a:spcPct val="150000"/>
                        </a:lnSpc>
                        <a:spcAft>
                          <a:spcPts val="1000"/>
                        </a:spcAft>
                      </a:pPr>
                      <a:r>
                        <a:rPr lang="en-IN" sz="1200">
                          <a:effectLst/>
                        </a:rPr>
                        <a:t>Quantity</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10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729982688"/>
                  </a:ext>
                </a:extLst>
              </a:tr>
              <a:tr h="366983">
                <a:tc>
                  <a:txBody>
                    <a:bodyPr/>
                    <a:lstStyle/>
                    <a:p>
                      <a:pPr>
                        <a:lnSpc>
                          <a:spcPct val="150000"/>
                        </a:lnSpc>
                        <a:spcAft>
                          <a:spcPts val="1000"/>
                        </a:spcAft>
                      </a:pPr>
                      <a:r>
                        <a:rPr lang="en-IN" sz="1200">
                          <a:effectLst/>
                        </a:rPr>
                        <a:t>Company name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Varchar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20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613196450"/>
                  </a:ext>
                </a:extLst>
              </a:tr>
              <a:tr h="366983">
                <a:tc>
                  <a:txBody>
                    <a:bodyPr/>
                    <a:lstStyle/>
                    <a:p>
                      <a:pPr>
                        <a:lnSpc>
                          <a:spcPct val="150000"/>
                        </a:lnSpc>
                        <a:spcAft>
                          <a:spcPts val="1000"/>
                        </a:spcAft>
                      </a:pPr>
                      <a:r>
                        <a:rPr lang="en-IN" sz="1200">
                          <a:effectLst/>
                        </a:rPr>
                        <a:t>Brand</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Varchar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20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68479290"/>
                  </a:ext>
                </a:extLst>
              </a:tr>
              <a:tr h="366983">
                <a:tc>
                  <a:txBody>
                    <a:bodyPr/>
                    <a:lstStyle/>
                    <a:p>
                      <a:pPr>
                        <a:lnSpc>
                          <a:spcPct val="150000"/>
                        </a:lnSpc>
                        <a:spcAft>
                          <a:spcPts val="1000"/>
                        </a:spcAft>
                      </a:pPr>
                      <a:r>
                        <a:rPr lang="en-IN" sz="1200">
                          <a:effectLst/>
                        </a:rPr>
                        <a:t>Price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7</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586207695"/>
                  </a:ext>
                </a:extLst>
              </a:tr>
              <a:tr h="366983">
                <a:tc>
                  <a:txBody>
                    <a:bodyPr/>
                    <a:lstStyle/>
                    <a:p>
                      <a:pPr>
                        <a:lnSpc>
                          <a:spcPct val="150000"/>
                        </a:lnSpc>
                        <a:spcAft>
                          <a:spcPts val="1000"/>
                        </a:spcAft>
                      </a:pPr>
                      <a:r>
                        <a:rPr lang="en-IN" sz="1200">
                          <a:effectLst/>
                        </a:rPr>
                        <a:t>Total amount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7</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dirty="0">
                          <a:effectLst/>
                        </a:rPr>
                        <a:t>Not null</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643050091"/>
                  </a:ext>
                </a:extLst>
              </a:tr>
            </a:tbl>
          </a:graphicData>
        </a:graphic>
      </p:graphicFrame>
    </p:spTree>
    <p:extLst>
      <p:ext uri="{BB962C8B-B14F-4D97-AF65-F5344CB8AC3E}">
        <p14:creationId xmlns:p14="http://schemas.microsoft.com/office/powerpoint/2010/main" val="2080315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CB8917-F855-B8EE-6D24-493E1D10703B}"/>
              </a:ext>
            </a:extLst>
          </p:cNvPr>
          <p:cNvSpPr txBox="1"/>
          <p:nvPr/>
        </p:nvSpPr>
        <p:spPr>
          <a:xfrm>
            <a:off x="539876" y="423381"/>
            <a:ext cx="4576518" cy="463397"/>
          </a:xfrm>
          <a:prstGeom prst="rect">
            <a:avLst/>
          </a:prstGeom>
          <a:noFill/>
        </p:spPr>
        <p:txBody>
          <a:bodyPr wrap="square">
            <a:spAutoFit/>
          </a:bodyPr>
          <a:lstStyle/>
          <a:p>
            <a:pPr>
              <a:lnSpc>
                <a:spcPct val="150000"/>
              </a:lnSpc>
              <a:spcAft>
                <a:spcPts val="1000"/>
              </a:spcAft>
            </a:pPr>
            <a:r>
              <a:rPr lang="en-US" sz="1800" b="1" dirty="0">
                <a:effectLst/>
                <a:latin typeface="Times New Roman" panose="02020603050405020304" pitchFamily="18" charset="0"/>
                <a:ea typeface="Calibri" panose="020F0502020204030204" pitchFamily="34" charset="0"/>
                <a:cs typeface="Latha" panose="020B0604020202020204" pitchFamily="34" charset="0"/>
              </a:rPr>
              <a:t>TABLE NAME: BILLING</a:t>
            </a:r>
            <a:endParaRPr lang="en-IN" sz="1400" dirty="0">
              <a:effectLst/>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7" name="Table 6">
            <a:extLst>
              <a:ext uri="{FF2B5EF4-FFF2-40B4-BE49-F238E27FC236}">
                <a16:creationId xmlns:a16="http://schemas.microsoft.com/office/drawing/2014/main" id="{9BF00F47-E935-09A1-AC23-57F1B91317CF}"/>
              </a:ext>
            </a:extLst>
          </p:cNvPr>
          <p:cNvGraphicFramePr/>
          <p:nvPr>
            <p:extLst>
              <p:ext uri="{D42A27DB-BD31-4B8C-83A1-F6EECF244321}">
                <p14:modId xmlns:p14="http://schemas.microsoft.com/office/powerpoint/2010/main" val="202628387"/>
              </p:ext>
            </p:extLst>
          </p:nvPr>
        </p:nvGraphicFramePr>
        <p:xfrm>
          <a:off x="912593" y="1527012"/>
          <a:ext cx="7788663" cy="4517786"/>
        </p:xfrm>
        <a:graphic>
          <a:graphicData uri="http://schemas.openxmlformats.org/drawingml/2006/table">
            <a:tbl>
              <a:tblPr firstRow="1" firstCol="1" bandRow="1">
                <a:tableStyleId>{5C22544A-7EE6-4342-B048-85BDC9FD1C3A}</a:tableStyleId>
              </a:tblPr>
              <a:tblGrid>
                <a:gridCol w="1942492">
                  <a:extLst>
                    <a:ext uri="{9D8B030D-6E8A-4147-A177-3AD203B41FA5}">
                      <a16:colId xmlns:a16="http://schemas.microsoft.com/office/drawing/2014/main" val="1459306023"/>
                    </a:ext>
                  </a:extLst>
                </a:gridCol>
                <a:gridCol w="1914454">
                  <a:extLst>
                    <a:ext uri="{9D8B030D-6E8A-4147-A177-3AD203B41FA5}">
                      <a16:colId xmlns:a16="http://schemas.microsoft.com/office/drawing/2014/main" val="834553110"/>
                    </a:ext>
                  </a:extLst>
                </a:gridCol>
                <a:gridCol w="1978320">
                  <a:extLst>
                    <a:ext uri="{9D8B030D-6E8A-4147-A177-3AD203B41FA5}">
                      <a16:colId xmlns:a16="http://schemas.microsoft.com/office/drawing/2014/main" val="2359698230"/>
                    </a:ext>
                  </a:extLst>
                </a:gridCol>
                <a:gridCol w="1953397">
                  <a:extLst>
                    <a:ext uri="{9D8B030D-6E8A-4147-A177-3AD203B41FA5}">
                      <a16:colId xmlns:a16="http://schemas.microsoft.com/office/drawing/2014/main" val="2951496257"/>
                    </a:ext>
                  </a:extLst>
                </a:gridCol>
              </a:tblGrid>
              <a:tr h="397972">
                <a:tc>
                  <a:txBody>
                    <a:bodyPr/>
                    <a:lstStyle/>
                    <a:p>
                      <a:pPr>
                        <a:lnSpc>
                          <a:spcPct val="150000"/>
                        </a:lnSpc>
                        <a:spcAft>
                          <a:spcPts val="1000"/>
                        </a:spcAft>
                      </a:pPr>
                      <a:r>
                        <a:rPr lang="en-US" sz="1200" kern="1200">
                          <a:effectLst/>
                        </a:rPr>
                        <a:t>FIELD</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DATA TYPE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SIZE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CONSTRAINT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636296598"/>
                  </a:ext>
                </a:extLst>
              </a:tr>
              <a:tr h="397972">
                <a:tc>
                  <a:txBody>
                    <a:bodyPr/>
                    <a:lstStyle/>
                    <a:p>
                      <a:pPr>
                        <a:lnSpc>
                          <a:spcPct val="150000"/>
                        </a:lnSpc>
                        <a:spcAft>
                          <a:spcPts val="1000"/>
                        </a:spcAft>
                      </a:pPr>
                      <a:r>
                        <a:rPr lang="en-IN" sz="1200">
                          <a:effectLst/>
                        </a:rPr>
                        <a:t>Date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Date/time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DD/MM/YY</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637953560"/>
                  </a:ext>
                </a:extLst>
              </a:tr>
              <a:tr h="397972">
                <a:tc>
                  <a:txBody>
                    <a:bodyPr/>
                    <a:lstStyle/>
                    <a:p>
                      <a:pPr>
                        <a:lnSpc>
                          <a:spcPct val="150000"/>
                        </a:lnSpc>
                        <a:spcAft>
                          <a:spcPts val="1000"/>
                        </a:spcAft>
                      </a:pPr>
                      <a:r>
                        <a:rPr lang="en-US" sz="1200" kern="1200">
                          <a:effectLst/>
                        </a:rPr>
                        <a:t>Customer name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20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609566919"/>
                  </a:ext>
                </a:extLst>
              </a:tr>
              <a:tr h="397972">
                <a:tc>
                  <a:txBody>
                    <a:bodyPr/>
                    <a:lstStyle/>
                    <a:p>
                      <a:pPr>
                        <a:lnSpc>
                          <a:spcPct val="150000"/>
                        </a:lnSpc>
                        <a:spcAft>
                          <a:spcPts val="1000"/>
                        </a:spcAft>
                      </a:pPr>
                      <a:r>
                        <a:rPr lang="en-IN" sz="1200">
                          <a:effectLst/>
                        </a:rPr>
                        <a:t>Company name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20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98593349"/>
                  </a:ext>
                </a:extLst>
              </a:tr>
              <a:tr h="397972">
                <a:tc>
                  <a:txBody>
                    <a:bodyPr/>
                    <a:lstStyle/>
                    <a:p>
                      <a:pPr>
                        <a:lnSpc>
                          <a:spcPct val="150000"/>
                        </a:lnSpc>
                        <a:spcAft>
                          <a:spcPts val="1000"/>
                        </a:spcAft>
                      </a:pPr>
                      <a:r>
                        <a:rPr lang="en-IN" sz="1200">
                          <a:effectLst/>
                        </a:rPr>
                        <a:t>Brand</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20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86059481"/>
                  </a:ext>
                </a:extLst>
              </a:tr>
              <a:tr h="547714">
                <a:tc>
                  <a:txBody>
                    <a:bodyPr/>
                    <a:lstStyle/>
                    <a:p>
                      <a:pPr>
                        <a:lnSpc>
                          <a:spcPct val="115000"/>
                        </a:lnSpc>
                        <a:spcAft>
                          <a:spcPts val="1000"/>
                        </a:spcAft>
                      </a:pPr>
                      <a:r>
                        <a:rPr lang="en-US" sz="1200">
                          <a:effectLst/>
                        </a:rPr>
                        <a:t>Product name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pPr>
                      <a:r>
                        <a:rPr lang="en-US" sz="1200">
                          <a:effectLst/>
                        </a:rPr>
                        <a:t>Varchar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pPr>
                      <a:r>
                        <a:rPr lang="en-US" sz="1200">
                          <a:effectLst/>
                        </a:rPr>
                        <a:t>20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pPr>
                      <a:r>
                        <a:rPr lang="en-US" sz="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639674330"/>
                  </a:ext>
                </a:extLst>
              </a:tr>
              <a:tr h="321996">
                <a:tc>
                  <a:txBody>
                    <a:bodyPr/>
                    <a:lstStyle/>
                    <a:p>
                      <a:pPr>
                        <a:lnSpc>
                          <a:spcPct val="115000"/>
                        </a:lnSpc>
                        <a:spcAft>
                          <a:spcPts val="1000"/>
                        </a:spcAft>
                      </a:pPr>
                      <a:r>
                        <a:rPr lang="en-US" sz="1200">
                          <a:effectLst/>
                        </a:rPr>
                        <a:t>Price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pPr>
                      <a:r>
                        <a:rPr lang="en-US" sz="1200">
                          <a:effectLst/>
                        </a:rPr>
                        <a:t>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pPr>
                      <a:r>
                        <a:rPr lang="en-US" sz="1200">
                          <a:effectLst/>
                        </a:rPr>
                        <a:t>7</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pPr>
                      <a:r>
                        <a:rPr lang="en-US" sz="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040963026"/>
                  </a:ext>
                </a:extLst>
              </a:tr>
              <a:tr h="549724">
                <a:tc>
                  <a:txBody>
                    <a:bodyPr/>
                    <a:lstStyle/>
                    <a:p>
                      <a:pPr>
                        <a:lnSpc>
                          <a:spcPct val="115000"/>
                        </a:lnSpc>
                        <a:spcAft>
                          <a:spcPts val="1000"/>
                        </a:spcAft>
                      </a:pPr>
                      <a:r>
                        <a:rPr lang="en-US" sz="1200">
                          <a:effectLst/>
                        </a:rPr>
                        <a:t>Quantity</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pPr>
                      <a:r>
                        <a:rPr lang="en-US" sz="1200">
                          <a:effectLst/>
                        </a:rPr>
                        <a:t>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pPr>
                      <a:r>
                        <a:rPr lang="en-US" sz="1200">
                          <a:effectLst/>
                        </a:rPr>
                        <a:t>10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pPr>
                      <a:r>
                        <a:rPr lang="en-US" sz="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702509528"/>
                  </a:ext>
                </a:extLst>
              </a:tr>
              <a:tr h="556758">
                <a:tc>
                  <a:txBody>
                    <a:bodyPr/>
                    <a:lstStyle/>
                    <a:p>
                      <a:pPr>
                        <a:lnSpc>
                          <a:spcPct val="115000"/>
                        </a:lnSpc>
                        <a:spcAft>
                          <a:spcPts val="1000"/>
                        </a:spcAft>
                      </a:pPr>
                      <a:r>
                        <a:rPr lang="en-US" sz="1200">
                          <a:effectLst/>
                        </a:rPr>
                        <a:t>Total amount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pPr>
                      <a:r>
                        <a:rPr lang="en-US" sz="1200">
                          <a:effectLst/>
                        </a:rPr>
                        <a:t>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pPr>
                      <a:r>
                        <a:rPr lang="en-US" sz="1200">
                          <a:effectLst/>
                        </a:rPr>
                        <a:t>7</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pPr>
                      <a:r>
                        <a:rPr lang="en-US" sz="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098146927"/>
                  </a:ext>
                </a:extLst>
              </a:tr>
              <a:tr h="551734">
                <a:tc>
                  <a:txBody>
                    <a:bodyPr/>
                    <a:lstStyle/>
                    <a:p>
                      <a:pPr>
                        <a:lnSpc>
                          <a:spcPct val="115000"/>
                        </a:lnSpc>
                        <a:spcAft>
                          <a:spcPts val="1000"/>
                        </a:spcAft>
                      </a:pPr>
                      <a:r>
                        <a:rPr lang="en-US" sz="1200">
                          <a:effectLst/>
                        </a:rPr>
                        <a:t>Billing id</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pPr>
                      <a:r>
                        <a:rPr lang="en-US" sz="1200">
                          <a:effectLst/>
                        </a:rPr>
                        <a:t>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pPr>
                      <a:r>
                        <a:rPr lang="en-US" sz="1200">
                          <a:effectLst/>
                        </a:rPr>
                        <a:t>30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pPr>
                      <a:r>
                        <a:rPr lang="en-US" sz="1200" dirty="0">
                          <a:effectLst/>
                        </a:rPr>
                        <a:t>Not null</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197004595"/>
                  </a:ext>
                </a:extLst>
              </a:tr>
            </a:tbl>
          </a:graphicData>
        </a:graphic>
      </p:graphicFrame>
    </p:spTree>
    <p:extLst>
      <p:ext uri="{BB962C8B-B14F-4D97-AF65-F5344CB8AC3E}">
        <p14:creationId xmlns:p14="http://schemas.microsoft.com/office/powerpoint/2010/main" val="4213052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63430C-4943-B78B-FB14-ACC863AD94AC}"/>
              </a:ext>
            </a:extLst>
          </p:cNvPr>
          <p:cNvSpPr txBox="1"/>
          <p:nvPr/>
        </p:nvSpPr>
        <p:spPr>
          <a:xfrm>
            <a:off x="449519" y="489291"/>
            <a:ext cx="4576518" cy="458074"/>
          </a:xfrm>
          <a:prstGeom prst="rect">
            <a:avLst/>
          </a:prstGeom>
          <a:noFill/>
        </p:spPr>
        <p:txBody>
          <a:bodyPr wrap="square">
            <a:spAutoFit/>
          </a:bodyPr>
          <a:lstStyle/>
          <a:p>
            <a:pPr algn="just">
              <a:lnSpc>
                <a:spcPct val="150000"/>
              </a:lnSpc>
            </a:pPr>
            <a:r>
              <a:rPr lang="en-US" sz="1800" b="1" dirty="0">
                <a:effectLst/>
                <a:latin typeface="Times New Roman" panose="02020603050405020304" pitchFamily="18" charset="0"/>
                <a:ea typeface="Times New Roman" panose="02020603050405020304" pitchFamily="18" charset="0"/>
              </a:rPr>
              <a:t>TABLE NAME: STOCK</a:t>
            </a:r>
            <a:endParaRPr lang="en-IN" sz="1600" dirty="0">
              <a:effectLst/>
              <a:latin typeface="Times New Roman" panose="02020603050405020304" pitchFamily="18" charset="0"/>
              <a:ea typeface="Times New Roman" panose="02020603050405020304" pitchFamily="18" charset="0"/>
            </a:endParaRPr>
          </a:p>
        </p:txBody>
      </p:sp>
      <p:graphicFrame>
        <p:nvGraphicFramePr>
          <p:cNvPr id="7" name="Table 6">
            <a:extLst>
              <a:ext uri="{FF2B5EF4-FFF2-40B4-BE49-F238E27FC236}">
                <a16:creationId xmlns:a16="http://schemas.microsoft.com/office/drawing/2014/main" id="{80C80716-E95C-F890-C018-821A761B9E33}"/>
              </a:ext>
            </a:extLst>
          </p:cNvPr>
          <p:cNvGraphicFramePr/>
          <p:nvPr>
            <p:extLst>
              <p:ext uri="{D42A27DB-BD31-4B8C-83A1-F6EECF244321}">
                <p14:modId xmlns:p14="http://schemas.microsoft.com/office/powerpoint/2010/main" val="1051615112"/>
              </p:ext>
            </p:extLst>
          </p:nvPr>
        </p:nvGraphicFramePr>
        <p:xfrm>
          <a:off x="777059" y="1563154"/>
          <a:ext cx="7779629" cy="3957577"/>
        </p:xfrm>
        <a:graphic>
          <a:graphicData uri="http://schemas.openxmlformats.org/drawingml/2006/table">
            <a:tbl>
              <a:tblPr firstRow="1" firstCol="1" bandRow="1">
                <a:tableStyleId>{5C22544A-7EE6-4342-B048-85BDC9FD1C3A}</a:tableStyleId>
              </a:tblPr>
              <a:tblGrid>
                <a:gridCol w="1940239">
                  <a:extLst>
                    <a:ext uri="{9D8B030D-6E8A-4147-A177-3AD203B41FA5}">
                      <a16:colId xmlns:a16="http://schemas.microsoft.com/office/drawing/2014/main" val="1044547312"/>
                    </a:ext>
                  </a:extLst>
                </a:gridCol>
                <a:gridCol w="1912233">
                  <a:extLst>
                    <a:ext uri="{9D8B030D-6E8A-4147-A177-3AD203B41FA5}">
                      <a16:colId xmlns:a16="http://schemas.microsoft.com/office/drawing/2014/main" val="963013168"/>
                    </a:ext>
                  </a:extLst>
                </a:gridCol>
                <a:gridCol w="1976026">
                  <a:extLst>
                    <a:ext uri="{9D8B030D-6E8A-4147-A177-3AD203B41FA5}">
                      <a16:colId xmlns:a16="http://schemas.microsoft.com/office/drawing/2014/main" val="1307814534"/>
                    </a:ext>
                  </a:extLst>
                </a:gridCol>
                <a:gridCol w="1951131">
                  <a:extLst>
                    <a:ext uri="{9D8B030D-6E8A-4147-A177-3AD203B41FA5}">
                      <a16:colId xmlns:a16="http://schemas.microsoft.com/office/drawing/2014/main" val="4153770757"/>
                    </a:ext>
                  </a:extLst>
                </a:gridCol>
              </a:tblGrid>
              <a:tr h="674645">
                <a:tc>
                  <a:txBody>
                    <a:bodyPr/>
                    <a:lstStyle/>
                    <a:p>
                      <a:pPr>
                        <a:lnSpc>
                          <a:spcPct val="150000"/>
                        </a:lnSpc>
                        <a:spcAft>
                          <a:spcPts val="1000"/>
                        </a:spcAft>
                      </a:pPr>
                      <a:r>
                        <a:rPr lang="en-US" sz="1200" kern="1200">
                          <a:effectLst/>
                        </a:rPr>
                        <a:t>FIELD</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DATA TYPE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SIZE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CONSTRAINT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931684071"/>
                  </a:ext>
                </a:extLst>
              </a:tr>
              <a:tr h="674645">
                <a:tc>
                  <a:txBody>
                    <a:bodyPr/>
                    <a:lstStyle/>
                    <a:p>
                      <a:pPr>
                        <a:lnSpc>
                          <a:spcPct val="150000"/>
                        </a:lnSpc>
                        <a:spcAft>
                          <a:spcPts val="1000"/>
                        </a:spcAft>
                      </a:pPr>
                      <a:r>
                        <a:rPr lang="en-IN" sz="1200">
                          <a:effectLst/>
                        </a:rPr>
                        <a:t>Stock id</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10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Foreign key</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406138385"/>
                  </a:ext>
                </a:extLst>
              </a:tr>
              <a:tr h="674645">
                <a:tc>
                  <a:txBody>
                    <a:bodyPr/>
                    <a:lstStyle/>
                    <a:p>
                      <a:pPr>
                        <a:lnSpc>
                          <a:spcPct val="150000"/>
                        </a:lnSpc>
                        <a:spcAft>
                          <a:spcPts val="1000"/>
                        </a:spcAft>
                      </a:pPr>
                      <a:r>
                        <a:rPr lang="en-US" sz="1200" kern="1200">
                          <a:effectLst/>
                        </a:rPr>
                        <a:t>Company name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20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68898592"/>
                  </a:ext>
                </a:extLst>
              </a:tr>
              <a:tr h="674645">
                <a:tc>
                  <a:txBody>
                    <a:bodyPr/>
                    <a:lstStyle/>
                    <a:p>
                      <a:pPr>
                        <a:lnSpc>
                          <a:spcPct val="150000"/>
                        </a:lnSpc>
                        <a:spcAft>
                          <a:spcPts val="1000"/>
                        </a:spcAft>
                      </a:pPr>
                      <a:r>
                        <a:rPr lang="en-IN" sz="1200">
                          <a:effectLst/>
                        </a:rPr>
                        <a:t>Brand name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10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91376089"/>
                  </a:ext>
                </a:extLst>
              </a:tr>
              <a:tr h="674645">
                <a:tc>
                  <a:txBody>
                    <a:bodyPr/>
                    <a:lstStyle/>
                    <a:p>
                      <a:pPr>
                        <a:lnSpc>
                          <a:spcPct val="150000"/>
                        </a:lnSpc>
                        <a:spcAft>
                          <a:spcPts val="1000"/>
                        </a:spcAft>
                      </a:pPr>
                      <a:r>
                        <a:rPr lang="en-IN" sz="1200">
                          <a:effectLst/>
                        </a:rPr>
                        <a:t>Price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US" sz="1200" kern="1200">
                          <a:effectLst/>
                        </a:rPr>
                        <a:t>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7</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nSpc>
                          <a:spcPct val="150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800706696"/>
                  </a:ext>
                </a:extLst>
              </a:tr>
              <a:tr h="584352">
                <a:tc>
                  <a:txBody>
                    <a:bodyPr/>
                    <a:lstStyle/>
                    <a:p>
                      <a:pPr>
                        <a:lnSpc>
                          <a:spcPct val="115000"/>
                        </a:lnSpc>
                        <a:spcAft>
                          <a:spcPts val="1000"/>
                        </a:spcAft>
                      </a:pPr>
                      <a:r>
                        <a:rPr lang="en-US" sz="1200">
                          <a:effectLst/>
                        </a:rPr>
                        <a:t>Stock</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pPr>
                      <a:r>
                        <a:rPr lang="en-US" sz="1200">
                          <a:effectLst/>
                        </a:rPr>
                        <a:t>Int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pPr>
                      <a:r>
                        <a:rPr lang="en-US" sz="1200">
                          <a:effectLst/>
                        </a:rPr>
                        <a:t>20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pPr>
                      <a:r>
                        <a:rPr lang="en-US" sz="1200" dirty="0">
                          <a:effectLst/>
                        </a:rPr>
                        <a:t>Not null</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782334152"/>
                  </a:ext>
                </a:extLst>
              </a:tr>
            </a:tbl>
          </a:graphicData>
        </a:graphic>
      </p:graphicFrame>
    </p:spTree>
    <p:extLst>
      <p:ext uri="{BB962C8B-B14F-4D97-AF65-F5344CB8AC3E}">
        <p14:creationId xmlns:p14="http://schemas.microsoft.com/office/powerpoint/2010/main" val="4121947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8A5F61-F330-81A5-A659-D79573F0E8EC}"/>
              </a:ext>
            </a:extLst>
          </p:cNvPr>
          <p:cNvSpPr txBox="1"/>
          <p:nvPr/>
        </p:nvSpPr>
        <p:spPr>
          <a:xfrm>
            <a:off x="485662" y="272539"/>
            <a:ext cx="5586243" cy="873509"/>
          </a:xfrm>
          <a:prstGeom prst="rect">
            <a:avLst/>
          </a:prstGeom>
          <a:noFill/>
        </p:spPr>
        <p:txBody>
          <a:bodyPr wrap="square">
            <a:spAutoFit/>
          </a:bodyPr>
          <a:lstStyle/>
          <a:p>
            <a:pPr algn="just">
              <a:lnSpc>
                <a:spcPct val="150000"/>
              </a:lnSpc>
            </a:pPr>
            <a:r>
              <a:rPr lang="en-IN" b="1" dirty="0">
                <a:latin typeface="Times New Roman" panose="02020603050405020304" pitchFamily="18" charset="0"/>
                <a:ea typeface="Times New Roman" panose="02020603050405020304" pitchFamily="18" charset="0"/>
              </a:rPr>
              <a:t>FORM</a:t>
            </a:r>
            <a:r>
              <a:rPr lang="en-US" sz="1800" b="1" dirty="0">
                <a:effectLst/>
                <a:latin typeface="Times New Roman" panose="02020603050405020304" pitchFamily="18" charset="0"/>
                <a:ea typeface="Times New Roman" panose="02020603050405020304" pitchFamily="18" charset="0"/>
              </a:rPr>
              <a:t> DESIGN</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ADMIN REGISTRATION</a:t>
            </a: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4D278291-9D93-B404-8616-93A64FD3ED34}"/>
              </a:ext>
            </a:extLst>
          </p:cNvPr>
          <p:cNvPicPr/>
          <p:nvPr/>
        </p:nvPicPr>
        <p:blipFill>
          <a:blip r:embed="rId2">
            <a:extLst>
              <a:ext uri="{28A0092B-C50C-407E-A947-70E740481C1C}">
                <a14:useLocalDpi xmlns:a14="http://schemas.microsoft.com/office/drawing/2010/main" val="0"/>
              </a:ext>
            </a:extLst>
          </a:blip>
          <a:stretch>
            <a:fillRect/>
          </a:stretch>
        </p:blipFill>
        <p:spPr>
          <a:xfrm>
            <a:off x="948735" y="1255945"/>
            <a:ext cx="7246530" cy="4906316"/>
          </a:xfrm>
          <a:prstGeom prst="rect">
            <a:avLst/>
          </a:prstGeom>
        </p:spPr>
      </p:pic>
    </p:spTree>
    <p:extLst>
      <p:ext uri="{BB962C8B-B14F-4D97-AF65-F5344CB8AC3E}">
        <p14:creationId xmlns:p14="http://schemas.microsoft.com/office/powerpoint/2010/main" val="307858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E3AB618-5835-B3A1-6B36-83C8D46EBF56}"/>
              </a:ext>
            </a:extLst>
          </p:cNvPr>
          <p:cNvSpPr txBox="1"/>
          <p:nvPr/>
        </p:nvSpPr>
        <p:spPr>
          <a:xfrm>
            <a:off x="-420713" y="543535"/>
            <a:ext cx="4576518" cy="458011"/>
          </a:xfrm>
          <a:prstGeom prst="rect">
            <a:avLst/>
          </a:prstGeom>
          <a:noFill/>
        </p:spPr>
        <p:txBody>
          <a:bodyPr wrap="square">
            <a:spAutoFit/>
          </a:bodyPr>
          <a:lstStyle/>
          <a:p>
            <a:pPr marL="1116965" algn="just">
              <a:lnSpc>
                <a:spcPct val="150000"/>
              </a:lnSpc>
              <a:spcBef>
                <a:spcPts val="5"/>
              </a:spcBef>
              <a:spcAft>
                <a:spcPts val="0"/>
              </a:spcAft>
              <a:tabLst>
                <a:tab pos="888365" algn="l"/>
              </a:tabLst>
            </a:pPr>
            <a:r>
              <a:rPr lang="en-US" sz="1800" b="1" kern="0">
                <a:effectLst/>
                <a:latin typeface="Times New Roman" panose="02020603050405020304" pitchFamily="18" charset="0"/>
                <a:ea typeface="Times New Roman" panose="02020603050405020304" pitchFamily="18" charset="0"/>
              </a:rPr>
              <a:t>ADD CUSTOMER:</a:t>
            </a:r>
            <a:endParaRPr lang="en-IN" sz="1800" b="1" kern="0" dirty="0">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7888DDED-5740-E678-48D7-D0162753E90E}"/>
              </a:ext>
            </a:extLst>
          </p:cNvPr>
          <p:cNvPicPr/>
          <p:nvPr/>
        </p:nvPicPr>
        <p:blipFill>
          <a:blip r:embed="rId2">
            <a:extLst>
              <a:ext uri="{28A0092B-C50C-407E-A947-70E740481C1C}">
                <a14:useLocalDpi xmlns:a14="http://schemas.microsoft.com/office/drawing/2010/main" val="0"/>
              </a:ext>
            </a:extLst>
          </a:blip>
          <a:stretch>
            <a:fillRect/>
          </a:stretch>
        </p:blipFill>
        <p:spPr>
          <a:xfrm>
            <a:off x="1647825" y="1156553"/>
            <a:ext cx="7089574" cy="4924388"/>
          </a:xfrm>
          <a:prstGeom prst="rect">
            <a:avLst/>
          </a:prstGeom>
        </p:spPr>
      </p:pic>
    </p:spTree>
    <p:extLst>
      <p:ext uri="{BB962C8B-B14F-4D97-AF65-F5344CB8AC3E}">
        <p14:creationId xmlns:p14="http://schemas.microsoft.com/office/powerpoint/2010/main" val="2276553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AC4083-F387-0A77-96D2-CC5A355AB86D}"/>
              </a:ext>
            </a:extLst>
          </p:cNvPr>
          <p:cNvSpPr txBox="1"/>
          <p:nvPr/>
        </p:nvSpPr>
        <p:spPr>
          <a:xfrm>
            <a:off x="-517286" y="579679"/>
            <a:ext cx="4576518" cy="458011"/>
          </a:xfrm>
          <a:prstGeom prst="rect">
            <a:avLst/>
          </a:prstGeom>
          <a:noFill/>
        </p:spPr>
        <p:txBody>
          <a:bodyPr wrap="square">
            <a:spAutoFit/>
          </a:bodyPr>
          <a:lstStyle/>
          <a:p>
            <a:pPr marL="1116965" algn="just">
              <a:lnSpc>
                <a:spcPct val="150000"/>
              </a:lnSpc>
              <a:spcBef>
                <a:spcPts val="5"/>
              </a:spcBef>
              <a:spcAft>
                <a:spcPts val="0"/>
              </a:spcAft>
              <a:tabLst>
                <a:tab pos="888365" algn="l"/>
              </a:tabLst>
            </a:pPr>
            <a:r>
              <a:rPr lang="en-US" sz="1800" b="1" kern="0">
                <a:effectLst/>
                <a:latin typeface="Times New Roman" panose="02020603050405020304" pitchFamily="18" charset="0"/>
                <a:ea typeface="Times New Roman" panose="02020603050405020304" pitchFamily="18" charset="0"/>
              </a:rPr>
              <a:t>VIEW CUSTOMER:</a:t>
            </a:r>
            <a:endParaRPr lang="en-IN" sz="1800" b="1" kern="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1089040C-3A59-7BEC-5EB9-2A108EB9F7B9}"/>
              </a:ext>
            </a:extLst>
          </p:cNvPr>
          <p:cNvPicPr/>
          <p:nvPr/>
        </p:nvPicPr>
        <p:blipFill>
          <a:blip r:embed="rId2">
            <a:extLst>
              <a:ext uri="{28A0092B-C50C-407E-A947-70E740481C1C}">
                <a14:useLocalDpi xmlns:a14="http://schemas.microsoft.com/office/drawing/2010/main" val="0"/>
              </a:ext>
            </a:extLst>
          </a:blip>
          <a:stretch>
            <a:fillRect/>
          </a:stretch>
        </p:blipFill>
        <p:spPr>
          <a:xfrm>
            <a:off x="515028" y="1400514"/>
            <a:ext cx="8132015" cy="4581035"/>
          </a:xfrm>
          <a:prstGeom prst="rect">
            <a:avLst/>
          </a:prstGeom>
        </p:spPr>
      </p:pic>
    </p:spTree>
    <p:extLst>
      <p:ext uri="{BB962C8B-B14F-4D97-AF65-F5344CB8AC3E}">
        <p14:creationId xmlns:p14="http://schemas.microsoft.com/office/powerpoint/2010/main" val="32405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13A86B-DB98-AA30-5F66-2469705CCF9C}"/>
              </a:ext>
            </a:extLst>
          </p:cNvPr>
          <p:cNvSpPr txBox="1"/>
          <p:nvPr/>
        </p:nvSpPr>
        <p:spPr>
          <a:xfrm>
            <a:off x="-535358" y="471252"/>
            <a:ext cx="4576518" cy="458011"/>
          </a:xfrm>
          <a:prstGeom prst="rect">
            <a:avLst/>
          </a:prstGeom>
          <a:noFill/>
        </p:spPr>
        <p:txBody>
          <a:bodyPr wrap="square">
            <a:spAutoFit/>
          </a:bodyPr>
          <a:lstStyle/>
          <a:p>
            <a:pPr marL="1116965" algn="just">
              <a:lnSpc>
                <a:spcPct val="150000"/>
              </a:lnSpc>
              <a:spcBef>
                <a:spcPts val="5"/>
              </a:spcBef>
              <a:spcAft>
                <a:spcPts val="0"/>
              </a:spcAft>
              <a:tabLst>
                <a:tab pos="888365" algn="l"/>
              </a:tabLst>
            </a:pPr>
            <a:r>
              <a:rPr lang="en-US" sz="1800" b="1" kern="0">
                <a:effectLst/>
                <a:latin typeface="Times New Roman" panose="02020603050405020304" pitchFamily="18" charset="0"/>
                <a:ea typeface="Times New Roman" panose="02020603050405020304" pitchFamily="18" charset="0"/>
              </a:rPr>
              <a:t>ADD PRODUCT:</a:t>
            </a:r>
            <a:endParaRPr lang="en-IN" sz="1800" b="1" kern="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27786A90-679D-9577-70E4-E23DC007BE34}"/>
              </a:ext>
            </a:extLst>
          </p:cNvPr>
          <p:cNvPicPr/>
          <p:nvPr/>
        </p:nvPicPr>
        <p:blipFill>
          <a:blip r:embed="rId2">
            <a:extLst>
              <a:ext uri="{28A0092B-C50C-407E-A947-70E740481C1C}">
                <a14:useLocalDpi xmlns:a14="http://schemas.microsoft.com/office/drawing/2010/main" val="0"/>
              </a:ext>
            </a:extLst>
          </a:blip>
          <a:stretch>
            <a:fillRect/>
          </a:stretch>
        </p:blipFill>
        <p:spPr>
          <a:xfrm>
            <a:off x="749953" y="1274016"/>
            <a:ext cx="8285619" cy="4499715"/>
          </a:xfrm>
          <a:prstGeom prst="rect">
            <a:avLst/>
          </a:prstGeom>
        </p:spPr>
      </p:pic>
    </p:spTree>
    <p:extLst>
      <p:ext uri="{BB962C8B-B14F-4D97-AF65-F5344CB8AC3E}">
        <p14:creationId xmlns:p14="http://schemas.microsoft.com/office/powerpoint/2010/main" val="3576008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876167-1DCF-8F1C-F9BE-3F8043457EAB}"/>
              </a:ext>
            </a:extLst>
          </p:cNvPr>
          <p:cNvSpPr txBox="1"/>
          <p:nvPr/>
        </p:nvSpPr>
        <p:spPr>
          <a:xfrm>
            <a:off x="-499216" y="380896"/>
            <a:ext cx="4809184" cy="458011"/>
          </a:xfrm>
          <a:prstGeom prst="rect">
            <a:avLst/>
          </a:prstGeom>
          <a:noFill/>
        </p:spPr>
        <p:txBody>
          <a:bodyPr wrap="square">
            <a:spAutoFit/>
          </a:bodyPr>
          <a:lstStyle/>
          <a:p>
            <a:pPr marL="1116965" algn="just">
              <a:lnSpc>
                <a:spcPct val="150000"/>
              </a:lnSpc>
              <a:spcBef>
                <a:spcPts val="5"/>
              </a:spcBef>
              <a:spcAft>
                <a:spcPts val="0"/>
              </a:spcAft>
              <a:tabLst>
                <a:tab pos="888365" algn="l"/>
              </a:tabLst>
            </a:pPr>
            <a:r>
              <a:rPr lang="en-US" sz="1800" b="1" kern="0" dirty="0">
                <a:effectLst/>
                <a:latin typeface="Times New Roman" panose="02020603050405020304" pitchFamily="18" charset="0"/>
                <a:ea typeface="Times New Roman" panose="02020603050405020304" pitchFamily="18" charset="0"/>
              </a:rPr>
              <a:t>VIEW PRODUCT:  </a:t>
            </a:r>
            <a:endParaRPr lang="en-IN" sz="1800" b="1" kern="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A9A4D0CF-5811-5088-C482-421ACA7AFF2D}"/>
              </a:ext>
            </a:extLst>
          </p:cNvPr>
          <p:cNvPicPr/>
          <p:nvPr/>
        </p:nvPicPr>
        <p:blipFill>
          <a:blip r:embed="rId2">
            <a:extLst>
              <a:ext uri="{28A0092B-C50C-407E-A947-70E740481C1C}">
                <a14:useLocalDpi xmlns:a14="http://schemas.microsoft.com/office/drawing/2010/main" val="0"/>
              </a:ext>
            </a:extLst>
          </a:blip>
          <a:stretch>
            <a:fillRect/>
          </a:stretch>
        </p:blipFill>
        <p:spPr>
          <a:xfrm>
            <a:off x="496957" y="1192696"/>
            <a:ext cx="8385011" cy="4852102"/>
          </a:xfrm>
          <a:prstGeom prst="rect">
            <a:avLst/>
          </a:prstGeom>
        </p:spPr>
      </p:pic>
    </p:spTree>
    <p:extLst>
      <p:ext uri="{BB962C8B-B14F-4D97-AF65-F5344CB8AC3E}">
        <p14:creationId xmlns:p14="http://schemas.microsoft.com/office/powerpoint/2010/main" val="3347873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53399F-3905-A424-342A-73F5F819DD21}"/>
              </a:ext>
            </a:extLst>
          </p:cNvPr>
          <p:cNvSpPr txBox="1"/>
          <p:nvPr/>
        </p:nvSpPr>
        <p:spPr>
          <a:xfrm>
            <a:off x="-761248" y="389931"/>
            <a:ext cx="4576518" cy="458011"/>
          </a:xfrm>
          <a:prstGeom prst="rect">
            <a:avLst/>
          </a:prstGeom>
          <a:noFill/>
        </p:spPr>
        <p:txBody>
          <a:bodyPr wrap="square">
            <a:spAutoFit/>
          </a:bodyPr>
          <a:lstStyle/>
          <a:p>
            <a:pPr marL="1116965" algn="just">
              <a:lnSpc>
                <a:spcPct val="150000"/>
              </a:lnSpc>
              <a:spcBef>
                <a:spcPts val="5"/>
              </a:spcBef>
              <a:spcAft>
                <a:spcPts val="0"/>
              </a:spcAft>
              <a:tabLst>
                <a:tab pos="888365" algn="l"/>
              </a:tabLst>
            </a:pPr>
            <a:r>
              <a:rPr lang="en-US" sz="1800" b="1" kern="0" dirty="0">
                <a:effectLst/>
                <a:latin typeface="Times New Roman" panose="02020603050405020304" pitchFamily="18" charset="0"/>
                <a:ea typeface="Times New Roman" panose="02020603050405020304" pitchFamily="18" charset="0"/>
              </a:rPr>
              <a:t>PURCHASE:</a:t>
            </a:r>
            <a:endParaRPr lang="en-IN" sz="1800" b="1" kern="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FF33D3CE-3123-1E14-8822-CC135385FA23}"/>
              </a:ext>
            </a:extLst>
          </p:cNvPr>
          <p:cNvPicPr/>
          <p:nvPr/>
        </p:nvPicPr>
        <p:blipFill>
          <a:blip r:embed="rId2">
            <a:extLst>
              <a:ext uri="{28A0092B-C50C-407E-A947-70E740481C1C}">
                <a14:useLocalDpi xmlns:a14="http://schemas.microsoft.com/office/drawing/2010/main" val="0"/>
              </a:ext>
            </a:extLst>
          </a:blip>
          <a:stretch>
            <a:fillRect/>
          </a:stretch>
        </p:blipFill>
        <p:spPr>
          <a:xfrm>
            <a:off x="659597" y="1572191"/>
            <a:ext cx="7824805" cy="4481644"/>
          </a:xfrm>
          <a:prstGeom prst="rect">
            <a:avLst/>
          </a:prstGeom>
        </p:spPr>
      </p:pic>
    </p:spTree>
    <p:extLst>
      <p:ext uri="{BB962C8B-B14F-4D97-AF65-F5344CB8AC3E}">
        <p14:creationId xmlns:p14="http://schemas.microsoft.com/office/powerpoint/2010/main" val="2563587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72816"/>
            <a:ext cx="8229600" cy="4525963"/>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Textile management system application is developed for managing the textile shop. </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The idea of textile shop development is how to manage the textile shop in a good manner . </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How the things is proper in the shopping mall, what is the input in the shopping mall and what is the output how to track the goods are available there or which is sort. </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All this is auto track by the application from which there will be no any difficulties facing by the management after all there are certain report generation based on the shopping mall daily turnover, monthly turnover etc .</a:t>
            </a:r>
          </a:p>
          <a:p>
            <a:endParaRPr lang="en" dirty="0"/>
          </a:p>
          <a:p>
            <a:endParaRPr lang="en" b="1" dirty="0"/>
          </a:p>
          <a:p>
            <a:endParaRPr lang="en" b="1" dirty="0"/>
          </a:p>
          <a:p>
            <a:endParaRPr lang="en" b="1" dirty="0"/>
          </a:p>
          <a:p>
            <a:endParaRPr lang="en" b="1" dirty="0"/>
          </a:p>
          <a:p>
            <a:endParaRPr lang="en" b="1" dirty="0"/>
          </a:p>
          <a:p>
            <a:endParaRPr lang="en" b="1" dirty="0"/>
          </a:p>
          <a:p>
            <a:endParaRPr lang="en" b="1" dirty="0"/>
          </a:p>
        </p:txBody>
      </p:sp>
      <p:sp>
        <p:nvSpPr>
          <p:cNvPr id="3" name="Title 2"/>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B8C1EE-A8C2-7206-0A85-3334F7A9EBC6}"/>
              </a:ext>
            </a:extLst>
          </p:cNvPr>
          <p:cNvSpPr txBox="1"/>
          <p:nvPr/>
        </p:nvSpPr>
        <p:spPr>
          <a:xfrm>
            <a:off x="-499217" y="498359"/>
            <a:ext cx="4745935" cy="458011"/>
          </a:xfrm>
          <a:prstGeom prst="rect">
            <a:avLst/>
          </a:prstGeom>
          <a:noFill/>
        </p:spPr>
        <p:txBody>
          <a:bodyPr wrap="square">
            <a:spAutoFit/>
          </a:bodyPr>
          <a:lstStyle/>
          <a:p>
            <a:pPr marL="1116965" algn="just">
              <a:lnSpc>
                <a:spcPct val="150000"/>
              </a:lnSpc>
              <a:spcBef>
                <a:spcPts val="5"/>
              </a:spcBef>
              <a:spcAft>
                <a:spcPts val="0"/>
              </a:spcAft>
              <a:tabLst>
                <a:tab pos="888365" algn="l"/>
              </a:tabLst>
            </a:pPr>
            <a:r>
              <a:rPr lang="en-US" sz="1800" b="1" kern="0" dirty="0">
                <a:effectLst/>
                <a:latin typeface="Times New Roman" panose="02020603050405020304" pitchFamily="18" charset="0"/>
                <a:ea typeface="Times New Roman" panose="02020603050405020304" pitchFamily="18" charset="0"/>
              </a:rPr>
              <a:t>SALES:</a:t>
            </a:r>
            <a:endParaRPr lang="en-IN" sz="1800" b="1" kern="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B318FBA4-390F-4E84-2312-FB5E469F8EF6}"/>
              </a:ext>
            </a:extLst>
          </p:cNvPr>
          <p:cNvPicPr/>
          <p:nvPr/>
        </p:nvPicPr>
        <p:blipFill>
          <a:blip r:embed="rId2">
            <a:extLst>
              <a:ext uri="{28A0092B-C50C-407E-A947-70E740481C1C}">
                <a14:useLocalDpi xmlns:a14="http://schemas.microsoft.com/office/drawing/2010/main" val="0"/>
              </a:ext>
            </a:extLst>
          </a:blip>
          <a:stretch>
            <a:fillRect/>
          </a:stretch>
        </p:blipFill>
        <p:spPr>
          <a:xfrm>
            <a:off x="641526" y="1174626"/>
            <a:ext cx="8312727" cy="4680426"/>
          </a:xfrm>
          <a:prstGeom prst="rect">
            <a:avLst/>
          </a:prstGeom>
        </p:spPr>
      </p:pic>
    </p:spTree>
    <p:extLst>
      <p:ext uri="{BB962C8B-B14F-4D97-AF65-F5344CB8AC3E}">
        <p14:creationId xmlns:p14="http://schemas.microsoft.com/office/powerpoint/2010/main" val="3905930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64E062-6FCF-0D7B-643D-69DE57CAD181}"/>
              </a:ext>
            </a:extLst>
          </p:cNvPr>
          <p:cNvPicPr/>
          <p:nvPr/>
        </p:nvPicPr>
        <p:blipFill>
          <a:blip r:embed="rId2">
            <a:extLst>
              <a:ext uri="{28A0092B-C50C-407E-A947-70E740481C1C}">
                <a14:useLocalDpi xmlns:a14="http://schemas.microsoft.com/office/drawing/2010/main" val="0"/>
              </a:ext>
            </a:extLst>
          </a:blip>
          <a:stretch>
            <a:fillRect/>
          </a:stretch>
        </p:blipFill>
        <p:spPr>
          <a:xfrm>
            <a:off x="614419" y="858378"/>
            <a:ext cx="8213335" cy="5204491"/>
          </a:xfrm>
          <a:prstGeom prst="rect">
            <a:avLst/>
          </a:prstGeom>
        </p:spPr>
      </p:pic>
    </p:spTree>
    <p:extLst>
      <p:ext uri="{BB962C8B-B14F-4D97-AF65-F5344CB8AC3E}">
        <p14:creationId xmlns:p14="http://schemas.microsoft.com/office/powerpoint/2010/main" val="1387607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511B551-92E6-88BE-0026-1B32257695B8}"/>
              </a:ext>
            </a:extLst>
          </p:cNvPr>
          <p:cNvSpPr txBox="1"/>
          <p:nvPr/>
        </p:nvSpPr>
        <p:spPr>
          <a:xfrm>
            <a:off x="-905816" y="317647"/>
            <a:ext cx="4576518" cy="458011"/>
          </a:xfrm>
          <a:prstGeom prst="rect">
            <a:avLst/>
          </a:prstGeom>
          <a:noFill/>
        </p:spPr>
        <p:txBody>
          <a:bodyPr wrap="square">
            <a:spAutoFit/>
          </a:bodyPr>
          <a:lstStyle/>
          <a:p>
            <a:pPr marL="1116965" algn="just">
              <a:lnSpc>
                <a:spcPct val="150000"/>
              </a:lnSpc>
              <a:spcBef>
                <a:spcPts val="5"/>
              </a:spcBef>
              <a:spcAft>
                <a:spcPts val="0"/>
              </a:spcAft>
              <a:tabLst>
                <a:tab pos="888365" algn="l"/>
              </a:tabLst>
            </a:pPr>
            <a:r>
              <a:rPr lang="en-US" sz="1800" b="1" kern="0" dirty="0">
                <a:effectLst/>
                <a:latin typeface="Times New Roman" panose="02020603050405020304" pitchFamily="18" charset="0"/>
                <a:ea typeface="Times New Roman" panose="02020603050405020304" pitchFamily="18" charset="0"/>
              </a:rPr>
              <a:t>BILLING:</a:t>
            </a:r>
            <a:endParaRPr lang="en-IN" sz="1800" b="1" kern="0" dirty="0">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09C29802-C62E-CED5-1E7F-912221117E0A}"/>
              </a:ext>
            </a:extLst>
          </p:cNvPr>
          <p:cNvPicPr/>
          <p:nvPr/>
        </p:nvPicPr>
        <p:blipFill>
          <a:blip r:embed="rId2">
            <a:extLst>
              <a:ext uri="{28A0092B-C50C-407E-A947-70E740481C1C}">
                <a14:useLocalDpi xmlns:a14="http://schemas.microsoft.com/office/drawing/2010/main" val="0"/>
              </a:ext>
            </a:extLst>
          </a:blip>
          <a:stretch>
            <a:fillRect/>
          </a:stretch>
        </p:blipFill>
        <p:spPr>
          <a:xfrm>
            <a:off x="804167" y="894523"/>
            <a:ext cx="8014552" cy="5068956"/>
          </a:xfrm>
          <a:prstGeom prst="rect">
            <a:avLst/>
          </a:prstGeom>
        </p:spPr>
      </p:pic>
    </p:spTree>
    <p:extLst>
      <p:ext uri="{BB962C8B-B14F-4D97-AF65-F5344CB8AC3E}">
        <p14:creationId xmlns:p14="http://schemas.microsoft.com/office/powerpoint/2010/main" val="3428951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FC7526-B77E-5A7C-7B4C-A84E28E1D2B4}"/>
              </a:ext>
            </a:extLst>
          </p:cNvPr>
          <p:cNvSpPr txBox="1"/>
          <p:nvPr/>
        </p:nvSpPr>
        <p:spPr>
          <a:xfrm>
            <a:off x="-788354" y="408003"/>
            <a:ext cx="4576518" cy="458011"/>
          </a:xfrm>
          <a:prstGeom prst="rect">
            <a:avLst/>
          </a:prstGeom>
          <a:noFill/>
        </p:spPr>
        <p:txBody>
          <a:bodyPr wrap="square">
            <a:spAutoFit/>
          </a:bodyPr>
          <a:lstStyle/>
          <a:p>
            <a:pPr marL="1116965" algn="just">
              <a:lnSpc>
                <a:spcPct val="150000"/>
              </a:lnSpc>
              <a:spcBef>
                <a:spcPts val="5"/>
              </a:spcBef>
              <a:spcAft>
                <a:spcPts val="0"/>
              </a:spcAft>
              <a:tabLst>
                <a:tab pos="888365" algn="l"/>
              </a:tabLst>
            </a:pPr>
            <a:r>
              <a:rPr lang="en-US" sz="1800" b="1" kern="0" dirty="0">
                <a:effectLst/>
                <a:latin typeface="Times New Roman" panose="02020603050405020304" pitchFamily="18" charset="0"/>
                <a:ea typeface="Times New Roman" panose="02020603050405020304" pitchFamily="18" charset="0"/>
              </a:rPr>
              <a:t>STOCK:</a:t>
            </a:r>
            <a:endParaRPr lang="en-IN" sz="1800" b="1" kern="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5C975158-4C90-4F9F-1689-0B5A8E60B50C}"/>
              </a:ext>
            </a:extLst>
          </p:cNvPr>
          <p:cNvPicPr/>
          <p:nvPr/>
        </p:nvPicPr>
        <p:blipFill>
          <a:blip r:embed="rId2">
            <a:extLst>
              <a:ext uri="{28A0092B-C50C-407E-A947-70E740481C1C}">
                <a14:useLocalDpi xmlns:a14="http://schemas.microsoft.com/office/drawing/2010/main" val="0"/>
              </a:ext>
            </a:extLst>
          </a:blip>
          <a:stretch>
            <a:fillRect/>
          </a:stretch>
        </p:blipFill>
        <p:spPr>
          <a:xfrm>
            <a:off x="722846" y="866014"/>
            <a:ext cx="7879020" cy="4989037"/>
          </a:xfrm>
          <a:prstGeom prst="rect">
            <a:avLst/>
          </a:prstGeom>
        </p:spPr>
      </p:pic>
    </p:spTree>
    <p:extLst>
      <p:ext uri="{BB962C8B-B14F-4D97-AF65-F5344CB8AC3E}">
        <p14:creationId xmlns:p14="http://schemas.microsoft.com/office/powerpoint/2010/main" val="4508899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3FF434-2868-ADE9-2DD0-0B9533DFF9DD}"/>
              </a:ext>
            </a:extLst>
          </p:cNvPr>
          <p:cNvSpPr txBox="1"/>
          <p:nvPr/>
        </p:nvSpPr>
        <p:spPr>
          <a:xfrm>
            <a:off x="478885" y="-211323"/>
            <a:ext cx="8665115" cy="6064930"/>
          </a:xfrm>
          <a:prstGeom prst="rect">
            <a:avLst/>
          </a:prstGeom>
          <a:noFill/>
        </p:spPr>
        <p:txBody>
          <a:bodyPr wrap="square">
            <a:spAutoFit/>
          </a:bodyPr>
          <a:lstStyle/>
          <a:p>
            <a:pPr marL="1116965" algn="l">
              <a:lnSpc>
                <a:spcPct val="150000"/>
              </a:lnSpc>
              <a:spcBef>
                <a:spcPts val="440"/>
              </a:spcBef>
            </a:pPr>
            <a:endParaRPr lang="en-IN" sz="2400" b="1" kern="0" dirty="0">
              <a:latin typeface="Times New Roman" panose="02020603050405020304" pitchFamily="18" charset="0"/>
              <a:ea typeface="Times New Roman" panose="02020603050405020304" pitchFamily="18" charset="0"/>
            </a:endParaRPr>
          </a:p>
          <a:p>
            <a:pPr marL="1116965" algn="l">
              <a:lnSpc>
                <a:spcPct val="150000"/>
              </a:lnSpc>
              <a:spcBef>
                <a:spcPts val="440"/>
              </a:spcBef>
            </a:pPr>
            <a:r>
              <a:rPr lang="en-US" sz="2400" b="1" kern="0" dirty="0">
                <a:effectLst/>
                <a:latin typeface="Times New Roman" panose="02020603050405020304" pitchFamily="18" charset="0"/>
                <a:ea typeface="Times New Roman" panose="02020603050405020304" pitchFamily="18" charset="0"/>
              </a:rPr>
              <a:t>CONCLUSION</a:t>
            </a:r>
            <a:endParaRPr lang="en-IN" sz="2400" b="1" kern="0" dirty="0">
              <a:effectLst/>
              <a:latin typeface="Times New Roman" panose="02020603050405020304" pitchFamily="18" charset="0"/>
              <a:ea typeface="Times New Roman" panose="02020603050405020304" pitchFamily="18" charset="0"/>
            </a:endParaRPr>
          </a:p>
          <a:p>
            <a:pPr marL="1116965" algn="ctr">
              <a:lnSpc>
                <a:spcPct val="150000"/>
              </a:lnSpc>
              <a:spcBef>
                <a:spcPts val="440"/>
              </a:spcBef>
            </a:pPr>
            <a:r>
              <a:rPr lang="en-US" sz="2400" b="1" kern="0" dirty="0">
                <a:effectLst/>
                <a:latin typeface="Times New Roman" panose="02020603050405020304" pitchFamily="18" charset="0"/>
                <a:ea typeface="Times New Roman" panose="02020603050405020304" pitchFamily="18" charset="0"/>
              </a:rPr>
              <a:t> </a:t>
            </a:r>
            <a:endParaRPr lang="en-IN" sz="2400" b="1" kern="0" dirty="0">
              <a:effectLst/>
              <a:latin typeface="Times New Roman" panose="02020603050405020304" pitchFamily="18" charset="0"/>
              <a:ea typeface="Times New Roman" panose="02020603050405020304" pitchFamily="18" charset="0"/>
            </a:endParaRPr>
          </a:p>
          <a:p>
            <a:pPr indent="457200" algn="just">
              <a:lnSpc>
                <a:spcPct val="150000"/>
              </a:lnSpc>
              <a:spcAft>
                <a:spcPts val="1000"/>
              </a:spcAft>
            </a:pPr>
            <a:endParaRPr lang="en-IN" sz="1800" dirty="0">
              <a:effectLst/>
              <a:latin typeface="Times New Roman" panose="02020603050405020304" pitchFamily="18" charset="0"/>
              <a:ea typeface="Calibri" panose="020F0502020204030204" pitchFamily="34" charset="0"/>
              <a:cs typeface="Latha" panose="020B0604020202020204" pitchFamily="34" charset="0"/>
            </a:endParaRPr>
          </a:p>
          <a:p>
            <a:pPr indent="457200" algn="just">
              <a:lnSpc>
                <a:spcPct val="150000"/>
              </a:lnSpc>
              <a:spcAft>
                <a:spcPts val="1000"/>
              </a:spcAft>
            </a:pPr>
            <a:r>
              <a:rPr lang="en-US" dirty="0">
                <a:effectLst/>
                <a:latin typeface="Times New Roman" panose="02020603050405020304" pitchFamily="18" charset="0"/>
                <a:ea typeface="Calibri" panose="020F0502020204030204" pitchFamily="34" charset="0"/>
                <a:cs typeface="Latha" panose="020B0604020202020204" pitchFamily="34" charset="0"/>
              </a:rPr>
              <a:t>Textile Management Systems (TMS) are essential tools for managing and optimizing the production, distribution, and sales of textiles. </a:t>
            </a:r>
            <a:endParaRPr lang="en-IN" dirty="0">
              <a:effectLst/>
              <a:latin typeface="Times New Roman" panose="02020603050405020304" pitchFamily="18" charset="0"/>
              <a:ea typeface="Calibri" panose="020F0502020204030204" pitchFamily="34" charset="0"/>
              <a:cs typeface="Latha" panose="020B0604020202020204" pitchFamily="34" charset="0"/>
            </a:endParaRPr>
          </a:p>
          <a:p>
            <a:pPr indent="457200" algn="just">
              <a:lnSpc>
                <a:spcPct val="150000"/>
              </a:lnSpc>
              <a:spcAft>
                <a:spcPts val="1000"/>
              </a:spcAft>
            </a:pPr>
            <a:r>
              <a:rPr lang="en-US" dirty="0">
                <a:effectLst/>
                <a:latin typeface="Times New Roman" panose="02020603050405020304" pitchFamily="18" charset="0"/>
                <a:ea typeface="Calibri" panose="020F0502020204030204" pitchFamily="34" charset="0"/>
                <a:cs typeface="Latha" panose="020B0604020202020204" pitchFamily="34" charset="0"/>
              </a:rPr>
              <a:t>These systems provide several benefits, including improved efficiency, increased visibility, and reduced costs.</a:t>
            </a:r>
            <a:endParaRPr lang="en-IN"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50000"/>
              </a:lnSpc>
              <a:spcAft>
                <a:spcPts val="1000"/>
              </a:spcAft>
            </a:pPr>
            <a:r>
              <a:rPr lang="en-US" dirty="0">
                <a:effectLst/>
                <a:latin typeface="Times New Roman" panose="02020603050405020304" pitchFamily="18" charset="0"/>
                <a:ea typeface="Calibri" panose="020F0502020204030204" pitchFamily="34" charset="0"/>
                <a:cs typeface="Latha" panose="020B0604020202020204" pitchFamily="34" charset="0"/>
              </a:rPr>
              <a:t> </a:t>
            </a:r>
            <a:r>
              <a:rPr lang="en-IN" dirty="0">
                <a:latin typeface="Calibri" panose="020F0502020204030204" pitchFamily="34" charset="0"/>
                <a:ea typeface="Calibri" panose="020F0502020204030204" pitchFamily="34" charset="0"/>
                <a:cs typeface="Latha" panose="020B0604020202020204" pitchFamily="34" charset="0"/>
              </a:rPr>
              <a:t>     </a:t>
            </a:r>
            <a:r>
              <a:rPr lang="en-US" dirty="0">
                <a:effectLst/>
                <a:latin typeface="Times New Roman" panose="02020603050405020304" pitchFamily="18" charset="0"/>
                <a:ea typeface="Calibri" panose="020F0502020204030204" pitchFamily="34" charset="0"/>
                <a:cs typeface="Latha" panose="020B0604020202020204" pitchFamily="34" charset="0"/>
              </a:rPr>
              <a:t>TMS ensures improved efficiency by enabling textile managers to streamline processes, optimize inventory levels, and reduce lead times.</a:t>
            </a:r>
            <a:endParaRPr lang="en-IN" dirty="0">
              <a:effectLst/>
              <a:latin typeface="Times New Roman" panose="02020603050405020304" pitchFamily="18" charset="0"/>
              <a:ea typeface="Calibri" panose="020F0502020204030204" pitchFamily="34" charset="0"/>
              <a:cs typeface="Latha" panose="020B0604020202020204" pitchFamily="34" charset="0"/>
            </a:endParaRPr>
          </a:p>
          <a:p>
            <a:pPr indent="457200" algn="just">
              <a:lnSpc>
                <a:spcPct val="150000"/>
              </a:lnSpc>
              <a:spcAft>
                <a:spcPts val="1000"/>
              </a:spcAft>
            </a:pPr>
            <a:r>
              <a:rPr lang="en-US" dirty="0">
                <a:effectLst/>
                <a:latin typeface="Times New Roman" panose="02020603050405020304" pitchFamily="18" charset="0"/>
                <a:ea typeface="Calibri" panose="020F0502020204030204" pitchFamily="34" charset="0"/>
                <a:cs typeface="Latha" panose="020B0604020202020204" pitchFamily="34" charset="0"/>
              </a:rPr>
              <a:t> This helps to improve the overall productivity of textile operations, reduce manufacturing and distribution costs, and enhance customer satisfaction.</a:t>
            </a:r>
            <a:endParaRPr lang="en-IN"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046198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0347A6-33E0-1FCB-52EE-F91A10EDE0F8}"/>
              </a:ext>
            </a:extLst>
          </p:cNvPr>
          <p:cNvSpPr txBox="1"/>
          <p:nvPr/>
        </p:nvSpPr>
        <p:spPr>
          <a:xfrm>
            <a:off x="361423" y="783821"/>
            <a:ext cx="8041660" cy="4300344"/>
          </a:xfrm>
          <a:prstGeom prst="rect">
            <a:avLst/>
          </a:prstGeom>
          <a:noFill/>
        </p:spPr>
        <p:txBody>
          <a:bodyPr wrap="square">
            <a:spAutoFit/>
          </a:bodyPr>
          <a:lstStyle/>
          <a:p>
            <a:pPr indent="457200" algn="just">
              <a:lnSpc>
                <a:spcPct val="150000"/>
              </a:lnSpc>
              <a:spcAft>
                <a:spcPts val="1000"/>
              </a:spcAft>
            </a:pPr>
            <a:endParaRPr lang="en-IN" sz="1800" dirty="0">
              <a:effectLst/>
              <a:latin typeface="Times New Roman" panose="02020603050405020304" pitchFamily="18" charset="0"/>
              <a:ea typeface="Calibri" panose="020F0502020204030204" pitchFamily="34" charset="0"/>
              <a:cs typeface="Latha" panose="020B0604020202020204" pitchFamily="34" charset="0"/>
            </a:endParaRPr>
          </a:p>
          <a:p>
            <a:pPr indent="457200" algn="just">
              <a:lnSpc>
                <a:spcPct val="150000"/>
              </a:lnSpc>
              <a:spcAft>
                <a:spcPts val="1000"/>
              </a:spcAft>
            </a:pPr>
            <a:r>
              <a:rPr lang="en-US" dirty="0">
                <a:effectLst/>
                <a:latin typeface="Times New Roman" panose="02020603050405020304" pitchFamily="18" charset="0"/>
                <a:ea typeface="Calibri" panose="020F0502020204030204" pitchFamily="34" charset="0"/>
                <a:cs typeface="Latha" panose="020B0604020202020204" pitchFamily="34" charset="0"/>
              </a:rPr>
              <a:t>Moreover, TMS provides increased visibility by providing real-time information on the status of orders, inventory levels, and production schedules. </a:t>
            </a:r>
            <a:endParaRPr lang="en-IN" dirty="0">
              <a:effectLst/>
              <a:latin typeface="Times New Roman" panose="02020603050405020304" pitchFamily="18" charset="0"/>
              <a:ea typeface="Calibri" panose="020F0502020204030204" pitchFamily="34" charset="0"/>
              <a:cs typeface="Latha" panose="020B0604020202020204" pitchFamily="34" charset="0"/>
            </a:endParaRPr>
          </a:p>
          <a:p>
            <a:pPr indent="457200" algn="just">
              <a:lnSpc>
                <a:spcPct val="150000"/>
              </a:lnSpc>
              <a:spcAft>
                <a:spcPts val="1000"/>
              </a:spcAft>
            </a:pPr>
            <a:r>
              <a:rPr lang="en-US" dirty="0">
                <a:effectLst/>
                <a:latin typeface="Times New Roman" panose="02020603050405020304" pitchFamily="18" charset="0"/>
                <a:ea typeface="Calibri" panose="020F0502020204030204" pitchFamily="34" charset="0"/>
                <a:cs typeface="Latha" panose="020B0604020202020204" pitchFamily="34" charset="0"/>
              </a:rPr>
              <a:t>This helps to improve decision-making, enhance transparency, and improve customer service.</a:t>
            </a:r>
            <a:endParaRPr lang="en-IN"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50000"/>
              </a:lnSpc>
              <a:spcAft>
                <a:spcPts val="1000"/>
              </a:spcAft>
            </a:pPr>
            <a:r>
              <a:rPr lang="en-US" dirty="0">
                <a:effectLst/>
                <a:latin typeface="Times New Roman" panose="02020603050405020304" pitchFamily="18" charset="0"/>
                <a:ea typeface="Calibri" panose="020F0502020204030204" pitchFamily="34" charset="0"/>
                <a:cs typeface="Latha" panose="020B0604020202020204" pitchFamily="34" charset="0"/>
              </a:rPr>
              <a:t> </a:t>
            </a:r>
            <a:r>
              <a:rPr lang="en-IN" dirty="0">
                <a:latin typeface="Calibri" panose="020F0502020204030204" pitchFamily="34" charset="0"/>
                <a:ea typeface="Calibri" panose="020F0502020204030204" pitchFamily="34" charset="0"/>
                <a:cs typeface="Latha" panose="020B0604020202020204" pitchFamily="34" charset="0"/>
              </a:rPr>
              <a:t>       </a:t>
            </a:r>
            <a:r>
              <a:rPr lang="en-US" dirty="0">
                <a:effectLst/>
                <a:latin typeface="Times New Roman" panose="02020603050405020304" pitchFamily="18" charset="0"/>
                <a:ea typeface="Calibri" panose="020F0502020204030204" pitchFamily="34" charset="0"/>
                <a:cs typeface="Latha" panose="020B0604020202020204" pitchFamily="34" charset="0"/>
              </a:rPr>
              <a:t>TMS also reduces costs by optimizing resource allocation, reducing waste, and minimizing </a:t>
            </a:r>
            <a:r>
              <a:rPr lang="en-US" dirty="0" err="1">
                <a:effectLst/>
                <a:latin typeface="Times New Roman" panose="02020603050405020304" pitchFamily="18" charset="0"/>
                <a:ea typeface="Calibri" panose="020F0502020204030204" pitchFamily="34" charset="0"/>
                <a:cs typeface="Latha" panose="020B0604020202020204" pitchFamily="34" charset="0"/>
              </a:rPr>
              <a:t>stockouts</a:t>
            </a:r>
            <a:r>
              <a:rPr lang="en-US" dirty="0">
                <a:effectLst/>
                <a:latin typeface="Times New Roman" panose="02020603050405020304" pitchFamily="18" charset="0"/>
                <a:ea typeface="Calibri" panose="020F0502020204030204" pitchFamily="34" charset="0"/>
                <a:cs typeface="Latha" panose="020B0604020202020204" pitchFamily="34" charset="0"/>
              </a:rPr>
              <a:t>. </a:t>
            </a:r>
            <a:endParaRPr lang="en-IN" dirty="0">
              <a:effectLst/>
              <a:latin typeface="Times New Roman" panose="02020603050405020304" pitchFamily="18" charset="0"/>
              <a:ea typeface="Calibri" panose="020F0502020204030204" pitchFamily="34" charset="0"/>
              <a:cs typeface="Latha" panose="020B0604020202020204" pitchFamily="34"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Latha" panose="020B0604020202020204" pitchFamily="34" charset="0"/>
              </a:rPr>
              <a:t>          </a:t>
            </a:r>
            <a:r>
              <a:rPr lang="en-US" dirty="0">
                <a:effectLst/>
                <a:latin typeface="Times New Roman" panose="02020603050405020304" pitchFamily="18" charset="0"/>
                <a:ea typeface="Calibri" panose="020F0502020204030204" pitchFamily="34" charset="0"/>
                <a:cs typeface="Latha" panose="020B0604020202020204" pitchFamily="34" charset="0"/>
              </a:rPr>
              <a:t>This leads to improved financial sustainability and the ability to invest in better infrastructure and services.</a:t>
            </a:r>
            <a:endParaRPr lang="en-IN"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553040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en-IN" dirty="0">
              <a:solidFill>
                <a:schemeClr val="accent2">
                  <a:lumMod val="50000"/>
                </a:schemeClr>
              </a:solidFill>
            </a:endParaRPr>
          </a:p>
          <a:p>
            <a:pPr algn="ctr">
              <a:buNone/>
            </a:pPr>
            <a:endParaRPr lang="en-IN" dirty="0">
              <a:solidFill>
                <a:schemeClr val="accent2">
                  <a:lumMod val="50000"/>
                </a:schemeClr>
              </a:solidFill>
            </a:endParaRPr>
          </a:p>
          <a:p>
            <a:pPr algn="ctr">
              <a:buNone/>
            </a:pPr>
            <a:endParaRPr lang="en-IN" dirty="0">
              <a:solidFill>
                <a:schemeClr val="accent2">
                  <a:lumMod val="50000"/>
                </a:schemeClr>
              </a:solidFill>
            </a:endParaRPr>
          </a:p>
          <a:p>
            <a:pPr algn="ctr">
              <a:buNone/>
            </a:pPr>
            <a:r>
              <a:rPr lang="en-IN" sz="6600" dirty="0">
                <a:solidFill>
                  <a:schemeClr val="accent4"/>
                </a:solidFill>
              </a:rPr>
              <a:t>Thank you.....</a:t>
            </a:r>
            <a:r>
              <a:rPr lang="en-IN" dirty="0">
                <a:solidFill>
                  <a:schemeClr val="accent2">
                    <a:lumMod val="50000"/>
                  </a:schemeClr>
                </a:solidFill>
              </a:rPr>
              <a:t>	</a:t>
            </a:r>
          </a:p>
        </p:txBody>
      </p:sp>
      <p:sp>
        <p:nvSpPr>
          <p:cNvPr id="3" name="Title 2"/>
          <p:cNvSpPr>
            <a:spLocks noGrp="1"/>
          </p:cNvSpPr>
          <p:nvPr>
            <p:ph type="title"/>
          </p:nvPr>
        </p:nvSpPr>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FA83C2-01A9-EB37-552F-E9CE4A39BAF2}"/>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main goal of this project is to reduce manual works, increase the processing speed and ensure reliability of data.</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All process needed for the textile management is recorded for providing good information to the concern.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Various reports are generated based on the requirement.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Reports will present the management with the current position of the company.</a:t>
            </a:r>
          </a:p>
        </p:txBody>
      </p:sp>
      <p:sp>
        <p:nvSpPr>
          <p:cNvPr id="3" name="Title 2">
            <a:extLst>
              <a:ext uri="{FF2B5EF4-FFF2-40B4-BE49-F238E27FC236}">
                <a16:creationId xmlns:a16="http://schemas.microsoft.com/office/drawing/2014/main" id="{9BB640AA-FD81-2E5F-AD52-2862EE97F4EF}"/>
              </a:ext>
            </a:extLst>
          </p:cNvPr>
          <p:cNvSpPr>
            <a:spLocks noGrp="1"/>
          </p:cNvSpPr>
          <p:nvPr>
            <p:ph type="title"/>
          </p:nvPr>
        </p:nvSpPr>
        <p:spPr>
          <a:xfrm>
            <a:off x="457200" y="279209"/>
            <a:ext cx="8229600" cy="1143000"/>
          </a:xfrm>
        </p:spPr>
        <p:txBody>
          <a:bodyPr/>
          <a:lstStyle/>
          <a:p>
            <a:r>
              <a:rPr lang="en-US" dirty="0">
                <a:latin typeface="Times New Roman" panose="02020603050405020304" pitchFamily="18" charset="0"/>
                <a:cs typeface="Times New Roman" panose="02020603050405020304" pitchFamily="18" charset="0"/>
              </a:rPr>
              <a:t>OBJECTIVE</a:t>
            </a:r>
            <a:r>
              <a:rPr lang="en-US" dirty="0"/>
              <a:t>: </a:t>
            </a:r>
          </a:p>
        </p:txBody>
      </p:sp>
    </p:spTree>
    <p:extLst>
      <p:ext uri="{BB962C8B-B14F-4D97-AF65-F5344CB8AC3E}">
        <p14:creationId xmlns:p14="http://schemas.microsoft.com/office/powerpoint/2010/main" val="2657071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PROCESSOR</a:t>
            </a:r>
            <a:r>
              <a:rPr lang="en-IN" b="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Intel core13</a:t>
            </a:r>
            <a:r>
              <a:rPr lang="en-IN" b="1" dirty="0">
                <a:latin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lvl="0"/>
            <a:r>
              <a:rPr lang="en-US" sz="2800" dirty="0">
                <a:effectLst/>
                <a:latin typeface="Times New Roman" panose="02020603050405020304" pitchFamily="18" charset="0"/>
                <a:ea typeface="Times New Roman" panose="02020603050405020304" pitchFamily="18" charset="0"/>
              </a:rPr>
              <a:t>RAM		</a:t>
            </a:r>
            <a:r>
              <a:rPr lang="en-IN" sz="2800" dirty="0">
                <a:latin typeface="Times New Roman" panose="02020603050405020304" pitchFamily="18" charset="0"/>
                <a:ea typeface="Times New Roman" panose="02020603050405020304" pitchFamily="18" charset="0"/>
              </a:rPr>
              <a:t>      :  </a:t>
            </a:r>
            <a:r>
              <a:rPr lang="en-US" sz="2800" dirty="0">
                <a:effectLst/>
                <a:latin typeface="Times New Roman" panose="02020603050405020304" pitchFamily="18" charset="0"/>
                <a:ea typeface="Times New Roman" panose="02020603050405020304" pitchFamily="18" charset="0"/>
              </a:rPr>
              <a:t>4 GB RAM</a:t>
            </a:r>
            <a:endParaRPr lang="en-IN" sz="2800" dirty="0">
              <a:effectLst/>
              <a:latin typeface="Times New Roman" panose="02020603050405020304" pitchFamily="18" charset="0"/>
              <a:ea typeface="Times New Roman" panose="02020603050405020304" pitchFamily="18" charset="0"/>
            </a:endParaRPr>
          </a:p>
          <a:p>
            <a:pPr lvl="0"/>
            <a:r>
              <a:rPr lang="en-US" sz="2800" dirty="0">
                <a:effectLst/>
                <a:latin typeface="Times New Roman" panose="02020603050405020304" pitchFamily="18" charset="0"/>
                <a:ea typeface="Times New Roman" panose="02020603050405020304" pitchFamily="18" charset="0"/>
              </a:rPr>
              <a:t>Hard Disk Drive</a:t>
            </a:r>
            <a:r>
              <a:rPr lang="en-IN" sz="2800" dirty="0">
                <a:latin typeface="Times New Roman" panose="02020603050405020304" pitchFamily="18" charset="0"/>
                <a:ea typeface="Times New Roman" panose="02020603050405020304" pitchFamily="18" charset="0"/>
              </a:rPr>
              <a:t>      :  </a:t>
            </a:r>
            <a:r>
              <a:rPr lang="en-US" sz="2800" dirty="0">
                <a:effectLst/>
                <a:latin typeface="Times New Roman" panose="02020603050405020304" pitchFamily="18" charset="0"/>
                <a:ea typeface="Times New Roman" panose="02020603050405020304" pitchFamily="18" charset="0"/>
              </a:rPr>
              <a:t>500 GB </a:t>
            </a:r>
            <a:endParaRPr lang="en-IN" sz="2800" dirty="0">
              <a:effectLst/>
              <a:latin typeface="Times New Roman" panose="02020603050405020304" pitchFamily="18" charset="0"/>
              <a:ea typeface="Times New Roman" panose="02020603050405020304" pitchFamily="18" charset="0"/>
            </a:endParaRPr>
          </a:p>
          <a:p>
            <a:pPr lvl="0"/>
            <a:r>
              <a:rPr lang="en-US" sz="2800" dirty="0">
                <a:effectLst/>
                <a:latin typeface="Times New Roman" panose="02020603050405020304" pitchFamily="18" charset="0"/>
                <a:ea typeface="Times New Roman" panose="02020603050405020304" pitchFamily="18" charset="0"/>
              </a:rPr>
              <a:t>Keyboard                </a:t>
            </a:r>
            <a:r>
              <a:rPr lang="en-IN" sz="280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  Optical</a:t>
            </a:r>
            <a:endParaRPr lang="en-IN" sz="2800" dirty="0">
              <a:effectLst/>
              <a:latin typeface="Times New Roman" panose="02020603050405020304" pitchFamily="18" charset="0"/>
              <a:ea typeface="Times New Roman" panose="02020603050405020304" pitchFamily="18" charset="0"/>
            </a:endParaRPr>
          </a:p>
          <a:p>
            <a:pPr lvl="0"/>
            <a:r>
              <a:rPr lang="en-US" sz="2800" dirty="0">
                <a:effectLst/>
                <a:latin typeface="Times New Roman" panose="02020603050405020304" pitchFamily="18" charset="0"/>
                <a:ea typeface="Times New Roman" panose="02020603050405020304" pitchFamily="18" charset="0"/>
              </a:rPr>
              <a:t>Mouse                      </a:t>
            </a:r>
            <a:r>
              <a:rPr lang="en-IN" sz="280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Optical</a:t>
            </a:r>
            <a:endParaRPr lang="en-IN" sz="2800" dirty="0">
              <a:effectLst/>
              <a:latin typeface="Times New Roman" panose="02020603050405020304" pitchFamily="18" charset="0"/>
              <a:ea typeface="Times New Roman" panose="02020603050405020304" pitchFamily="18" charset="0"/>
            </a:endParaRPr>
          </a:p>
          <a:p>
            <a:pPr marL="109728" indent="0">
              <a:buNone/>
            </a:pPr>
            <a:r>
              <a:rPr lang="en-US" sz="2800" dirty="0">
                <a:effectLst/>
                <a:latin typeface="Times New Roman" panose="02020603050405020304" pitchFamily="18" charset="0"/>
                <a:ea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a:p>
            <a:pPr marL="109728" indent="0">
              <a:buNone/>
            </a:pPr>
            <a:endParaRPr lang="en-IN" dirty="0"/>
          </a:p>
        </p:txBody>
      </p:sp>
      <p:sp>
        <p:nvSpPr>
          <p:cNvPr id="3" name="Title 2"/>
          <p:cNvSpPr>
            <a:spLocks noGrp="1"/>
          </p:cNvSpPr>
          <p:nvPr>
            <p:ph type="title"/>
          </p:nvPr>
        </p:nvSpPr>
        <p:spPr>
          <a:xfrm>
            <a:off x="457200" y="279209"/>
            <a:ext cx="8229600" cy="1143000"/>
          </a:xfrm>
        </p:spPr>
        <p:txBody>
          <a:bodyPr>
            <a:normAutofit/>
          </a:bodyPr>
          <a:lstStyle/>
          <a:p>
            <a:r>
              <a:rPr lang="en-IN" dirty="0">
                <a:latin typeface="Times New Roman" panose="02020603050405020304" pitchFamily="18" charset="0"/>
                <a:cs typeface="Times New Roman" panose="02020603050405020304" pitchFamily="18" charset="0"/>
              </a:rPr>
              <a:t>Hardware Specification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Operating System		:Windows7   </a:t>
            </a:r>
          </a:p>
          <a:p>
            <a:r>
              <a:rPr lang="en-IN" sz="2400" dirty="0">
                <a:latin typeface="Times New Roman" panose="02020603050405020304" pitchFamily="18" charset="0"/>
                <a:cs typeface="Times New Roman" panose="02020603050405020304" pitchFamily="18" charset="0"/>
              </a:rPr>
              <a:t> Front End			:Java</a:t>
            </a:r>
          </a:p>
          <a:p>
            <a:r>
              <a:rPr lang="en-IN" sz="2400" dirty="0">
                <a:latin typeface="Times New Roman" panose="02020603050405020304" pitchFamily="18" charset="0"/>
                <a:cs typeface="Times New Roman" panose="02020603050405020304" pitchFamily="18" charset="0"/>
              </a:rPr>
              <a:t>Database			:</a:t>
            </a:r>
            <a:r>
              <a:rPr lang="en-IN" sz="2400" dirty="0" err="1">
                <a:latin typeface="Times New Roman" panose="02020603050405020304" pitchFamily="18" charset="0"/>
                <a:cs typeface="Times New Roman" panose="02020603050405020304" pitchFamily="18" charset="0"/>
              </a:rPr>
              <a:t>Mysql</a:t>
            </a:r>
            <a:endParaRPr lang="en-IN" sz="2400" dirty="0">
              <a:latin typeface="Times New Roman" panose="02020603050405020304" pitchFamily="18" charset="0"/>
              <a:cs typeface="Times New Roman" panose="02020603050405020304" pitchFamily="18" charset="0"/>
            </a:endParaRPr>
          </a:p>
          <a:p>
            <a:pPr marL="109728" indent="0">
              <a:buNone/>
            </a:pPr>
            <a:endParaRPr lang="en-IN" dirty="0"/>
          </a:p>
        </p:txBody>
      </p:sp>
      <p:sp>
        <p:nvSpPr>
          <p:cNvPr id="3" name="Title 2"/>
          <p:cNvSpPr>
            <a:spLocks noGrp="1"/>
          </p:cNvSpPr>
          <p:nvPr>
            <p:ph type="title"/>
          </p:nvPr>
        </p:nvSpPr>
        <p:spPr>
          <a:xfrm>
            <a:off x="457200" y="279209"/>
            <a:ext cx="8229600" cy="1143000"/>
          </a:xfrm>
        </p:spPr>
        <p:txBody>
          <a:bodyPr>
            <a:normAutofit fontScale="90000"/>
          </a:bodyPr>
          <a:lstStyle/>
          <a:p>
            <a:r>
              <a:rPr lang="en-IN" dirty="0">
                <a:latin typeface="Times New Roman" panose="02020603050405020304" pitchFamily="18" charset="0"/>
                <a:cs typeface="Times New Roman" panose="02020603050405020304" pitchFamily="18" charset="0"/>
              </a:rPr>
              <a:t>Software Specification</a:t>
            </a:r>
            <a:br>
              <a:rPr lang="en-IN"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existing system the users very hard to maintain the textile shop.</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We can’t know about the textile dress or material details manually.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Sometimes it makes confusing to find the dress rates it may cause big issue.</a:t>
            </a:r>
          </a:p>
          <a:p>
            <a:pPr marL="109728" indent="0">
              <a:buNone/>
            </a:pPr>
            <a:endParaRPr lang="en-IN" dirty="0"/>
          </a:p>
        </p:txBody>
      </p:sp>
      <p:sp>
        <p:nvSpPr>
          <p:cNvPr id="3" name="Title 2"/>
          <p:cNvSpPr>
            <a:spLocks noGrp="1"/>
          </p:cNvSpPr>
          <p:nvPr>
            <p:ph type="title"/>
          </p:nvPr>
        </p:nvSpPr>
        <p:spPr>
          <a:xfrm>
            <a:off x="768024" y="560205"/>
            <a:ext cx="7918776" cy="862003"/>
          </a:xfrm>
        </p:spPr>
        <p:txBody>
          <a:bodyPr>
            <a:normAutofit fontScale="90000"/>
          </a:bodyPr>
          <a:lstStyle/>
          <a:p>
            <a:r>
              <a:rPr lang="en-IN" dirty="0">
                <a:latin typeface="Times New Roman" panose="02020603050405020304" pitchFamily="18" charset="0"/>
                <a:cs typeface="Times New Roman" panose="02020603050405020304" pitchFamily="18" charset="0"/>
              </a:rPr>
              <a:t>EXISTING SYSTEM</a:t>
            </a:r>
            <a:br>
              <a:rPr lang="en-IN"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Very hard to find the cost of dress.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All works are manually implemented.</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Man power works too hard.</a:t>
            </a:r>
          </a:p>
          <a:p>
            <a:endParaRPr lang="en" dirty="0"/>
          </a:p>
          <a:p>
            <a:endParaRPr lang="en" b="1" dirty="0"/>
          </a:p>
          <a:p>
            <a:endParaRPr lang="en" b="1" dirty="0"/>
          </a:p>
          <a:p>
            <a:endParaRPr lang="en-IN" dirty="0"/>
          </a:p>
        </p:txBody>
      </p:sp>
      <p:sp>
        <p:nvSpPr>
          <p:cNvPr id="3" name="Title 2"/>
          <p:cNvSpPr>
            <a:spLocks noGrp="1"/>
          </p:cNvSpPr>
          <p:nvPr>
            <p:ph type="title"/>
          </p:nvPr>
        </p:nvSpPr>
        <p:spPr>
          <a:xfrm>
            <a:off x="831272" y="551169"/>
            <a:ext cx="7855527" cy="871039"/>
          </a:xfrm>
        </p:spPr>
        <p:txBody>
          <a:bodyPr>
            <a:normAutofit fontScale="90000"/>
          </a:bodyPr>
          <a:lstStyle/>
          <a:p>
            <a:r>
              <a:rPr lang="en-IN" dirty="0">
                <a:latin typeface="Times New Roman" panose="02020603050405020304" pitchFamily="18" charset="0"/>
                <a:cs typeface="Times New Roman" panose="02020603050405020304" pitchFamily="18" charset="0"/>
              </a:rPr>
              <a:t>Disadvantages</a:t>
            </a:r>
            <a:r>
              <a:rPr lang="en-IN" dirty="0"/>
              <a:t>:</a:t>
            </a:r>
            <a:br>
              <a:rPr lang="en-IN"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purpose of the project is to develop a ‘Textile management system’, which will be used by the company through which all purchase details of textile can be managed by the company.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system deals with very popular interface tool retrieval of the record is which faster than the present system.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Hence it cause to saving time for the further work.</a:t>
            </a:r>
            <a:endParaRPr lang="en-IN" i="1" dirty="0">
              <a:latin typeface="Times New Roman" panose="02020603050405020304" pitchFamily="18" charset="0"/>
              <a:cs typeface="Times New Roman" panose="02020603050405020304" pitchFamily="18" charset="0"/>
            </a:endParaRPr>
          </a:p>
          <a:p>
            <a:pPr marL="109728" indent="0">
              <a:buNone/>
            </a:pPr>
            <a:endParaRPr lang="en-IN" dirty="0"/>
          </a:p>
        </p:txBody>
      </p:sp>
      <p:sp>
        <p:nvSpPr>
          <p:cNvPr id="3" name="Title 2"/>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PROPOSED SYSTEM</a:t>
            </a:r>
            <a:br>
              <a:rPr lang="en-IN" dirty="0"/>
            </a:b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54</TotalTime>
  <Words>706</Words>
  <Application>Microsoft Office PowerPoint</Application>
  <PresentationFormat>On-screen Show (4:3)</PresentationFormat>
  <Paragraphs>88</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Concourse</vt:lpstr>
      <vt:lpstr>TEXTILE SHOP MANAGEMENT SYSTEM  </vt:lpstr>
      <vt:lpstr>AGENDA</vt:lpstr>
      <vt:lpstr>ABSTRACT</vt:lpstr>
      <vt:lpstr>OBJECTIVE: </vt:lpstr>
      <vt:lpstr>Hardware Specification</vt:lpstr>
      <vt:lpstr>Software Specification </vt:lpstr>
      <vt:lpstr>EXISTING SYSTEM </vt:lpstr>
      <vt:lpstr>Disadvantages: </vt:lpstr>
      <vt:lpstr>PROPOSED SYSTEM </vt:lpstr>
      <vt:lpstr>Advantages: </vt:lpstr>
      <vt:lpstr>Modules</vt:lpstr>
      <vt:lpstr>MODULES </vt:lpstr>
      <vt:lpstr>PowerPoint Presentation</vt:lpstr>
      <vt:lpstr>PowerPoint Presentation</vt:lpstr>
      <vt:lpstr>Data  Flow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ELECTION SYSTEM</dc:title>
  <dc:creator>Admin</dc:creator>
  <cp:lastModifiedBy>Muthamilselvi S</cp:lastModifiedBy>
  <cp:revision>55</cp:revision>
  <dcterms:created xsi:type="dcterms:W3CDTF">2018-12-30T12:38:15Z</dcterms:created>
  <dcterms:modified xsi:type="dcterms:W3CDTF">2023-04-14T13:42:02Z</dcterms:modified>
</cp:coreProperties>
</file>