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tableStyles+xml" PartName="/ppt/tableStyles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12.xml"/>
  <Override ContentType="application/vnd.openxmlformats-officedocument.presentationml.slide+xml" PartName="/ppt/slides/slide16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2.xml><?xml version="1.0" encoding="utf-8"?>
<a:tblStyleLst xmlns:a="http://schemas.openxmlformats.org/drawingml/2006/main" xmlns:r="http://schemas.openxmlformats.org/officeDocument/2006/relationships" def="{42FA735E-5669-44A8-BEC6-4A7AA3B80616}">
  <a:tblStyle styleId="{42FA735E-5669-44A8-BEC6-4A7AA3B80616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2E7E6"/>
          </a:solidFill>
        </a:fill>
      </a:tcStyle>
    </a:wholeTbl>
    <a:band1H>
      <a:tcTxStyle/>
      <a:tcStyle>
        <a:fill>
          <a:solidFill>
            <a:srgbClr val="E3CACA"/>
          </a:solidFill>
        </a:fill>
      </a:tcStyle>
    </a:band1H>
    <a:band2H>
      <a:tcTxStyle/>
    </a:band2H>
    <a:band1V>
      <a:tcTxStyle/>
      <a:tcStyle>
        <a:fill>
          <a:solidFill>
            <a:srgbClr val="E3CA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tableStyles" Target="tableStyles2.xml"/><Relationship Id="rId10" Type="http://schemas.openxmlformats.org/officeDocument/2006/relationships/slide" Target="slides/slide16.xml"/><Relationship Id="rId9" Type="http://schemas.openxmlformats.org/officeDocument/2006/relationships/slide" Target="slides/slide15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2.xml"/><Relationship Id="rId7" Type="http://schemas.openxmlformats.org/officeDocument/2006/relationships/slide" Target="slides/slide13.xml"/><Relationship Id="rId8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6E12D2-DA3A-480B-BCDF-BFB6C7EBE4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C3DF-4D3E-4D62-AC24-223E50BCC8D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/>
              <a:t>   </a:t>
            </a:r>
            <a:endParaRPr/>
          </a:p>
        </p:txBody>
      </p:sp>
      <p:sp>
        <p:nvSpPr>
          <p:cNvPr id="35" name="Google Shape;35;p1"/>
          <p:cNvSpPr txBox="1"/>
          <p:nvPr>
            <p:ph idx="1" type="body"/>
          </p:nvPr>
        </p:nvSpPr>
        <p:spPr>
          <a:xfrm>
            <a:off x="581192" y="1145754"/>
            <a:ext cx="11029500" cy="47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IN"/>
              <a:t>Table name:  Admin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aphicFrame>
        <p:nvGraphicFramePr>
          <p:cNvPr id="36" name="Google Shape;36;p1"/>
          <p:cNvGraphicFramePr/>
          <p:nvPr/>
        </p:nvGraphicFramePr>
        <p:xfrm>
          <a:off x="1370988" y="27908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{42FA735E-5669-44A8-BEC6-4A7AA3B80616}</a:tableStyleId>
              </a:tblPr>
              <a:tblGrid>
                <a:gridCol w="2097500"/>
                <a:gridCol w="2097500"/>
                <a:gridCol w="2168250"/>
                <a:gridCol w="2026725"/>
              </a:tblGrid>
              <a:tr h="89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DATA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SIZE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CONSTRAINT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2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b="0" lang="en-IN" sz="1600"/>
                        <a:t>Username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Varchar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Not</a:t>
                      </a:r>
                      <a:r>
                        <a:rPr lang="en-IN" sz="1800"/>
                        <a:t> null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6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Password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Varchar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  <a:defRPr sz="1400" u="none" cap="none" strike="noStrike"/>
                      </a:pPr>
                      <a:r>
                        <a:rPr lang="en-IN" sz="1800"/>
                        <a:t>Not</a:t>
                      </a:r>
                      <a:r>
                        <a:rPr lang="en-IN" sz="1800"/>
                        <a:t> null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2040" y="352540"/>
            <a:ext cx="11029615" cy="6411817"/>
          </a:xfrm>
        </p:spPr>
        <p:txBody>
          <a:bodyPr/>
          <a:lstStyle/>
          <a:p>
            <a:r>
              <a:rPr lang="en-IN" dirty="0"/>
              <a:t>TABLE NAME:  Customer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76485" y="1990473"/>
          <a:ext cx="8544193" cy="5986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1181">
                <a:tc>
                  <a:txBody>
                    <a:bodyPr/>
                    <a:lstStyle/>
                    <a:p>
                      <a:r>
                        <a:rPr lang="en-IN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Primary</a:t>
                      </a:r>
                      <a:r>
                        <a:rPr lang="en-IN" baseline="0" dirty="0"/>
                        <a:t>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006">
                <a:tc>
                  <a:txBody>
                    <a:bodyPr/>
                    <a:lstStyle/>
                    <a:p>
                      <a:r>
                        <a:rPr lang="en-IN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 err="1"/>
                        <a:t>Varchar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Mobile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686" y="363558"/>
            <a:ext cx="11029615" cy="6367748"/>
          </a:xfrm>
        </p:spPr>
        <p:txBody>
          <a:bodyPr/>
          <a:lstStyle/>
          <a:p>
            <a:r>
              <a:rPr lang="en-IN" dirty="0"/>
              <a:t>TABLE NAME:  Car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24570" y="965364"/>
          <a:ext cx="8738825" cy="5792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763">
                <a:tc>
                  <a:txBody>
                    <a:bodyPr/>
                    <a:lstStyle/>
                    <a:p>
                      <a:r>
                        <a:rPr lang="en-IN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Primary</a:t>
                      </a:r>
                      <a:r>
                        <a:rPr lang="en-IN" baseline="0" dirty="0"/>
                        <a:t>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86439"/>
            <a:ext cx="11029615" cy="7458419"/>
          </a:xfrm>
        </p:spPr>
        <p:txBody>
          <a:bodyPr/>
          <a:lstStyle/>
          <a:p>
            <a:r>
              <a:rPr lang="en-IN" dirty="0"/>
              <a:t>TABLE NAME:  Booking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6263" y="2162928"/>
          <a:ext cx="9683828" cy="4990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0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0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4516">
                <a:tc>
                  <a:txBody>
                    <a:bodyPr/>
                    <a:lstStyle/>
                    <a:p>
                      <a:r>
                        <a:rPr lang="en-IN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516">
                <a:tc>
                  <a:txBody>
                    <a:bodyPr/>
                    <a:lstStyle/>
                    <a:p>
                      <a:r>
                        <a:rPr lang="en-IN" dirty="0"/>
                        <a:t>Booking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516">
                <a:tc>
                  <a:txBody>
                    <a:bodyPr/>
                    <a:lstStyle/>
                    <a:p>
                      <a:r>
                        <a:rPr lang="en-IN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516">
                <a:tc>
                  <a:txBody>
                    <a:bodyPr/>
                    <a:lstStyle/>
                    <a:p>
                      <a:r>
                        <a:rPr lang="en-IN" dirty="0"/>
                        <a:t>Car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516">
                <a:tc>
                  <a:txBody>
                    <a:bodyPr/>
                    <a:lstStyle/>
                    <a:p>
                      <a:r>
                        <a:rPr lang="en-IN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</a:t>
                      </a:r>
                      <a:r>
                        <a:rPr lang="en-IN" baseline="0" dirty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516">
                <a:tc>
                  <a:txBody>
                    <a:bodyPr/>
                    <a:lstStyle/>
                    <a:p>
                      <a:r>
                        <a:rPr lang="en-IN" dirty="0"/>
                        <a:t>Suggestion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</a:t>
                      </a:r>
                      <a:r>
                        <a:rPr lang="en-IN" baseline="0" dirty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 txBox="1"/>
          <p:nvPr>
            <p:ph idx="1" type="body"/>
          </p:nvPr>
        </p:nvSpPr>
        <p:spPr>
          <a:xfrm>
            <a:off x="581192" y="363558"/>
            <a:ext cx="11029500" cy="60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IN"/>
              <a:t>Table name:  Payment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aphicFrame>
        <p:nvGraphicFramePr>
          <p:cNvPr id="40" name="Google Shape;40;p2"/>
          <p:cNvGraphicFramePr/>
          <p:nvPr/>
        </p:nvGraphicFramePr>
        <p:xfrm>
          <a:off x="859314" y="13220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{42FA735E-5669-44A8-BEC6-4A7AA3B80616}</a:tableStyleId>
              </a:tblPr>
              <a:tblGrid>
                <a:gridCol w="2437475"/>
                <a:gridCol w="2437475"/>
                <a:gridCol w="2437475"/>
                <a:gridCol w="2437475"/>
              </a:tblGrid>
              <a:tr h="64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FIELD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DATA TYPE</a:t>
                      </a:r>
                      <a:r>
                        <a:rPr lang="en-IN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SIZE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CONSTRAINT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Payment</a:t>
                      </a:r>
                      <a:r>
                        <a:rPr lang="en-IN" sz="1800"/>
                        <a:t> 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Primary key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Policy</a:t>
                      </a:r>
                      <a:r>
                        <a:rPr lang="en-IN" sz="1800"/>
                        <a:t> 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  <a:defRPr sz="1400" u="none" cap="none" strike="noStrike"/>
                      </a:pPr>
                      <a:r>
                        <a:rPr lang="en-IN" sz="1800"/>
                        <a:t>Int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Foreign</a:t>
                      </a:r>
                      <a:r>
                        <a:rPr lang="en-IN" sz="1800"/>
                        <a:t> key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4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Customer</a:t>
                      </a:r>
                      <a:r>
                        <a:rPr lang="en-IN" sz="1800"/>
                        <a:t> 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  <a:defRPr sz="1400" u="none" cap="none" strike="noStrike"/>
                      </a:pPr>
                      <a:r>
                        <a:rPr lang="en-IN" sz="1800"/>
                        <a:t>Int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  <a:defRPr sz="1400" u="none" cap="none" strike="noStrike"/>
                      </a:pPr>
                      <a:r>
                        <a:rPr lang="en-IN" sz="1800"/>
                        <a:t>Foreign</a:t>
                      </a:r>
                      <a:r>
                        <a:rPr lang="en-IN" sz="1800"/>
                        <a:t> key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4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Agent 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  <a:defRPr sz="1400" u="none" cap="none" strike="noStrike"/>
                      </a:pPr>
                      <a:r>
                        <a:rPr lang="en-IN" sz="1800"/>
                        <a:t>Int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  <a:defRPr sz="1400" u="none" cap="none" strike="noStrike"/>
                      </a:pPr>
                      <a:r>
                        <a:rPr lang="en-IN" sz="1800"/>
                        <a:t>Foreign</a:t>
                      </a:r>
                      <a:r>
                        <a:rPr lang="en-IN" sz="1800"/>
                        <a:t> key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4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Last</a:t>
                      </a:r>
                      <a:r>
                        <a:rPr lang="en-IN" sz="1800"/>
                        <a:t> payment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  <a:defRPr sz="1400" u="none" cap="none" strike="noStrike"/>
                      </a:pPr>
                      <a:r>
                        <a:rPr lang="en-IN" sz="1800"/>
                        <a:t>Int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Not null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Remaining amount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  <a:defRPr sz="1400" u="none" cap="none" strike="noStrike"/>
                      </a:pPr>
                      <a:r>
                        <a:rPr lang="en-IN" sz="1800"/>
                        <a:t>Int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/>
                        <a:t>Not null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