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6E0C48C-BAF9-492B-B565-65A4CA9EBB24}" type="datetimeFigureOut">
              <a:rPr lang="en-US" smtClean="0"/>
              <a:pPr/>
              <a:t>10-Mar-23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0FBDD458-EBD8-411B-BED7-694DC60903E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E0C48C-BAF9-492B-B565-65A4CA9EBB24}" type="datetimeFigureOut">
              <a:rPr lang="en-US" smtClean="0"/>
              <a:pPr/>
              <a:t>10-Mar-23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BDD458-EBD8-411B-BED7-694DC60903E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E0C48C-BAF9-492B-B565-65A4CA9EBB24}" type="datetimeFigureOut">
              <a:rPr lang="en-US" smtClean="0"/>
              <a:pPr/>
              <a:t>10-Mar-23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BDD458-EBD8-411B-BED7-694DC60903E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E0C48C-BAF9-492B-B565-65A4CA9EBB24}" type="datetimeFigureOut">
              <a:rPr lang="en-US" smtClean="0"/>
              <a:pPr/>
              <a:t>10-Mar-23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BDD458-EBD8-411B-BED7-694DC60903E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6E0C48C-BAF9-492B-B565-65A4CA9EBB24}" type="datetimeFigureOut">
              <a:rPr lang="en-US" smtClean="0"/>
              <a:pPr/>
              <a:t>10-Mar-23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BDD458-EBD8-411B-BED7-694DC60903E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E0C48C-BAF9-492B-B565-65A4CA9EBB24}" type="datetimeFigureOut">
              <a:rPr lang="en-US" smtClean="0"/>
              <a:pPr/>
              <a:t>10-Mar-23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BDD458-EBD8-411B-BED7-694DC60903E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6E0C48C-BAF9-492B-B565-65A4CA9EBB24}" type="datetimeFigureOut">
              <a:rPr lang="en-US" smtClean="0"/>
              <a:pPr/>
              <a:t>10-Mar-23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FBDD458-EBD8-411B-BED7-694DC60903E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6E0C48C-BAF9-492B-B565-65A4CA9EBB24}" type="datetimeFigureOut">
              <a:rPr lang="en-US" smtClean="0"/>
              <a:pPr/>
              <a:t>10-Mar-23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FBDD458-EBD8-411B-BED7-694DC60903E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6E0C48C-BAF9-492B-B565-65A4CA9EBB24}" type="datetimeFigureOut">
              <a:rPr lang="en-US" smtClean="0"/>
              <a:pPr/>
              <a:t>10-Mar-23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FBDD458-EBD8-411B-BED7-694DC60903E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E0C48C-BAF9-492B-B565-65A4CA9EBB24}" type="datetimeFigureOut">
              <a:rPr lang="en-US" smtClean="0"/>
              <a:pPr/>
              <a:t>10-Mar-23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BDD458-EBD8-411B-BED7-694DC60903E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6E0C48C-BAF9-492B-B565-65A4CA9EBB24}" type="datetimeFigureOut">
              <a:rPr lang="en-US" smtClean="0"/>
              <a:pPr/>
              <a:t>10-Mar-23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BDD458-EBD8-411B-BED7-694DC60903E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alpha val="50000"/>
              </a:srgbClr>
            </a:gs>
            <a:gs pos="25000">
              <a:srgbClr val="21D6E0"/>
            </a:gs>
            <a:gs pos="75000">
              <a:srgbClr val="0087E6"/>
            </a:gs>
            <a:gs pos="100000">
              <a:srgbClr val="005CBF"/>
            </a:gs>
          </a:gsLst>
          <a:lin ang="5400000" scaled="1"/>
          <a:tileRect/>
        </a:gradFill>
        <a:effectLst/>
      </p:bgPr>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6E0C48C-BAF9-492B-B565-65A4CA9EBB24}" type="datetimeFigureOut">
              <a:rPr lang="en-US" smtClean="0"/>
              <a:pPr/>
              <a:t>10-Mar-23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FBDD458-EBD8-411B-BED7-694DC60903E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dk1" tx1="lt1" bg2="dk2" tx2="lt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609600"/>
            <a:ext cx="6858000" cy="685800"/>
          </a:xfrm>
        </p:spPr>
        <p:txBody>
          <a:bodyPr>
            <a:normAutofit/>
          </a:bodyPr>
          <a:lstStyle/>
          <a:p>
            <a:r>
              <a:rPr lang="en-US" sz="3500" dirty="0" smtClean="0">
                <a:latin typeface="Times New Roman" pitchFamily="18" charset="0"/>
                <a:cs typeface="Times New Roman" pitchFamily="18" charset="0"/>
              </a:rPr>
              <a:t>GYM MANAGEMENT SYSTEM</a:t>
            </a:r>
            <a:endParaRPr lang="en-US" sz="3500" dirty="0">
              <a:latin typeface="Times New Roman" pitchFamily="18" charset="0"/>
              <a:cs typeface="Times New Roman" pitchFamily="18" charset="0"/>
            </a:endParaRPr>
          </a:p>
        </p:txBody>
      </p:sp>
      <p:sp>
        <p:nvSpPr>
          <p:cNvPr id="3" name="Subtitle 2"/>
          <p:cNvSpPr>
            <a:spLocks noGrp="1"/>
          </p:cNvSpPr>
          <p:nvPr>
            <p:ph type="subTitle" idx="1"/>
          </p:nvPr>
        </p:nvSpPr>
        <p:spPr>
          <a:xfrm>
            <a:off x="2590800" y="4953000"/>
            <a:ext cx="6629400" cy="1981200"/>
          </a:xfrm>
        </p:spPr>
        <p:txBody>
          <a:bodyPr numCol="1" anchor="ctr">
            <a:normAutofit/>
          </a:bodyPr>
          <a:lstStyle/>
          <a:p>
            <a:r>
              <a:rPr lang="en-US" sz="2000" b="1" dirty="0" smtClean="0">
                <a:solidFill>
                  <a:schemeClr val="tx1"/>
                </a:solidFill>
                <a:latin typeface="Times New Roman" pitchFamily="18" charset="0"/>
                <a:cs typeface="Times New Roman" pitchFamily="18" charset="0"/>
              </a:rPr>
              <a:t>LRG GOVERNMENT ARTS COLLEGE FOR WOMENS</a:t>
            </a:r>
          </a:p>
          <a:p>
            <a:r>
              <a:rPr lang="en-US" sz="2000" b="1" dirty="0" smtClean="0">
                <a:solidFill>
                  <a:schemeClr val="tx1"/>
                </a:solidFill>
                <a:latin typeface="Times New Roman" pitchFamily="18" charset="0"/>
                <a:cs typeface="Times New Roman" pitchFamily="18" charset="0"/>
              </a:rPr>
              <a:t>NAME : M.ABINAYA</a:t>
            </a:r>
          </a:p>
          <a:p>
            <a:r>
              <a:rPr lang="en-US" sz="2000" b="1" dirty="0" smtClean="0">
                <a:solidFill>
                  <a:schemeClr val="tx1"/>
                </a:solidFill>
                <a:latin typeface="Times New Roman" pitchFamily="18" charset="0"/>
                <a:cs typeface="Times New Roman" pitchFamily="18" charset="0"/>
              </a:rPr>
              <a:t>CLASS: III B.SC COMPUTER SCIENCE</a:t>
            </a:r>
          </a:p>
          <a:p>
            <a:r>
              <a:rPr lang="en-US" sz="2000" b="1" dirty="0" smtClean="0">
                <a:solidFill>
                  <a:schemeClr val="tx1"/>
                </a:solidFill>
                <a:latin typeface="Times New Roman" pitchFamily="18" charset="0"/>
                <a:cs typeface="Times New Roman" pitchFamily="18" charset="0"/>
              </a:rPr>
              <a:t>UNDER THE GUIDENCE: </a:t>
            </a:r>
            <a:r>
              <a:rPr lang="en-US" sz="2000" b="1" dirty="0" err="1" smtClean="0">
                <a:solidFill>
                  <a:schemeClr val="tx1"/>
                </a:solidFill>
                <a:latin typeface="Times New Roman" pitchFamily="18" charset="0"/>
                <a:cs typeface="Times New Roman" pitchFamily="18" charset="0"/>
              </a:rPr>
              <a:t>D</a:t>
            </a:r>
            <a:r>
              <a:rPr lang="en-US" sz="2000" b="1" cap="none" dirty="0" err="1" smtClean="0">
                <a:solidFill>
                  <a:schemeClr val="tx1"/>
                </a:solidFill>
                <a:latin typeface="Times New Roman" pitchFamily="18" charset="0"/>
                <a:cs typeface="Times New Roman" pitchFamily="18" charset="0"/>
              </a:rPr>
              <a:t>r</a:t>
            </a:r>
            <a:r>
              <a:rPr lang="en-US" sz="2000" b="1" dirty="0" err="1" smtClean="0">
                <a:solidFill>
                  <a:schemeClr val="tx1"/>
                </a:solidFill>
                <a:latin typeface="Times New Roman" pitchFamily="18" charset="0"/>
                <a:cs typeface="Times New Roman" pitchFamily="18" charset="0"/>
              </a:rPr>
              <a:t>.KOHILA</a:t>
            </a:r>
            <a:endParaRPr lang="en-US" sz="2000" b="1"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2500" dirty="0" smtClean="0">
                <a:effectLst/>
                <a:latin typeface="Times New Roman" pitchFamily="18" charset="0"/>
                <a:ea typeface="Times New Roman" panose="02020603050405020304" pitchFamily="18" charset="0"/>
                <a:cs typeface="Times New Roman" pitchFamily="18" charset="0"/>
              </a:rPr>
              <a:t>IN/OUT ENTRY</a:t>
            </a:r>
            <a:br>
              <a:rPr lang="en-US" sz="2500" dirty="0" smtClean="0">
                <a:effectLst/>
                <a:latin typeface="Times New Roman" pitchFamily="18" charset="0"/>
                <a:ea typeface="Times New Roman" panose="02020603050405020304" pitchFamily="18" charset="0"/>
                <a:cs typeface="Times New Roman" pitchFamily="18" charset="0"/>
              </a:rPr>
            </a:br>
            <a:endParaRPr lang="en-US" sz="25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This module has been collecting the in time and out time information for the members. This will give and entire report about the members. We can easy to track the working hours for the members.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2500" dirty="0" smtClean="0">
                <a:effectLst/>
                <a:latin typeface="Times New Roman" pitchFamily="18" charset="0"/>
                <a:ea typeface="Times New Roman" panose="02020603050405020304" pitchFamily="18" charset="0"/>
                <a:cs typeface="Times New Roman" pitchFamily="18" charset="0"/>
              </a:rPr>
              <a:t>GYM MATERIAL</a:t>
            </a:r>
            <a:endParaRPr lang="en-US" sz="25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This module will used to store the information about the gym material, which can collect all the information and store into the material table.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2500" dirty="0" smtClean="0">
                <a:effectLst/>
                <a:latin typeface="Times New Roman" pitchFamily="18" charset="0"/>
                <a:ea typeface="Times New Roman" panose="02020603050405020304" pitchFamily="18" charset="0"/>
                <a:cs typeface="Times New Roman" pitchFamily="18" charset="0"/>
              </a:rPr>
              <a:t>SERVICE ENTRIES</a:t>
            </a:r>
            <a:br>
              <a:rPr lang="en-US" sz="2500" dirty="0" smtClean="0">
                <a:effectLst/>
                <a:latin typeface="Times New Roman" pitchFamily="18" charset="0"/>
                <a:ea typeface="Times New Roman" panose="02020603050405020304" pitchFamily="18" charset="0"/>
                <a:cs typeface="Times New Roman" pitchFamily="18" charset="0"/>
              </a:rPr>
            </a:br>
            <a:endParaRPr lang="en-US" sz="25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This module will store the information for the services issues, gym owner any time can check the services in the service table.</a:t>
            </a:r>
          </a:p>
          <a:p>
            <a:pPr algn="just">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2500" dirty="0" smtClean="0">
                <a:effectLst/>
                <a:latin typeface="Times New Roman" pitchFamily="18" charset="0"/>
                <a:ea typeface="Times New Roman" panose="02020603050405020304" pitchFamily="18" charset="0"/>
                <a:cs typeface="Times New Roman" pitchFamily="18" charset="0"/>
              </a:rPr>
              <a:t>HEALTH TIPS</a:t>
            </a:r>
            <a:br>
              <a:rPr lang="en-US" sz="2500" dirty="0" smtClean="0">
                <a:effectLst/>
                <a:latin typeface="Times New Roman" pitchFamily="18" charset="0"/>
                <a:ea typeface="Times New Roman" panose="02020603050405020304" pitchFamily="18" charset="0"/>
                <a:cs typeface="Times New Roman" pitchFamily="18" charset="0"/>
              </a:rPr>
            </a:br>
            <a:endParaRPr lang="en-US" sz="25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This contains collect the information regarding the health tips, the gym workers easily to find out the tips and helps to the workers.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000" dirty="0" smtClean="0">
                <a:effectLst/>
                <a:latin typeface="Times New Roman" pitchFamily="18" charset="0"/>
                <a:cs typeface="Times New Roman" pitchFamily="18" charset="0"/>
              </a:rPr>
              <a:t>DATA FLOW DIAGRAM</a:t>
            </a:r>
            <a:endParaRPr lang="en-US" sz="30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u="sng" dirty="0" smtClean="0">
                <a:solidFill>
                  <a:schemeClr val="tx2"/>
                </a:solidFill>
                <a:latin typeface="Times New Roman" pitchFamily="18" charset="0"/>
                <a:cs typeface="Times New Roman" pitchFamily="18" charset="0"/>
              </a:rPr>
              <a:t>LEVEL 0:</a:t>
            </a:r>
          </a:p>
          <a:p>
            <a:pPr>
              <a:buNone/>
            </a:pPr>
            <a:endParaRPr lang="en-US" sz="2000" u="sng" dirty="0">
              <a:latin typeface="Times New Roman" pitchFamily="18" charset="0"/>
              <a:cs typeface="Times New Roman" pitchFamily="18" charset="0"/>
            </a:endParaRPr>
          </a:p>
        </p:txBody>
      </p:sp>
      <p:sp>
        <p:nvSpPr>
          <p:cNvPr id="5" name="Rounded Rectangle 4"/>
          <p:cNvSpPr/>
          <p:nvPr/>
        </p:nvSpPr>
        <p:spPr>
          <a:xfrm>
            <a:off x="2133600" y="3581400"/>
            <a:ext cx="1828800" cy="1066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itchFamily="18" charset="0"/>
                <a:cs typeface="Times New Roman" pitchFamily="18" charset="0"/>
              </a:rPr>
              <a:t>Trainer</a:t>
            </a:r>
            <a:endParaRPr lang="en-US" sz="2000" dirty="0">
              <a:latin typeface="Times New Roman" pitchFamily="18" charset="0"/>
              <a:cs typeface="Times New Roman" pitchFamily="18" charset="0"/>
            </a:endParaRPr>
          </a:p>
        </p:txBody>
      </p:sp>
      <p:cxnSp>
        <p:nvCxnSpPr>
          <p:cNvPr id="7" name="Straight Arrow Connector 6"/>
          <p:cNvCxnSpPr/>
          <p:nvPr/>
        </p:nvCxnSpPr>
        <p:spPr>
          <a:xfrm>
            <a:off x="4114800" y="3810000"/>
            <a:ext cx="1219200" cy="1588"/>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rot="10800000">
            <a:off x="4038600" y="4267200"/>
            <a:ext cx="1295400" cy="1588"/>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13" name="Oval 12"/>
          <p:cNvSpPr/>
          <p:nvPr/>
        </p:nvSpPr>
        <p:spPr>
          <a:xfrm>
            <a:off x="5486400" y="3124200"/>
            <a:ext cx="2286000" cy="1600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itchFamily="18" charset="0"/>
                <a:cs typeface="Times New Roman" pitchFamily="18" charset="0"/>
              </a:rPr>
              <a:t>Gym</a:t>
            </a:r>
          </a:p>
          <a:p>
            <a:pPr algn="ctr"/>
            <a:r>
              <a:rPr lang="en-US" sz="2000" dirty="0" smtClean="0">
                <a:latin typeface="Times New Roman" pitchFamily="18" charset="0"/>
                <a:cs typeface="Times New Roman" pitchFamily="18" charset="0"/>
              </a:rPr>
              <a:t>management</a:t>
            </a:r>
          </a:p>
          <a:p>
            <a:pPr algn="ctr"/>
            <a:r>
              <a:rPr lang="en-US" sz="2000" dirty="0" smtClean="0">
                <a:latin typeface="Times New Roman" pitchFamily="18" charset="0"/>
                <a:cs typeface="Times New Roman" pitchFamily="18" charset="0"/>
              </a:rPr>
              <a:t>system</a:t>
            </a:r>
            <a:endParaRPr lang="en-US" sz="2000" dirty="0">
              <a:latin typeface="Times New Roman" pitchFamily="18" charset="0"/>
              <a:cs typeface="Times New Roman" pitchFamily="18" charset="0"/>
            </a:endParaRPr>
          </a:p>
        </p:txBody>
      </p:sp>
      <p:sp>
        <p:nvSpPr>
          <p:cNvPr id="14" name="TextBox 13"/>
          <p:cNvSpPr txBox="1"/>
          <p:nvPr/>
        </p:nvSpPr>
        <p:spPr>
          <a:xfrm>
            <a:off x="4191000" y="4248090"/>
            <a:ext cx="1152880"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password</a:t>
            </a:r>
            <a:endParaRPr lang="en-US" sz="2000" dirty="0">
              <a:latin typeface="Times New Roman" pitchFamily="18" charset="0"/>
              <a:cs typeface="Times New Roman" pitchFamily="18" charset="0"/>
            </a:endParaRPr>
          </a:p>
        </p:txBody>
      </p:sp>
      <p:sp>
        <p:nvSpPr>
          <p:cNvPr id="15" name="TextBox 14"/>
          <p:cNvSpPr txBox="1"/>
          <p:nvPr/>
        </p:nvSpPr>
        <p:spPr>
          <a:xfrm>
            <a:off x="4038600" y="3429000"/>
            <a:ext cx="1229824"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user name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162"/>
            <a:ext cx="7498080" cy="715962"/>
          </a:xfrm>
        </p:spPr>
        <p:txBody>
          <a:bodyPr>
            <a:normAutofit/>
          </a:bodyPr>
          <a:lstStyle/>
          <a:p>
            <a:r>
              <a:rPr lang="en-US" sz="2000" u="sng" dirty="0" smtClean="0">
                <a:solidFill>
                  <a:schemeClr val="tx2"/>
                </a:solidFill>
                <a:effectLst/>
                <a:latin typeface="Times New Roman" pitchFamily="18" charset="0"/>
                <a:cs typeface="Times New Roman" pitchFamily="18" charset="0"/>
              </a:rPr>
              <a:t>LEVEL 1:</a:t>
            </a:r>
            <a:br>
              <a:rPr lang="en-US" sz="2000" u="sng" dirty="0" smtClean="0">
                <a:solidFill>
                  <a:schemeClr val="tx2"/>
                </a:solidFill>
                <a:effectLst/>
                <a:latin typeface="Times New Roman" pitchFamily="18" charset="0"/>
                <a:cs typeface="Times New Roman" pitchFamily="18" charset="0"/>
              </a:rPr>
            </a:br>
            <a:endParaRPr lang="en-US" sz="2000" u="sng"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1435608" y="381000"/>
            <a:ext cx="7498080" cy="6324600"/>
          </a:xfrm>
        </p:spPr>
        <p:txBody>
          <a:bodyPr/>
          <a:lstStyle/>
          <a:p>
            <a:pPr>
              <a:buNone/>
            </a:pPr>
            <a:endParaRPr lang="en-US" dirty="0"/>
          </a:p>
        </p:txBody>
      </p:sp>
      <p:sp>
        <p:nvSpPr>
          <p:cNvPr id="4" name="Rounded Rectangle 3"/>
          <p:cNvSpPr/>
          <p:nvPr/>
        </p:nvSpPr>
        <p:spPr>
          <a:xfrm>
            <a:off x="1752600" y="381000"/>
            <a:ext cx="18288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itchFamily="18" charset="0"/>
                <a:cs typeface="Times New Roman" pitchFamily="18" charset="0"/>
              </a:rPr>
              <a:t>Login</a:t>
            </a:r>
            <a:endParaRPr lang="en-US" sz="2000" dirty="0">
              <a:latin typeface="Times New Roman" pitchFamily="18" charset="0"/>
              <a:cs typeface="Times New Roman" pitchFamily="18" charset="0"/>
            </a:endParaRPr>
          </a:p>
        </p:txBody>
      </p:sp>
      <p:sp>
        <p:nvSpPr>
          <p:cNvPr id="11" name="Oval 10"/>
          <p:cNvSpPr/>
          <p:nvPr/>
        </p:nvSpPr>
        <p:spPr>
          <a:xfrm>
            <a:off x="4343400" y="3810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pc="-150" dirty="0" smtClean="0">
                <a:latin typeface="Times New Roman" pitchFamily="18" charset="0"/>
                <a:cs typeface="Times New Roman" pitchFamily="18" charset="0"/>
              </a:rPr>
              <a:t>Member</a:t>
            </a:r>
          </a:p>
          <a:p>
            <a:pPr algn="ctr"/>
            <a:r>
              <a:rPr lang="en-US" sz="1100" spc="-150" dirty="0" smtClean="0">
                <a:latin typeface="Times New Roman" pitchFamily="18" charset="0"/>
                <a:cs typeface="Times New Roman" pitchFamily="18" charset="0"/>
              </a:rPr>
              <a:t>Registration</a:t>
            </a:r>
          </a:p>
        </p:txBody>
      </p:sp>
      <p:sp>
        <p:nvSpPr>
          <p:cNvPr id="12" name="Oval 11"/>
          <p:cNvSpPr/>
          <p:nvPr/>
        </p:nvSpPr>
        <p:spPr>
          <a:xfrm>
            <a:off x="4343400" y="16764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latin typeface="Times New Roman" pitchFamily="18" charset="0"/>
                <a:cs typeface="Times New Roman" pitchFamily="18" charset="0"/>
              </a:rPr>
              <a:t>In/Out Entry</a:t>
            </a:r>
          </a:p>
        </p:txBody>
      </p:sp>
      <p:sp>
        <p:nvSpPr>
          <p:cNvPr id="18" name="Oval 17"/>
          <p:cNvSpPr/>
          <p:nvPr/>
        </p:nvSpPr>
        <p:spPr>
          <a:xfrm>
            <a:off x="4343400" y="31242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00" b="1" spc="-150" dirty="0" smtClean="0">
                <a:effectLst>
                  <a:outerShdw blurRad="38100" dist="38100" dir="2700000" algn="tl">
                    <a:srgbClr val="000000">
                      <a:alpha val="43137"/>
                    </a:srgbClr>
                  </a:outerShdw>
                </a:effectLst>
                <a:latin typeface="Times New Roman" pitchFamily="18" charset="0"/>
                <a:cs typeface="Times New Roman" pitchFamily="18" charset="0"/>
              </a:rPr>
              <a:t>Gym</a:t>
            </a:r>
            <a:r>
              <a:rPr lang="en-US" sz="1300" b="1" spc="-150" dirty="0" smtClean="0">
                <a:latin typeface="Times New Roman" pitchFamily="18" charset="0"/>
                <a:cs typeface="Times New Roman" pitchFamily="18" charset="0"/>
              </a:rPr>
              <a:t> </a:t>
            </a:r>
          </a:p>
          <a:p>
            <a:pPr algn="ctr"/>
            <a:r>
              <a:rPr lang="en-US" sz="1300" b="1" spc="-150" dirty="0" smtClean="0">
                <a:latin typeface="Times New Roman" pitchFamily="18" charset="0"/>
                <a:cs typeface="Times New Roman" pitchFamily="18" charset="0"/>
              </a:rPr>
              <a:t>Material</a:t>
            </a:r>
          </a:p>
        </p:txBody>
      </p:sp>
      <p:sp>
        <p:nvSpPr>
          <p:cNvPr id="19" name="Oval 18"/>
          <p:cNvSpPr/>
          <p:nvPr/>
        </p:nvSpPr>
        <p:spPr>
          <a:xfrm>
            <a:off x="4343400" y="44958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spc="-150" dirty="0" smtClean="0">
                <a:effectLst>
                  <a:outerShdw blurRad="38100" dist="38100" dir="2700000" algn="tl">
                    <a:srgbClr val="000000">
                      <a:alpha val="43137"/>
                    </a:srgbClr>
                  </a:outerShdw>
                </a:effectLst>
                <a:latin typeface="Times New Roman" pitchFamily="18" charset="0"/>
                <a:cs typeface="Times New Roman" pitchFamily="18" charset="0"/>
              </a:rPr>
              <a:t>Service</a:t>
            </a:r>
          </a:p>
          <a:p>
            <a:pPr algn="ctr"/>
            <a:r>
              <a:rPr lang="en-US" sz="1400" b="1" spc="-150" dirty="0" smtClean="0">
                <a:effectLst>
                  <a:outerShdw blurRad="38100" dist="38100" dir="2700000" algn="tl">
                    <a:srgbClr val="000000">
                      <a:alpha val="43137"/>
                    </a:srgbClr>
                  </a:outerShdw>
                </a:effectLst>
                <a:latin typeface="Times New Roman" pitchFamily="18" charset="0"/>
                <a:cs typeface="Times New Roman" pitchFamily="18" charset="0"/>
              </a:rPr>
              <a:t>Entry</a:t>
            </a:r>
          </a:p>
        </p:txBody>
      </p:sp>
      <p:sp>
        <p:nvSpPr>
          <p:cNvPr id="20" name="Oval 19"/>
          <p:cNvSpPr/>
          <p:nvPr/>
        </p:nvSpPr>
        <p:spPr>
          <a:xfrm>
            <a:off x="4343400" y="5791200"/>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smtClean="0">
                <a:effectLst>
                  <a:outerShdw blurRad="38100" dist="38100" dir="2700000" algn="tl">
                    <a:srgbClr val="000000">
                      <a:alpha val="43137"/>
                    </a:srgbClr>
                  </a:outerShdw>
                </a:effectLst>
                <a:latin typeface="Times New Roman" pitchFamily="18" charset="0"/>
                <a:cs typeface="Times New Roman" pitchFamily="18" charset="0"/>
              </a:rPr>
              <a:t>Health</a:t>
            </a:r>
          </a:p>
          <a:p>
            <a:pPr algn="ctr"/>
            <a:r>
              <a:rPr lang="en-US" sz="1200" b="1" dirty="0" smtClean="0">
                <a:effectLst>
                  <a:outerShdw blurRad="38100" dist="38100" dir="2700000" algn="tl">
                    <a:srgbClr val="000000">
                      <a:alpha val="43137"/>
                    </a:srgbClr>
                  </a:outerShdw>
                </a:effectLst>
                <a:latin typeface="Times New Roman" pitchFamily="18" charset="0"/>
                <a:cs typeface="Times New Roman" pitchFamily="18" charset="0"/>
              </a:rPr>
              <a:t>Tips</a:t>
            </a:r>
          </a:p>
        </p:txBody>
      </p:sp>
      <p:sp>
        <p:nvSpPr>
          <p:cNvPr id="21" name="Rectangle 20"/>
          <p:cNvSpPr/>
          <p:nvPr/>
        </p:nvSpPr>
        <p:spPr>
          <a:xfrm>
            <a:off x="6324600" y="381000"/>
            <a:ext cx="18288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itchFamily="18" charset="0"/>
                <a:cs typeface="Times New Roman" pitchFamily="18" charset="0"/>
              </a:rPr>
              <a:t>Member</a:t>
            </a:r>
            <a:endParaRPr lang="en-US" sz="2000" dirty="0">
              <a:latin typeface="Times New Roman" pitchFamily="18" charset="0"/>
              <a:cs typeface="Times New Roman" pitchFamily="18" charset="0"/>
            </a:endParaRPr>
          </a:p>
        </p:txBody>
      </p:sp>
      <p:sp>
        <p:nvSpPr>
          <p:cNvPr id="23" name="Rectangle 22"/>
          <p:cNvSpPr/>
          <p:nvPr/>
        </p:nvSpPr>
        <p:spPr>
          <a:xfrm>
            <a:off x="6324600" y="1752600"/>
            <a:ext cx="18288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itchFamily="18" charset="0"/>
                <a:cs typeface="Times New Roman" pitchFamily="18" charset="0"/>
              </a:rPr>
              <a:t>In/Out</a:t>
            </a:r>
            <a:endParaRPr lang="en-US" sz="2000" dirty="0">
              <a:latin typeface="Times New Roman" pitchFamily="18" charset="0"/>
              <a:cs typeface="Times New Roman" pitchFamily="18" charset="0"/>
            </a:endParaRPr>
          </a:p>
        </p:txBody>
      </p:sp>
      <p:sp>
        <p:nvSpPr>
          <p:cNvPr id="24" name="Rectangle 23"/>
          <p:cNvSpPr/>
          <p:nvPr/>
        </p:nvSpPr>
        <p:spPr>
          <a:xfrm>
            <a:off x="6324600" y="3200400"/>
            <a:ext cx="18288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itchFamily="18" charset="0"/>
                <a:cs typeface="Times New Roman" pitchFamily="18" charset="0"/>
              </a:rPr>
              <a:t>Material</a:t>
            </a:r>
            <a:endParaRPr lang="en-US" sz="2000" dirty="0">
              <a:latin typeface="Times New Roman" pitchFamily="18" charset="0"/>
              <a:cs typeface="Times New Roman" pitchFamily="18" charset="0"/>
            </a:endParaRPr>
          </a:p>
        </p:txBody>
      </p:sp>
      <p:sp>
        <p:nvSpPr>
          <p:cNvPr id="25" name="Rectangle 24"/>
          <p:cNvSpPr/>
          <p:nvPr/>
        </p:nvSpPr>
        <p:spPr>
          <a:xfrm>
            <a:off x="6324600" y="4495800"/>
            <a:ext cx="18288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itchFamily="18" charset="0"/>
                <a:cs typeface="Times New Roman" pitchFamily="18" charset="0"/>
              </a:rPr>
              <a:t>Service</a:t>
            </a:r>
            <a:endParaRPr lang="en-US" sz="2000" dirty="0">
              <a:latin typeface="Times New Roman" pitchFamily="18" charset="0"/>
              <a:cs typeface="Times New Roman" pitchFamily="18" charset="0"/>
            </a:endParaRPr>
          </a:p>
        </p:txBody>
      </p:sp>
      <p:sp>
        <p:nvSpPr>
          <p:cNvPr id="26" name="Rectangle 25"/>
          <p:cNvSpPr/>
          <p:nvPr/>
        </p:nvSpPr>
        <p:spPr>
          <a:xfrm>
            <a:off x="6324600" y="5791200"/>
            <a:ext cx="18288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Times New Roman" pitchFamily="18" charset="0"/>
                <a:cs typeface="Times New Roman" pitchFamily="18" charset="0"/>
              </a:rPr>
              <a:t>Health</a:t>
            </a:r>
            <a:endParaRPr lang="en-US" sz="2000" dirty="0">
              <a:latin typeface="Times New Roman" pitchFamily="18" charset="0"/>
              <a:cs typeface="Times New Roman" pitchFamily="18" charset="0"/>
            </a:endParaRPr>
          </a:p>
        </p:txBody>
      </p:sp>
      <p:cxnSp>
        <p:nvCxnSpPr>
          <p:cNvPr id="34" name="Straight Arrow Connector 33"/>
          <p:cNvCxnSpPr>
            <a:stCxn id="4" idx="3"/>
          </p:cNvCxnSpPr>
          <p:nvPr/>
        </p:nvCxnSpPr>
        <p:spPr>
          <a:xfrm>
            <a:off x="3581400" y="838200"/>
            <a:ext cx="758952" cy="1588"/>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11" idx="6"/>
            <a:endCxn id="21" idx="1"/>
          </p:cNvCxnSpPr>
          <p:nvPr/>
        </p:nvCxnSpPr>
        <p:spPr>
          <a:xfrm>
            <a:off x="5257800" y="838200"/>
            <a:ext cx="1066800" cy="1588"/>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11" idx="4"/>
            <a:endCxn id="12" idx="0"/>
          </p:cNvCxnSpPr>
          <p:nvPr/>
        </p:nvCxnSpPr>
        <p:spPr>
          <a:xfrm rot="5400000">
            <a:off x="4610100" y="1485900"/>
            <a:ext cx="381000" cy="1588"/>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43" name="Elbow Connector 42"/>
          <p:cNvCxnSpPr/>
          <p:nvPr/>
        </p:nvCxnSpPr>
        <p:spPr>
          <a:xfrm rot="10800000" flipV="1">
            <a:off x="5181600" y="1143000"/>
            <a:ext cx="1143000" cy="762000"/>
          </a:xfrm>
          <a:prstGeom prst="bentConnector3">
            <a:avLst>
              <a:gd name="adj1" fmla="val 50000"/>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46" name="Straight Arrow Connector 45"/>
          <p:cNvCxnSpPr>
            <a:stCxn id="18" idx="6"/>
            <a:endCxn id="24" idx="1"/>
          </p:cNvCxnSpPr>
          <p:nvPr/>
        </p:nvCxnSpPr>
        <p:spPr>
          <a:xfrm>
            <a:off x="5257800" y="3581400"/>
            <a:ext cx="1066800" cy="0"/>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a:off x="5257800" y="4953000"/>
            <a:ext cx="1066800" cy="0"/>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49" name="Straight Arrow Connector 48"/>
          <p:cNvCxnSpPr/>
          <p:nvPr/>
        </p:nvCxnSpPr>
        <p:spPr>
          <a:xfrm>
            <a:off x="5257800" y="6248400"/>
            <a:ext cx="1066800" cy="0"/>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rot="5400000">
            <a:off x="2819400" y="1676400"/>
            <a:ext cx="762000" cy="158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58" name="Straight Arrow Connector 57"/>
          <p:cNvCxnSpPr>
            <a:endCxn id="12" idx="2"/>
          </p:cNvCxnSpPr>
          <p:nvPr/>
        </p:nvCxnSpPr>
        <p:spPr>
          <a:xfrm>
            <a:off x="3200400" y="2057400"/>
            <a:ext cx="1143000" cy="0"/>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59" name="Straight Arrow Connector 58"/>
          <p:cNvCxnSpPr/>
          <p:nvPr/>
        </p:nvCxnSpPr>
        <p:spPr>
          <a:xfrm>
            <a:off x="2971800" y="3581400"/>
            <a:ext cx="1371600" cy="1588"/>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a:off x="2590800" y="4953000"/>
            <a:ext cx="1752600" cy="1588"/>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61" name="Straight Arrow Connector 60"/>
          <p:cNvCxnSpPr/>
          <p:nvPr/>
        </p:nvCxnSpPr>
        <p:spPr>
          <a:xfrm>
            <a:off x="2057400" y="6324600"/>
            <a:ext cx="2286000" cy="1588"/>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62" name="Straight Connector 61"/>
          <p:cNvCxnSpPr/>
          <p:nvPr/>
        </p:nvCxnSpPr>
        <p:spPr>
          <a:xfrm rot="5400000">
            <a:off x="1829594" y="2437606"/>
            <a:ext cx="2286000" cy="158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rot="5400000">
            <a:off x="762794" y="3123406"/>
            <a:ext cx="3657600" cy="158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rot="5400000">
            <a:off x="-418306" y="3771106"/>
            <a:ext cx="5029200" cy="7778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000" dirty="0" smtClean="0">
                <a:effectLst/>
                <a:latin typeface="Times New Roman" pitchFamily="18" charset="0"/>
                <a:cs typeface="Times New Roman" pitchFamily="18" charset="0"/>
              </a:rPr>
              <a:t>TABLE NAME:ADMIN</a:t>
            </a:r>
            <a:endParaRPr lang="en-US" sz="3000" dirty="0">
              <a:effectLst/>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1219200" y="1371600"/>
          <a:ext cx="7620000" cy="4590646"/>
        </p:xfrm>
        <a:graphic>
          <a:graphicData uri="http://schemas.openxmlformats.org/drawingml/2006/table">
            <a:tbl>
              <a:tblPr firstRow="1" bandRow="1">
                <a:tableStyleId>{5FD0F851-EC5A-4D38-B0AD-8093EC10F338}</a:tableStyleId>
              </a:tblPr>
              <a:tblGrid>
                <a:gridCol w="2102593"/>
                <a:gridCol w="1960731"/>
                <a:gridCol w="1270676"/>
                <a:gridCol w="2286000"/>
              </a:tblGrid>
              <a:tr h="689206">
                <a:tc>
                  <a:txBody>
                    <a:bodyPr/>
                    <a:lstStyle/>
                    <a:p>
                      <a:pPr algn="l"/>
                      <a:r>
                        <a:rPr lang="en-US" sz="2000" dirty="0" smtClean="0">
                          <a:latin typeface="Times New Roman" pitchFamily="18" charset="0"/>
                          <a:cs typeface="Times New Roman" pitchFamily="18" charset="0"/>
                        </a:rPr>
                        <a:t>FIELD</a:t>
                      </a:r>
                      <a:endParaRPr lang="en-US"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DATA</a:t>
                      </a:r>
                      <a:r>
                        <a:rPr lang="en-US" sz="2000" baseline="0" dirty="0" smtClean="0">
                          <a:latin typeface="Times New Roman" pitchFamily="18" charset="0"/>
                          <a:cs typeface="Times New Roman" pitchFamily="18" charset="0"/>
                        </a:rPr>
                        <a:t> TYPE</a:t>
                      </a:r>
                      <a:endParaRPr lang="en-US"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SIZE</a:t>
                      </a:r>
                      <a:endParaRPr lang="en-US"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CONSTRAINT</a:t>
                      </a:r>
                      <a:endParaRPr lang="en-US" sz="2000" dirty="0">
                        <a:latin typeface="Times New Roman" pitchFamily="18" charset="0"/>
                        <a:cs typeface="Times New Roman" pitchFamily="18" charset="0"/>
                      </a:endParaRPr>
                    </a:p>
                  </a:txBody>
                  <a:tcPr/>
                </a:tc>
              </a:tr>
              <a:tr h="689206">
                <a:tc>
                  <a:txBody>
                    <a:bodyPr/>
                    <a:lstStyle/>
                    <a:p>
                      <a:pPr algn="l"/>
                      <a:r>
                        <a:rPr lang="en-US" sz="2000" dirty="0" smtClean="0">
                          <a:latin typeface="Times New Roman" pitchFamily="18" charset="0"/>
                          <a:cs typeface="Times New Roman" pitchFamily="18" charset="0"/>
                        </a:rPr>
                        <a:t>Admin id</a:t>
                      </a:r>
                    </a:p>
                    <a:p>
                      <a:pPr algn="l"/>
                      <a:endParaRPr lang="en-US" sz="2000" dirty="0">
                        <a:latin typeface="Times New Roman" pitchFamily="18" charset="0"/>
                        <a:cs typeface="Times New Roman" pitchFamily="18" charset="0"/>
                      </a:endParaRPr>
                    </a:p>
                  </a:txBody>
                  <a:tcPr/>
                </a:tc>
                <a:tc>
                  <a:txBody>
                    <a:bodyPr/>
                    <a:lstStyle/>
                    <a:p>
                      <a:pPr algn="l"/>
                      <a:r>
                        <a:rPr lang="en-US" sz="2000" dirty="0" err="1" smtClean="0">
                          <a:latin typeface="Times New Roman" pitchFamily="18" charset="0"/>
                          <a:cs typeface="Times New Roman" pitchFamily="18" charset="0"/>
                        </a:rPr>
                        <a:t>int</a:t>
                      </a:r>
                      <a:endParaRPr lang="en-US"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10</a:t>
                      </a:r>
                      <a:endParaRPr lang="en-US"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Primary key</a:t>
                      </a:r>
                      <a:endParaRPr lang="en-US" sz="2000" dirty="0">
                        <a:latin typeface="Times New Roman" pitchFamily="18" charset="0"/>
                        <a:cs typeface="Times New Roman" pitchFamily="18" charset="0"/>
                      </a:endParaRPr>
                    </a:p>
                  </a:txBody>
                  <a:tcPr/>
                </a:tc>
              </a:tr>
              <a:tr h="389551">
                <a:tc>
                  <a:txBody>
                    <a:bodyPr/>
                    <a:lstStyle/>
                    <a:p>
                      <a:pPr algn="l"/>
                      <a:r>
                        <a:rPr lang="en-US" sz="2000" dirty="0" smtClean="0">
                          <a:latin typeface="Times New Roman" pitchFamily="18" charset="0"/>
                          <a:cs typeface="Times New Roman" pitchFamily="18" charset="0"/>
                        </a:rPr>
                        <a:t>Admin name</a:t>
                      </a:r>
                      <a:endParaRPr lang="en-US" sz="2000" dirty="0">
                        <a:latin typeface="Times New Roman" pitchFamily="18" charset="0"/>
                        <a:cs typeface="Times New Roman" pitchFamily="18" charset="0"/>
                      </a:endParaRPr>
                    </a:p>
                  </a:txBody>
                  <a:tcPr/>
                </a:tc>
                <a:tc>
                  <a:txBody>
                    <a:bodyPr/>
                    <a:lstStyle/>
                    <a:p>
                      <a:pPr algn="l"/>
                      <a:r>
                        <a:rPr lang="en-US" sz="2000" dirty="0" err="1" smtClean="0">
                          <a:latin typeface="Times New Roman" pitchFamily="18" charset="0"/>
                          <a:cs typeface="Times New Roman" pitchFamily="18" charset="0"/>
                        </a:rPr>
                        <a:t>varchar</a:t>
                      </a:r>
                      <a:endParaRPr lang="en-US"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20</a:t>
                      </a:r>
                      <a:endParaRPr lang="en-US"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Not null</a:t>
                      </a:r>
                      <a:endParaRPr lang="en-US" sz="2000" dirty="0">
                        <a:latin typeface="Times New Roman" pitchFamily="18" charset="0"/>
                        <a:cs typeface="Times New Roman" pitchFamily="18" charset="0"/>
                      </a:endParaRPr>
                    </a:p>
                  </a:txBody>
                  <a:tcPr/>
                </a:tc>
              </a:tr>
              <a:tr h="689206">
                <a:tc>
                  <a:txBody>
                    <a:bodyPr/>
                    <a:lstStyle/>
                    <a:p>
                      <a:pPr algn="l"/>
                      <a:r>
                        <a:rPr lang="en-US" sz="2000" dirty="0" smtClean="0">
                          <a:latin typeface="Times New Roman" pitchFamily="18" charset="0"/>
                          <a:cs typeface="Times New Roman" pitchFamily="18" charset="0"/>
                        </a:rPr>
                        <a:t>Admin mobile</a:t>
                      </a:r>
                      <a:endParaRPr lang="en-US" sz="2000" dirty="0">
                        <a:latin typeface="Times New Roman" pitchFamily="18" charset="0"/>
                        <a:cs typeface="Times New Roman" pitchFamily="18" charset="0"/>
                      </a:endParaRPr>
                    </a:p>
                  </a:txBody>
                  <a:tcPr/>
                </a:tc>
                <a:tc>
                  <a:txBody>
                    <a:bodyPr/>
                    <a:lstStyle/>
                    <a:p>
                      <a:pPr algn="l"/>
                      <a:r>
                        <a:rPr lang="en-US" sz="2000" dirty="0" err="1" smtClean="0">
                          <a:latin typeface="Times New Roman" pitchFamily="18" charset="0"/>
                          <a:cs typeface="Times New Roman" pitchFamily="18" charset="0"/>
                        </a:rPr>
                        <a:t>int</a:t>
                      </a:r>
                      <a:endParaRPr lang="en-US"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10</a:t>
                      </a:r>
                      <a:endParaRPr lang="en-US"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Not null</a:t>
                      </a:r>
                    </a:p>
                    <a:p>
                      <a:pPr algn="l"/>
                      <a:endParaRPr lang="en-US" sz="2000" dirty="0">
                        <a:latin typeface="Times New Roman" pitchFamily="18" charset="0"/>
                        <a:cs typeface="Times New Roman" pitchFamily="18" charset="0"/>
                      </a:endParaRPr>
                    </a:p>
                  </a:txBody>
                  <a:tcPr/>
                </a:tc>
              </a:tr>
              <a:tr h="689206">
                <a:tc>
                  <a:txBody>
                    <a:bodyPr/>
                    <a:lstStyle/>
                    <a:p>
                      <a:pPr algn="l"/>
                      <a:r>
                        <a:rPr lang="en-US" sz="2000" dirty="0" smtClean="0">
                          <a:latin typeface="Times New Roman" pitchFamily="18" charset="0"/>
                          <a:cs typeface="Times New Roman" pitchFamily="18" charset="0"/>
                        </a:rPr>
                        <a:t>User name</a:t>
                      </a:r>
                      <a:endParaRPr lang="en-US"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Times New Roman" pitchFamily="18" charset="0"/>
                          <a:cs typeface="Times New Roman" pitchFamily="18" charset="0"/>
                        </a:rPr>
                        <a:t>varchar</a:t>
                      </a:r>
                      <a:endParaRPr lang="en-US" sz="2000" dirty="0" smtClean="0">
                        <a:latin typeface="Times New Roman" pitchFamily="18" charset="0"/>
                        <a:cs typeface="Times New Roman" pitchFamily="18" charset="0"/>
                      </a:endParaRPr>
                    </a:p>
                    <a:p>
                      <a:pPr algn="l"/>
                      <a:endParaRPr lang="en-US"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20</a:t>
                      </a:r>
                      <a:endParaRPr lang="en-US"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Not null</a:t>
                      </a:r>
                    </a:p>
                    <a:p>
                      <a:pPr algn="l"/>
                      <a:endParaRPr lang="en-US" sz="2000" dirty="0">
                        <a:latin typeface="Times New Roman" pitchFamily="18" charset="0"/>
                        <a:cs typeface="Times New Roman" pitchFamily="18" charset="0"/>
                      </a:endParaRPr>
                    </a:p>
                  </a:txBody>
                  <a:tcPr/>
                </a:tc>
              </a:tr>
              <a:tr h="689206">
                <a:tc>
                  <a:txBody>
                    <a:bodyPr/>
                    <a:lstStyle/>
                    <a:p>
                      <a:pPr algn="l"/>
                      <a:r>
                        <a:rPr lang="en-US" sz="2000" dirty="0" smtClean="0">
                          <a:latin typeface="Times New Roman" pitchFamily="18" charset="0"/>
                          <a:cs typeface="Times New Roman" pitchFamily="18" charset="0"/>
                        </a:rPr>
                        <a:t>password</a:t>
                      </a:r>
                      <a:endParaRPr lang="en-US"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Times New Roman" pitchFamily="18" charset="0"/>
                          <a:cs typeface="Times New Roman" pitchFamily="18" charset="0"/>
                        </a:rPr>
                        <a:t>varchar</a:t>
                      </a:r>
                      <a:endParaRPr lang="en-US" sz="2000" dirty="0" smtClean="0">
                        <a:latin typeface="Times New Roman" pitchFamily="18" charset="0"/>
                        <a:cs typeface="Times New Roman" pitchFamily="18" charset="0"/>
                      </a:endParaRPr>
                    </a:p>
                    <a:p>
                      <a:pPr algn="l"/>
                      <a:endParaRPr lang="en-US"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20</a:t>
                      </a:r>
                      <a:endParaRPr lang="en-US"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Not null</a:t>
                      </a:r>
                    </a:p>
                    <a:p>
                      <a:pPr algn="l"/>
                      <a:endParaRPr lang="en-US" sz="2000" dirty="0">
                        <a:latin typeface="Times New Roman" pitchFamily="18" charset="0"/>
                        <a:cs typeface="Times New Roman" pitchFamily="18" charset="0"/>
                      </a:endParaRPr>
                    </a:p>
                  </a:txBody>
                  <a:tcPr/>
                </a:tc>
              </a:tr>
              <a:tr h="689206">
                <a:tc>
                  <a:txBody>
                    <a:bodyPr/>
                    <a:lstStyle/>
                    <a:p>
                      <a:pPr algn="l"/>
                      <a:r>
                        <a:rPr lang="en-US" sz="2000" dirty="0" smtClean="0">
                          <a:latin typeface="Times New Roman" pitchFamily="18" charset="0"/>
                          <a:cs typeface="Times New Roman" pitchFamily="18" charset="0"/>
                        </a:rPr>
                        <a:t>address</a:t>
                      </a:r>
                      <a:endParaRPr lang="en-US"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Times New Roman" pitchFamily="18" charset="0"/>
                          <a:cs typeface="Times New Roman" pitchFamily="18" charset="0"/>
                        </a:rPr>
                        <a:t>varchar</a:t>
                      </a:r>
                      <a:endParaRPr lang="en-US" sz="2000" dirty="0" smtClean="0">
                        <a:latin typeface="Times New Roman" pitchFamily="18" charset="0"/>
                        <a:cs typeface="Times New Roman" pitchFamily="18" charset="0"/>
                      </a:endParaRPr>
                    </a:p>
                    <a:p>
                      <a:pPr algn="l"/>
                      <a:endParaRPr lang="en-US"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30</a:t>
                      </a:r>
                      <a:endParaRPr lang="en-US"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Not null</a:t>
                      </a:r>
                      <a:endParaRPr lang="en-US" sz="20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IN" sz="3000" dirty="0" smtClean="0">
                <a:effectLst/>
                <a:latin typeface="Times New Roman" pitchFamily="18" charset="0"/>
                <a:cs typeface="Times New Roman" pitchFamily="18" charset="0"/>
              </a:rPr>
              <a:t>TABLE NAME:MEMBER</a:t>
            </a:r>
            <a:endParaRPr lang="en-US" sz="3000" dirty="0">
              <a:effectLst/>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1447800" y="1676400"/>
          <a:ext cx="7480300" cy="5029200"/>
        </p:xfrm>
        <a:graphic>
          <a:graphicData uri="http://schemas.openxmlformats.org/drawingml/2006/table">
            <a:tbl>
              <a:tblPr firstRow="1" firstCol="1" bandRow="1">
                <a:tableStyleId>{5FD0F851-EC5A-4D38-B0AD-8093EC10F338}</a:tableStyleId>
              </a:tblPr>
              <a:tblGrid>
                <a:gridCol w="1869671"/>
                <a:gridCol w="1837109"/>
                <a:gridCol w="1903041"/>
                <a:gridCol w="1870479"/>
              </a:tblGrid>
              <a:tr h="417142">
                <a:tc>
                  <a:txBody>
                    <a:bodyPr/>
                    <a:lstStyle/>
                    <a:p>
                      <a:pPr algn="l">
                        <a:lnSpc>
                          <a:spcPct val="150000"/>
                        </a:lnSpc>
                        <a:spcAft>
                          <a:spcPts val="1000"/>
                        </a:spcAft>
                      </a:pPr>
                      <a:r>
                        <a:rPr lang="en-US" sz="2000" dirty="0">
                          <a:effectLst/>
                          <a:latin typeface="Times New Roman" pitchFamily="18" charset="0"/>
                          <a:cs typeface="Times New Roman" pitchFamily="18" charset="0"/>
                        </a:rPr>
                        <a:t>FIELD </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a:effectLst/>
                          <a:latin typeface="Times New Roman" pitchFamily="18" charset="0"/>
                          <a:cs typeface="Times New Roman" pitchFamily="18" charset="0"/>
                        </a:rPr>
                        <a:t>DATA TYPE</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a:effectLst/>
                          <a:latin typeface="Times New Roman" pitchFamily="18" charset="0"/>
                          <a:cs typeface="Times New Roman" pitchFamily="18" charset="0"/>
                        </a:rPr>
                        <a:t>SIZE</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a:effectLst/>
                          <a:latin typeface="Times New Roman" pitchFamily="18" charset="0"/>
                          <a:cs typeface="Times New Roman" pitchFamily="18" charset="0"/>
                        </a:rPr>
                        <a:t>CONSTRAINT</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417142">
                <a:tc>
                  <a:txBody>
                    <a:bodyPr/>
                    <a:lstStyle/>
                    <a:p>
                      <a:pPr algn="l">
                        <a:lnSpc>
                          <a:spcPct val="150000"/>
                        </a:lnSpc>
                        <a:spcAft>
                          <a:spcPts val="1000"/>
                        </a:spcAft>
                      </a:pPr>
                      <a:r>
                        <a:rPr lang="en-US" sz="2000" dirty="0">
                          <a:effectLst/>
                          <a:latin typeface="Times New Roman" pitchFamily="18" charset="0"/>
                          <a:cs typeface="Times New Roman" pitchFamily="18" charset="0"/>
                        </a:rPr>
                        <a:t>Member id</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err="1">
                          <a:effectLst/>
                          <a:latin typeface="Times New Roman" pitchFamily="18" charset="0"/>
                          <a:cs typeface="Times New Roman" pitchFamily="18" charset="0"/>
                        </a:rPr>
                        <a:t>Int</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a:effectLst/>
                          <a:latin typeface="Times New Roman" pitchFamily="18" charset="0"/>
                          <a:cs typeface="Times New Roman" pitchFamily="18" charset="0"/>
                        </a:rPr>
                        <a:t>10</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a:effectLst/>
                          <a:latin typeface="Times New Roman" pitchFamily="18" charset="0"/>
                          <a:cs typeface="Times New Roman" pitchFamily="18" charset="0"/>
                        </a:rPr>
                        <a:t>Primary key</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417142">
                <a:tc>
                  <a:txBody>
                    <a:bodyPr/>
                    <a:lstStyle/>
                    <a:p>
                      <a:pPr algn="l">
                        <a:lnSpc>
                          <a:spcPct val="150000"/>
                        </a:lnSpc>
                        <a:spcAft>
                          <a:spcPts val="1000"/>
                        </a:spcAft>
                      </a:pPr>
                      <a:r>
                        <a:rPr lang="en-US" sz="2000" dirty="0">
                          <a:effectLst/>
                          <a:latin typeface="Times New Roman" pitchFamily="18" charset="0"/>
                          <a:cs typeface="Times New Roman" pitchFamily="18" charset="0"/>
                        </a:rPr>
                        <a:t>First name</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err="1">
                          <a:effectLst/>
                          <a:latin typeface="Times New Roman" pitchFamily="18" charset="0"/>
                          <a:cs typeface="Times New Roman" pitchFamily="18" charset="0"/>
                        </a:rPr>
                        <a:t>Varchar</a:t>
                      </a:r>
                      <a:r>
                        <a:rPr lang="en-US" sz="2000" dirty="0">
                          <a:effectLst/>
                          <a:latin typeface="Times New Roman" pitchFamily="18" charset="0"/>
                          <a:cs typeface="Times New Roman" pitchFamily="18" charset="0"/>
                        </a:rPr>
                        <a:t> </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a:effectLst/>
                          <a:latin typeface="Times New Roman" pitchFamily="18" charset="0"/>
                          <a:cs typeface="Times New Roman" pitchFamily="18" charset="0"/>
                        </a:rPr>
                        <a:t>20</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a:effectLst/>
                          <a:latin typeface="Times New Roman" pitchFamily="18" charset="0"/>
                          <a:cs typeface="Times New Roman" pitchFamily="18" charset="0"/>
                        </a:rPr>
                        <a:t>Not null</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417142">
                <a:tc>
                  <a:txBody>
                    <a:bodyPr/>
                    <a:lstStyle/>
                    <a:p>
                      <a:pPr algn="l">
                        <a:lnSpc>
                          <a:spcPct val="150000"/>
                        </a:lnSpc>
                        <a:spcAft>
                          <a:spcPts val="1000"/>
                        </a:spcAft>
                      </a:pPr>
                      <a:r>
                        <a:rPr lang="en-US" sz="2000" dirty="0">
                          <a:effectLst/>
                          <a:latin typeface="Times New Roman" pitchFamily="18" charset="0"/>
                          <a:cs typeface="Times New Roman" pitchFamily="18" charset="0"/>
                        </a:rPr>
                        <a:t>Last name</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err="1">
                          <a:effectLst/>
                          <a:latin typeface="Times New Roman" pitchFamily="18" charset="0"/>
                          <a:cs typeface="Times New Roman" pitchFamily="18" charset="0"/>
                        </a:rPr>
                        <a:t>Varchar</a:t>
                      </a:r>
                      <a:r>
                        <a:rPr lang="en-US" sz="2000" dirty="0">
                          <a:effectLst/>
                          <a:latin typeface="Times New Roman" pitchFamily="18" charset="0"/>
                          <a:cs typeface="Times New Roman" pitchFamily="18" charset="0"/>
                        </a:rPr>
                        <a:t> </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a:effectLst/>
                          <a:latin typeface="Times New Roman" pitchFamily="18" charset="0"/>
                          <a:cs typeface="Times New Roman" pitchFamily="18" charset="0"/>
                        </a:rPr>
                        <a:t>10</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a:effectLst/>
                          <a:latin typeface="Times New Roman" pitchFamily="18" charset="0"/>
                          <a:cs typeface="Times New Roman" pitchFamily="18" charset="0"/>
                        </a:rPr>
                        <a:t>Not null</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417142">
                <a:tc>
                  <a:txBody>
                    <a:bodyPr/>
                    <a:lstStyle/>
                    <a:p>
                      <a:pPr algn="l">
                        <a:lnSpc>
                          <a:spcPct val="150000"/>
                        </a:lnSpc>
                        <a:spcAft>
                          <a:spcPts val="1000"/>
                        </a:spcAft>
                      </a:pPr>
                      <a:r>
                        <a:rPr lang="en-US" sz="2000" dirty="0">
                          <a:effectLst/>
                          <a:latin typeface="Times New Roman" pitchFamily="18" charset="0"/>
                          <a:cs typeface="Times New Roman" pitchFamily="18" charset="0"/>
                        </a:rPr>
                        <a:t>Mobile</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err="1">
                          <a:effectLst/>
                          <a:latin typeface="Times New Roman" pitchFamily="18" charset="0"/>
                          <a:cs typeface="Times New Roman" pitchFamily="18" charset="0"/>
                        </a:rPr>
                        <a:t>Int</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a:effectLst/>
                          <a:latin typeface="Times New Roman" pitchFamily="18" charset="0"/>
                          <a:cs typeface="Times New Roman" pitchFamily="18" charset="0"/>
                        </a:rPr>
                        <a:t>10</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a:effectLst/>
                          <a:latin typeface="Times New Roman" pitchFamily="18" charset="0"/>
                          <a:cs typeface="Times New Roman" pitchFamily="18" charset="0"/>
                        </a:rPr>
                        <a:t>Not null</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417142">
                <a:tc>
                  <a:txBody>
                    <a:bodyPr/>
                    <a:lstStyle/>
                    <a:p>
                      <a:pPr algn="l">
                        <a:lnSpc>
                          <a:spcPct val="150000"/>
                        </a:lnSpc>
                        <a:spcAft>
                          <a:spcPts val="1000"/>
                        </a:spcAft>
                      </a:pPr>
                      <a:r>
                        <a:rPr lang="en-US" sz="2000" dirty="0">
                          <a:effectLst/>
                          <a:latin typeface="Times New Roman" pitchFamily="18" charset="0"/>
                          <a:cs typeface="Times New Roman" pitchFamily="18" charset="0"/>
                        </a:rPr>
                        <a:t>Email</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a:effectLst/>
                          <a:latin typeface="Times New Roman" pitchFamily="18" charset="0"/>
                          <a:cs typeface="Times New Roman" pitchFamily="18" charset="0"/>
                        </a:rPr>
                        <a:t>Varchar </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a:effectLst/>
                          <a:latin typeface="Times New Roman" pitchFamily="18" charset="0"/>
                          <a:cs typeface="Times New Roman" pitchFamily="18" charset="0"/>
                        </a:rPr>
                        <a:t>20</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a:effectLst/>
                          <a:latin typeface="Times New Roman" pitchFamily="18" charset="0"/>
                          <a:cs typeface="Times New Roman" pitchFamily="18" charset="0"/>
                        </a:rPr>
                        <a:t>Not null</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417142">
                <a:tc>
                  <a:txBody>
                    <a:bodyPr/>
                    <a:lstStyle/>
                    <a:p>
                      <a:pPr algn="l">
                        <a:lnSpc>
                          <a:spcPct val="150000"/>
                        </a:lnSpc>
                        <a:spcAft>
                          <a:spcPts val="1000"/>
                        </a:spcAft>
                      </a:pPr>
                      <a:r>
                        <a:rPr lang="en-US" sz="2000" dirty="0">
                          <a:effectLst/>
                          <a:latin typeface="Times New Roman" pitchFamily="18" charset="0"/>
                          <a:cs typeface="Times New Roman" pitchFamily="18" charset="0"/>
                        </a:rPr>
                        <a:t>Age</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err="1">
                          <a:effectLst/>
                          <a:latin typeface="Times New Roman" pitchFamily="18" charset="0"/>
                          <a:cs typeface="Times New Roman" pitchFamily="18" charset="0"/>
                        </a:rPr>
                        <a:t>Int</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a:effectLst/>
                          <a:latin typeface="Times New Roman" pitchFamily="18" charset="0"/>
                          <a:cs typeface="Times New Roman" pitchFamily="18" charset="0"/>
                        </a:rPr>
                        <a:t>10</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a:effectLst/>
                          <a:latin typeface="Times New Roman" pitchFamily="18" charset="0"/>
                          <a:cs typeface="Times New Roman" pitchFamily="18" charset="0"/>
                        </a:rPr>
                        <a:t>Not null</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417142">
                <a:tc>
                  <a:txBody>
                    <a:bodyPr/>
                    <a:lstStyle/>
                    <a:p>
                      <a:pPr algn="l">
                        <a:lnSpc>
                          <a:spcPct val="150000"/>
                        </a:lnSpc>
                        <a:spcAft>
                          <a:spcPts val="1000"/>
                        </a:spcAft>
                      </a:pPr>
                      <a:r>
                        <a:rPr lang="en-US" sz="2000" dirty="0">
                          <a:effectLst/>
                          <a:latin typeface="Times New Roman" pitchFamily="18" charset="0"/>
                          <a:cs typeface="Times New Roman" pitchFamily="18" charset="0"/>
                        </a:rPr>
                        <a:t>Gender</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err="1">
                          <a:effectLst/>
                          <a:latin typeface="Times New Roman" pitchFamily="18" charset="0"/>
                          <a:cs typeface="Times New Roman" pitchFamily="18" charset="0"/>
                        </a:rPr>
                        <a:t>Varchar</a:t>
                      </a:r>
                      <a:r>
                        <a:rPr lang="en-US" sz="2000" dirty="0">
                          <a:effectLst/>
                          <a:latin typeface="Times New Roman" pitchFamily="18" charset="0"/>
                          <a:cs typeface="Times New Roman" pitchFamily="18" charset="0"/>
                        </a:rPr>
                        <a:t> </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a:effectLst/>
                          <a:latin typeface="Times New Roman" pitchFamily="18" charset="0"/>
                          <a:cs typeface="Times New Roman" pitchFamily="18" charset="0"/>
                        </a:rPr>
                        <a:t>5</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a:effectLst/>
                          <a:latin typeface="Times New Roman" pitchFamily="18" charset="0"/>
                          <a:cs typeface="Times New Roman" pitchFamily="18" charset="0"/>
                        </a:rPr>
                        <a:t>Not null</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417142">
                <a:tc>
                  <a:txBody>
                    <a:bodyPr/>
                    <a:lstStyle/>
                    <a:p>
                      <a:pPr algn="l">
                        <a:lnSpc>
                          <a:spcPct val="150000"/>
                        </a:lnSpc>
                        <a:spcAft>
                          <a:spcPts val="1000"/>
                        </a:spcAft>
                      </a:pPr>
                      <a:r>
                        <a:rPr lang="en-US" sz="2000">
                          <a:effectLst/>
                          <a:latin typeface="Times New Roman" pitchFamily="18" charset="0"/>
                          <a:cs typeface="Times New Roman" pitchFamily="18" charset="0"/>
                        </a:rPr>
                        <a:t>Height</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err="1">
                          <a:effectLst/>
                          <a:latin typeface="Times New Roman" pitchFamily="18" charset="0"/>
                          <a:cs typeface="Times New Roman" pitchFamily="18" charset="0"/>
                        </a:rPr>
                        <a:t>Int</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a:effectLst/>
                          <a:latin typeface="Times New Roman" pitchFamily="18" charset="0"/>
                          <a:cs typeface="Times New Roman" pitchFamily="18" charset="0"/>
                        </a:rPr>
                        <a:t>5</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a:effectLst/>
                          <a:latin typeface="Times New Roman" pitchFamily="18" charset="0"/>
                          <a:cs typeface="Times New Roman" pitchFamily="18" charset="0"/>
                        </a:rPr>
                        <a:t>Not null</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417142">
                <a:tc>
                  <a:txBody>
                    <a:bodyPr/>
                    <a:lstStyle/>
                    <a:p>
                      <a:pPr algn="l">
                        <a:lnSpc>
                          <a:spcPct val="150000"/>
                        </a:lnSpc>
                        <a:spcAft>
                          <a:spcPts val="1000"/>
                        </a:spcAft>
                      </a:pPr>
                      <a:r>
                        <a:rPr lang="en-US" sz="2000" dirty="0">
                          <a:effectLst/>
                          <a:latin typeface="Times New Roman" pitchFamily="18" charset="0"/>
                          <a:cs typeface="Times New Roman" pitchFamily="18" charset="0"/>
                        </a:rPr>
                        <a:t>Weight</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err="1">
                          <a:effectLst/>
                          <a:latin typeface="Times New Roman" pitchFamily="18" charset="0"/>
                          <a:cs typeface="Times New Roman" pitchFamily="18" charset="0"/>
                        </a:rPr>
                        <a:t>Int</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a:effectLst/>
                          <a:latin typeface="Times New Roman" pitchFamily="18" charset="0"/>
                          <a:cs typeface="Times New Roman" pitchFamily="18" charset="0"/>
                        </a:rPr>
                        <a:t>5</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a:effectLst/>
                          <a:latin typeface="Times New Roman" pitchFamily="18" charset="0"/>
                          <a:cs typeface="Times New Roman" pitchFamily="18" charset="0"/>
                        </a:rPr>
                        <a:t>Not null</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417142">
                <a:tc>
                  <a:txBody>
                    <a:bodyPr/>
                    <a:lstStyle/>
                    <a:p>
                      <a:pPr algn="l">
                        <a:lnSpc>
                          <a:spcPct val="150000"/>
                        </a:lnSpc>
                        <a:spcAft>
                          <a:spcPts val="1000"/>
                        </a:spcAft>
                      </a:pPr>
                      <a:r>
                        <a:rPr lang="en-US" sz="2000" dirty="0">
                          <a:effectLst/>
                          <a:latin typeface="Times New Roman" pitchFamily="18" charset="0"/>
                          <a:cs typeface="Times New Roman" pitchFamily="18" charset="0"/>
                        </a:rPr>
                        <a:t>Address</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err="1">
                          <a:effectLst/>
                          <a:latin typeface="Times New Roman" pitchFamily="18" charset="0"/>
                          <a:cs typeface="Times New Roman" pitchFamily="18" charset="0"/>
                        </a:rPr>
                        <a:t>Varchar</a:t>
                      </a:r>
                      <a:r>
                        <a:rPr lang="en-US" sz="2000" dirty="0">
                          <a:effectLst/>
                          <a:latin typeface="Times New Roman" pitchFamily="18" charset="0"/>
                          <a:cs typeface="Times New Roman" pitchFamily="18" charset="0"/>
                        </a:rPr>
                        <a:t> </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a:effectLst/>
                          <a:latin typeface="Times New Roman" pitchFamily="18" charset="0"/>
                          <a:cs typeface="Times New Roman" pitchFamily="18" charset="0"/>
                        </a:rPr>
                        <a:t>30</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50000"/>
                        </a:lnSpc>
                        <a:spcAft>
                          <a:spcPts val="1000"/>
                        </a:spcAft>
                      </a:pPr>
                      <a:r>
                        <a:rPr lang="en-US" sz="2000" dirty="0">
                          <a:effectLst/>
                          <a:latin typeface="Times New Roman" pitchFamily="18" charset="0"/>
                          <a:cs typeface="Times New Roman" pitchFamily="18" charset="0"/>
                        </a:rPr>
                        <a:t>Not null</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IN" sz="3000" dirty="0" smtClean="0">
                <a:effectLst/>
                <a:latin typeface="Times New Roman" pitchFamily="18" charset="0"/>
                <a:cs typeface="Times New Roman" pitchFamily="18" charset="0"/>
              </a:rPr>
              <a:t>TABLE NAME:IN/OUTPUT</a:t>
            </a:r>
            <a:endParaRPr lang="en-US" sz="3000" dirty="0">
              <a:effectLst/>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1435100" y="1447800"/>
          <a:ext cx="7480300" cy="4876800"/>
        </p:xfrm>
        <a:graphic>
          <a:graphicData uri="http://schemas.openxmlformats.org/drawingml/2006/table">
            <a:tbl>
              <a:tblPr firstRow="1" firstCol="1" bandRow="1">
                <a:tableStyleId>{5FD0F851-EC5A-4D38-B0AD-8093EC10F338}</a:tableStyleId>
              </a:tblPr>
              <a:tblGrid>
                <a:gridCol w="1869671"/>
                <a:gridCol w="1869671"/>
                <a:gridCol w="1870479"/>
                <a:gridCol w="1870479"/>
              </a:tblGrid>
              <a:tr h="812800">
                <a:tc>
                  <a:txBody>
                    <a:bodyPr/>
                    <a:lstStyle/>
                    <a:p>
                      <a:pPr>
                        <a:lnSpc>
                          <a:spcPct val="150000"/>
                        </a:lnSpc>
                        <a:spcAft>
                          <a:spcPts val="1000"/>
                        </a:spcAft>
                      </a:pPr>
                      <a:r>
                        <a:rPr lang="en-US" sz="2000" dirty="0" smtClean="0">
                          <a:effectLst/>
                          <a:latin typeface="Times New Roman" pitchFamily="18" charset="0"/>
                          <a:cs typeface="Times New Roman" pitchFamily="18" charset="0"/>
                        </a:rPr>
                        <a:t>FIELD </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DATA TYPE</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SIZE</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CONSTRAINT</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812800">
                <a:tc>
                  <a:txBody>
                    <a:bodyPr/>
                    <a:lstStyle/>
                    <a:p>
                      <a:pPr>
                        <a:lnSpc>
                          <a:spcPct val="150000"/>
                        </a:lnSpc>
                        <a:spcAft>
                          <a:spcPts val="1000"/>
                        </a:spcAft>
                      </a:pPr>
                      <a:r>
                        <a:rPr lang="en-US" sz="2000" dirty="0">
                          <a:effectLst/>
                          <a:latin typeface="Times New Roman" pitchFamily="18" charset="0"/>
                          <a:cs typeface="Times New Roman" pitchFamily="18" charset="0"/>
                        </a:rPr>
                        <a:t>In out id</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Int</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10</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Primary key</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r>
              <a:tr h="812800">
                <a:tc>
                  <a:txBody>
                    <a:bodyPr/>
                    <a:lstStyle/>
                    <a:p>
                      <a:pPr>
                        <a:lnSpc>
                          <a:spcPct val="150000"/>
                        </a:lnSpc>
                        <a:spcAft>
                          <a:spcPts val="1000"/>
                        </a:spcAft>
                      </a:pPr>
                      <a:r>
                        <a:rPr lang="en-US" sz="2000" dirty="0">
                          <a:effectLst/>
                          <a:latin typeface="Times New Roman" pitchFamily="18" charset="0"/>
                          <a:cs typeface="Times New Roman" pitchFamily="18" charset="0"/>
                        </a:rPr>
                        <a:t>Member id</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Int</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10</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Foreign key</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r>
              <a:tr h="812800">
                <a:tc>
                  <a:txBody>
                    <a:bodyPr/>
                    <a:lstStyle/>
                    <a:p>
                      <a:pPr>
                        <a:lnSpc>
                          <a:spcPct val="150000"/>
                        </a:lnSpc>
                        <a:spcAft>
                          <a:spcPts val="1000"/>
                        </a:spcAft>
                      </a:pPr>
                      <a:r>
                        <a:rPr lang="en-US" sz="2000" dirty="0">
                          <a:effectLst/>
                          <a:latin typeface="Times New Roman" pitchFamily="18" charset="0"/>
                          <a:cs typeface="Times New Roman" pitchFamily="18" charset="0"/>
                        </a:rPr>
                        <a:t>Punch in </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Date</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10</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Not null</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r>
              <a:tr h="812800">
                <a:tc>
                  <a:txBody>
                    <a:bodyPr/>
                    <a:lstStyle/>
                    <a:p>
                      <a:pPr>
                        <a:lnSpc>
                          <a:spcPct val="150000"/>
                        </a:lnSpc>
                        <a:spcAft>
                          <a:spcPts val="1000"/>
                        </a:spcAft>
                      </a:pPr>
                      <a:r>
                        <a:rPr lang="en-US" sz="2000" dirty="0">
                          <a:effectLst/>
                          <a:latin typeface="Times New Roman" pitchFamily="18" charset="0"/>
                          <a:cs typeface="Times New Roman" pitchFamily="18" charset="0"/>
                        </a:rPr>
                        <a:t>Punch out </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Date</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10</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Not null</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r>
              <a:tr h="812800">
                <a:tc>
                  <a:txBody>
                    <a:bodyPr/>
                    <a:lstStyle/>
                    <a:p>
                      <a:pPr>
                        <a:lnSpc>
                          <a:spcPct val="150000"/>
                        </a:lnSpc>
                        <a:spcAft>
                          <a:spcPts val="1000"/>
                        </a:spcAft>
                      </a:pPr>
                      <a:r>
                        <a:rPr lang="en-US" sz="2000" dirty="0">
                          <a:effectLst/>
                          <a:latin typeface="Times New Roman" pitchFamily="18" charset="0"/>
                          <a:cs typeface="Times New Roman" pitchFamily="18" charset="0"/>
                        </a:rPr>
                        <a:t>date</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Date</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10</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Not null</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IN" sz="3000" dirty="0" smtClean="0">
                <a:effectLst/>
                <a:latin typeface="Times New Roman" pitchFamily="18" charset="0"/>
                <a:cs typeface="Times New Roman" pitchFamily="18" charset="0"/>
              </a:rPr>
              <a:t>TABLE NAME:MATERIAL</a:t>
            </a:r>
            <a:endParaRPr lang="en-US" sz="3000" dirty="0">
              <a:effectLst/>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1435100" y="1447800"/>
          <a:ext cx="7404100" cy="4724400"/>
        </p:xfrm>
        <a:graphic>
          <a:graphicData uri="http://schemas.openxmlformats.org/drawingml/2006/table">
            <a:tbl>
              <a:tblPr firstRow="1" firstCol="1" bandRow="1">
                <a:tableStyleId>{5FD0F851-EC5A-4D38-B0AD-8093EC10F338}</a:tableStyleId>
              </a:tblPr>
              <a:tblGrid>
                <a:gridCol w="1850625"/>
                <a:gridCol w="1856484"/>
                <a:gridCol w="1845566"/>
                <a:gridCol w="1851425"/>
              </a:tblGrid>
              <a:tr h="944880">
                <a:tc>
                  <a:txBody>
                    <a:bodyPr/>
                    <a:lstStyle/>
                    <a:p>
                      <a:pPr>
                        <a:lnSpc>
                          <a:spcPct val="150000"/>
                        </a:lnSpc>
                        <a:spcAft>
                          <a:spcPts val="1000"/>
                        </a:spcAft>
                      </a:pPr>
                      <a:r>
                        <a:rPr lang="en-US" sz="2000" dirty="0">
                          <a:effectLst/>
                          <a:latin typeface="Times New Roman" pitchFamily="18" charset="0"/>
                          <a:cs typeface="Times New Roman" pitchFamily="18" charset="0"/>
                        </a:rPr>
                        <a:t>FIELD </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DATA TYPE</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SIZE</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CONSTRAINT</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944880">
                <a:tc>
                  <a:txBody>
                    <a:bodyPr/>
                    <a:lstStyle/>
                    <a:p>
                      <a:pPr>
                        <a:lnSpc>
                          <a:spcPct val="150000"/>
                        </a:lnSpc>
                        <a:spcAft>
                          <a:spcPts val="1000"/>
                        </a:spcAft>
                      </a:pPr>
                      <a:r>
                        <a:rPr lang="en-US" sz="2000" dirty="0">
                          <a:effectLst/>
                          <a:latin typeface="Times New Roman" pitchFamily="18" charset="0"/>
                          <a:cs typeface="Times New Roman" pitchFamily="18" charset="0"/>
                        </a:rPr>
                        <a:t>Material id</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err="1">
                          <a:effectLst/>
                          <a:latin typeface="Times New Roman" pitchFamily="18" charset="0"/>
                          <a:cs typeface="Times New Roman" pitchFamily="18" charset="0"/>
                        </a:rPr>
                        <a:t>Int</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10</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Primary key</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944880">
                <a:tc>
                  <a:txBody>
                    <a:bodyPr/>
                    <a:lstStyle/>
                    <a:p>
                      <a:pPr>
                        <a:lnSpc>
                          <a:spcPct val="150000"/>
                        </a:lnSpc>
                        <a:spcAft>
                          <a:spcPts val="1000"/>
                        </a:spcAft>
                      </a:pPr>
                      <a:r>
                        <a:rPr lang="en-US" sz="2000" dirty="0">
                          <a:effectLst/>
                          <a:latin typeface="Times New Roman" pitchFamily="18" charset="0"/>
                          <a:cs typeface="Times New Roman" pitchFamily="18" charset="0"/>
                        </a:rPr>
                        <a:t>Material name</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err="1">
                          <a:effectLst/>
                          <a:latin typeface="Times New Roman" pitchFamily="18" charset="0"/>
                          <a:cs typeface="Times New Roman" pitchFamily="18" charset="0"/>
                        </a:rPr>
                        <a:t>Varchar</a:t>
                      </a:r>
                      <a:r>
                        <a:rPr lang="en-US" sz="2000" dirty="0">
                          <a:effectLst/>
                          <a:latin typeface="Times New Roman" pitchFamily="18" charset="0"/>
                          <a:cs typeface="Times New Roman" pitchFamily="18" charset="0"/>
                        </a:rPr>
                        <a:t> </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30</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Not null</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944880">
                <a:tc>
                  <a:txBody>
                    <a:bodyPr/>
                    <a:lstStyle/>
                    <a:p>
                      <a:pPr>
                        <a:lnSpc>
                          <a:spcPct val="150000"/>
                        </a:lnSpc>
                        <a:spcAft>
                          <a:spcPts val="1000"/>
                        </a:spcAft>
                      </a:pPr>
                      <a:r>
                        <a:rPr lang="en-US" sz="2000" dirty="0">
                          <a:effectLst/>
                          <a:latin typeface="Times New Roman" pitchFamily="18" charset="0"/>
                          <a:cs typeface="Times New Roman" pitchFamily="18" charset="0"/>
                        </a:rPr>
                        <a:t>Quantity</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err="1">
                          <a:effectLst/>
                          <a:latin typeface="Times New Roman" pitchFamily="18" charset="0"/>
                          <a:cs typeface="Times New Roman" pitchFamily="18" charset="0"/>
                        </a:rPr>
                        <a:t>Int</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6</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Not null</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944880">
                <a:tc>
                  <a:txBody>
                    <a:bodyPr/>
                    <a:lstStyle/>
                    <a:p>
                      <a:pPr>
                        <a:lnSpc>
                          <a:spcPct val="150000"/>
                        </a:lnSpc>
                        <a:spcAft>
                          <a:spcPts val="1000"/>
                        </a:spcAft>
                      </a:pPr>
                      <a:r>
                        <a:rPr lang="en-US" sz="2000">
                          <a:effectLst/>
                          <a:latin typeface="Times New Roman" pitchFamily="18" charset="0"/>
                          <a:cs typeface="Times New Roman" pitchFamily="18" charset="0"/>
                        </a:rPr>
                        <a:t>amount</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err="1">
                          <a:effectLst/>
                          <a:latin typeface="Times New Roman" pitchFamily="18" charset="0"/>
                          <a:cs typeface="Times New Roman" pitchFamily="18" charset="0"/>
                        </a:rPr>
                        <a:t>Int</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5</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Not null</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000" dirty="0" smtClean="0">
                <a:effectLst/>
                <a:latin typeface="Times New Roman" pitchFamily="18" charset="0"/>
                <a:cs typeface="Times New Roman" pitchFamily="18" charset="0"/>
              </a:rPr>
              <a:t>ABSTRACT</a:t>
            </a:r>
            <a:endParaRPr lang="en-US" sz="30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This project “Gym Management System” is solution fitness centers to manage the customers in an easier and more convenient way.</a:t>
            </a:r>
          </a:p>
          <a:p>
            <a:pPr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The administrator, is able to view all the members of fitness center as well as their details.  </a:t>
            </a:r>
          </a:p>
          <a:p>
            <a:pPr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This project is a computer-based program and it manages the gym members, the personnel and the inventory.</a:t>
            </a:r>
          </a:p>
          <a:p>
            <a:pPr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Also maintain the gym members in and out details it will automatically calculate the member workout timings. </a:t>
            </a:r>
          </a:p>
          <a:p>
            <a:pPr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This system also has to display the material details and the quantity.</a:t>
            </a:r>
          </a:p>
          <a:p>
            <a:pPr algn="just">
              <a:buNone/>
            </a:pPr>
            <a:endParaRPr lang="en-IN" sz="2000" dirty="0" smtClean="0">
              <a:latin typeface="Times New Roman" pitchFamily="18" charset="0"/>
              <a:ea typeface="Times New Roman" panose="02020603050405020304" pitchFamily="18" charset="0"/>
              <a:cs typeface="Times New Roman" pitchFamily="18" charset="0"/>
            </a:endParaRPr>
          </a:p>
          <a:p>
            <a:pPr algn="just">
              <a:buFont typeface="Wingdings" pitchFamily="2" charset="2"/>
              <a:buChar char="v"/>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IN" sz="3000" dirty="0" smtClean="0">
                <a:effectLst/>
                <a:latin typeface="Times New Roman" pitchFamily="18" charset="0"/>
                <a:cs typeface="Times New Roman" pitchFamily="18" charset="0"/>
              </a:rPr>
              <a:t>TABLE NAME:SERVICE</a:t>
            </a:r>
            <a:endParaRPr lang="en-US" sz="3000" dirty="0">
              <a:effectLst/>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1435100" y="1447800"/>
          <a:ext cx="7175500" cy="4876802"/>
        </p:xfrm>
        <a:graphic>
          <a:graphicData uri="http://schemas.openxmlformats.org/drawingml/2006/table">
            <a:tbl>
              <a:tblPr firstRow="1" firstCol="1" bandRow="1">
                <a:tableStyleId>{5FD0F851-EC5A-4D38-B0AD-8093EC10F338}</a:tableStyleId>
              </a:tblPr>
              <a:tblGrid>
                <a:gridCol w="1793488"/>
                <a:gridCol w="1664224"/>
                <a:gridCol w="1660388"/>
                <a:gridCol w="2057400"/>
              </a:tblGrid>
              <a:tr h="696686">
                <a:tc>
                  <a:txBody>
                    <a:bodyPr/>
                    <a:lstStyle/>
                    <a:p>
                      <a:pPr>
                        <a:lnSpc>
                          <a:spcPct val="150000"/>
                        </a:lnSpc>
                        <a:spcAft>
                          <a:spcPts val="1000"/>
                        </a:spcAft>
                      </a:pPr>
                      <a:r>
                        <a:rPr lang="en-US" sz="2000" dirty="0">
                          <a:effectLst/>
                          <a:latin typeface="Times New Roman" pitchFamily="18" charset="0"/>
                          <a:cs typeface="Times New Roman" pitchFamily="18" charset="0"/>
                        </a:rPr>
                        <a:t>FIELD </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DATA TYPE</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SIZE</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CONSTRAINT</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696686">
                <a:tc>
                  <a:txBody>
                    <a:bodyPr/>
                    <a:lstStyle/>
                    <a:p>
                      <a:pPr>
                        <a:lnSpc>
                          <a:spcPct val="150000"/>
                        </a:lnSpc>
                        <a:spcAft>
                          <a:spcPts val="1000"/>
                        </a:spcAft>
                      </a:pPr>
                      <a:r>
                        <a:rPr lang="en-US" sz="2000" dirty="0">
                          <a:effectLst/>
                          <a:latin typeface="Times New Roman" pitchFamily="18" charset="0"/>
                          <a:cs typeface="Times New Roman" pitchFamily="18" charset="0"/>
                        </a:rPr>
                        <a:t>Service id</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Int</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10</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Primary key</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696686">
                <a:tc>
                  <a:txBody>
                    <a:bodyPr/>
                    <a:lstStyle/>
                    <a:p>
                      <a:pPr>
                        <a:lnSpc>
                          <a:spcPct val="150000"/>
                        </a:lnSpc>
                        <a:spcAft>
                          <a:spcPts val="1000"/>
                        </a:spcAft>
                      </a:pPr>
                      <a:r>
                        <a:rPr lang="en-US" sz="2000" dirty="0">
                          <a:effectLst/>
                          <a:latin typeface="Times New Roman" pitchFamily="18" charset="0"/>
                          <a:cs typeface="Times New Roman" pitchFamily="18" charset="0"/>
                        </a:rPr>
                        <a:t>Material name</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Varchar </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20</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Not null</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696686">
                <a:tc>
                  <a:txBody>
                    <a:bodyPr/>
                    <a:lstStyle/>
                    <a:p>
                      <a:pPr>
                        <a:lnSpc>
                          <a:spcPct val="150000"/>
                        </a:lnSpc>
                        <a:spcAft>
                          <a:spcPts val="1000"/>
                        </a:spcAft>
                      </a:pPr>
                      <a:r>
                        <a:rPr lang="en-US" sz="2000">
                          <a:effectLst/>
                          <a:latin typeface="Times New Roman" pitchFamily="18" charset="0"/>
                          <a:cs typeface="Times New Roman" pitchFamily="18" charset="0"/>
                        </a:rPr>
                        <a:t>Provider</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err="1">
                          <a:effectLst/>
                          <a:latin typeface="Times New Roman" pitchFamily="18" charset="0"/>
                          <a:cs typeface="Times New Roman" pitchFamily="18" charset="0"/>
                        </a:rPr>
                        <a:t>Varchar</a:t>
                      </a:r>
                      <a:r>
                        <a:rPr lang="en-US" sz="2000" dirty="0">
                          <a:effectLst/>
                          <a:latin typeface="Times New Roman" pitchFamily="18" charset="0"/>
                          <a:cs typeface="Times New Roman" pitchFamily="18" charset="0"/>
                        </a:rPr>
                        <a:t> </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20</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Not null</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696686">
                <a:tc>
                  <a:txBody>
                    <a:bodyPr/>
                    <a:lstStyle/>
                    <a:p>
                      <a:pPr>
                        <a:lnSpc>
                          <a:spcPct val="150000"/>
                        </a:lnSpc>
                        <a:spcAft>
                          <a:spcPts val="1000"/>
                        </a:spcAft>
                      </a:pPr>
                      <a:r>
                        <a:rPr lang="en-US" sz="2000">
                          <a:effectLst/>
                          <a:latin typeface="Times New Roman" pitchFamily="18" charset="0"/>
                          <a:cs typeface="Times New Roman" pitchFamily="18" charset="0"/>
                        </a:rPr>
                        <a:t>Amount</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Int</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5</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Not null</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696686">
                <a:tc>
                  <a:txBody>
                    <a:bodyPr/>
                    <a:lstStyle/>
                    <a:p>
                      <a:pPr>
                        <a:lnSpc>
                          <a:spcPct val="150000"/>
                        </a:lnSpc>
                        <a:spcAft>
                          <a:spcPts val="1000"/>
                        </a:spcAft>
                      </a:pPr>
                      <a:r>
                        <a:rPr lang="en-US" sz="2000">
                          <a:effectLst/>
                          <a:latin typeface="Times New Roman" pitchFamily="18" charset="0"/>
                          <a:cs typeface="Times New Roman" pitchFamily="18" charset="0"/>
                        </a:rPr>
                        <a:t>Issue</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Varchar </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30</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Not null</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696686">
                <a:tc>
                  <a:txBody>
                    <a:bodyPr/>
                    <a:lstStyle/>
                    <a:p>
                      <a:pPr>
                        <a:lnSpc>
                          <a:spcPct val="150000"/>
                        </a:lnSpc>
                        <a:spcAft>
                          <a:spcPts val="1000"/>
                        </a:spcAft>
                      </a:pPr>
                      <a:r>
                        <a:rPr lang="en-US" sz="2000">
                          <a:effectLst/>
                          <a:latin typeface="Times New Roman" pitchFamily="18" charset="0"/>
                          <a:cs typeface="Times New Roman" pitchFamily="18" charset="0"/>
                        </a:rPr>
                        <a:t>date</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Date</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10</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Not null</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IN" sz="3000" dirty="0" smtClean="0">
                <a:effectLst/>
                <a:latin typeface="Times New Roman" pitchFamily="18" charset="0"/>
                <a:cs typeface="Times New Roman" pitchFamily="18" charset="0"/>
              </a:rPr>
              <a:t>TABLE NAME:HEALTH</a:t>
            </a:r>
            <a:endParaRPr lang="en-US" sz="3000" dirty="0">
              <a:effectLst/>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1435100" y="1447800"/>
          <a:ext cx="7251700" cy="4876800"/>
        </p:xfrm>
        <a:graphic>
          <a:graphicData uri="http://schemas.openxmlformats.org/drawingml/2006/table">
            <a:tbl>
              <a:tblPr firstRow="1" firstCol="1" bandRow="1">
                <a:tableStyleId>{5FD0F851-EC5A-4D38-B0AD-8093EC10F338}</a:tableStyleId>
              </a:tblPr>
              <a:tblGrid>
                <a:gridCol w="1812533"/>
                <a:gridCol w="1771618"/>
                <a:gridCol w="1533949"/>
                <a:gridCol w="2133600"/>
              </a:tblGrid>
              <a:tr h="975360">
                <a:tc>
                  <a:txBody>
                    <a:bodyPr/>
                    <a:lstStyle/>
                    <a:p>
                      <a:pPr>
                        <a:lnSpc>
                          <a:spcPct val="150000"/>
                        </a:lnSpc>
                        <a:spcAft>
                          <a:spcPts val="1000"/>
                        </a:spcAft>
                      </a:pPr>
                      <a:r>
                        <a:rPr lang="en-US" sz="2000" dirty="0">
                          <a:effectLst/>
                          <a:latin typeface="Times New Roman" pitchFamily="18" charset="0"/>
                          <a:cs typeface="Times New Roman" pitchFamily="18" charset="0"/>
                        </a:rPr>
                        <a:t>FIELD </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DATA TYPE</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SIZE</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CONSTRAINT</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975360">
                <a:tc>
                  <a:txBody>
                    <a:bodyPr/>
                    <a:lstStyle/>
                    <a:p>
                      <a:pPr>
                        <a:lnSpc>
                          <a:spcPct val="150000"/>
                        </a:lnSpc>
                        <a:spcAft>
                          <a:spcPts val="1000"/>
                        </a:spcAft>
                      </a:pPr>
                      <a:r>
                        <a:rPr lang="en-US" sz="2000" dirty="0">
                          <a:effectLst/>
                          <a:latin typeface="Times New Roman" pitchFamily="18" charset="0"/>
                          <a:cs typeface="Times New Roman" pitchFamily="18" charset="0"/>
                        </a:rPr>
                        <a:t>Health id</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Int</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10</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Primary key</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975360">
                <a:tc>
                  <a:txBody>
                    <a:bodyPr/>
                    <a:lstStyle/>
                    <a:p>
                      <a:pPr>
                        <a:lnSpc>
                          <a:spcPct val="150000"/>
                        </a:lnSpc>
                        <a:spcAft>
                          <a:spcPts val="1000"/>
                        </a:spcAft>
                      </a:pPr>
                      <a:r>
                        <a:rPr lang="en-US" sz="2000" dirty="0">
                          <a:effectLst/>
                          <a:latin typeface="Times New Roman" pitchFamily="18" charset="0"/>
                          <a:cs typeface="Times New Roman" pitchFamily="18" charset="0"/>
                        </a:rPr>
                        <a:t>Health title</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err="1">
                          <a:effectLst/>
                          <a:latin typeface="Times New Roman" pitchFamily="18" charset="0"/>
                          <a:cs typeface="Times New Roman" pitchFamily="18" charset="0"/>
                        </a:rPr>
                        <a:t>Varchar</a:t>
                      </a:r>
                      <a:r>
                        <a:rPr lang="en-US" sz="2000" dirty="0">
                          <a:effectLst/>
                          <a:latin typeface="Times New Roman" pitchFamily="18" charset="0"/>
                          <a:cs typeface="Times New Roman" pitchFamily="18" charset="0"/>
                        </a:rPr>
                        <a:t> </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20</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Not null</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975360">
                <a:tc>
                  <a:txBody>
                    <a:bodyPr/>
                    <a:lstStyle/>
                    <a:p>
                      <a:pPr>
                        <a:lnSpc>
                          <a:spcPct val="150000"/>
                        </a:lnSpc>
                        <a:spcAft>
                          <a:spcPts val="1000"/>
                        </a:spcAft>
                      </a:pPr>
                      <a:r>
                        <a:rPr lang="en-US" sz="2000">
                          <a:effectLst/>
                          <a:latin typeface="Times New Roman" pitchFamily="18" charset="0"/>
                          <a:cs typeface="Times New Roman" pitchFamily="18" charset="0"/>
                        </a:rPr>
                        <a:t>Description</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err="1">
                          <a:effectLst/>
                          <a:latin typeface="Times New Roman" pitchFamily="18" charset="0"/>
                          <a:cs typeface="Times New Roman" pitchFamily="18" charset="0"/>
                        </a:rPr>
                        <a:t>Varchar</a:t>
                      </a:r>
                      <a:r>
                        <a:rPr lang="en-US" sz="2000" dirty="0">
                          <a:effectLst/>
                          <a:latin typeface="Times New Roman" pitchFamily="18" charset="0"/>
                          <a:cs typeface="Times New Roman" pitchFamily="18" charset="0"/>
                        </a:rPr>
                        <a:t> </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30</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Not null</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r h="975360">
                <a:tc>
                  <a:txBody>
                    <a:bodyPr/>
                    <a:lstStyle/>
                    <a:p>
                      <a:pPr>
                        <a:lnSpc>
                          <a:spcPct val="150000"/>
                        </a:lnSpc>
                        <a:spcAft>
                          <a:spcPts val="1000"/>
                        </a:spcAft>
                      </a:pPr>
                      <a:r>
                        <a:rPr lang="en-US" sz="2000">
                          <a:effectLst/>
                          <a:latin typeface="Times New Roman" pitchFamily="18" charset="0"/>
                          <a:cs typeface="Times New Roman" pitchFamily="18" charset="0"/>
                        </a:rPr>
                        <a:t>date</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a:effectLst/>
                          <a:latin typeface="Times New Roman" pitchFamily="18" charset="0"/>
                          <a:cs typeface="Times New Roman" pitchFamily="18" charset="0"/>
                        </a:rPr>
                        <a:t>Date</a:t>
                      </a:r>
                      <a:endParaRPr lang="en-US" sz="200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10</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nSpc>
                          <a:spcPct val="150000"/>
                        </a:lnSpc>
                        <a:spcAft>
                          <a:spcPts val="1000"/>
                        </a:spcAft>
                      </a:pPr>
                      <a:r>
                        <a:rPr lang="en-US" sz="2000" dirty="0">
                          <a:effectLst/>
                          <a:latin typeface="Times New Roman" pitchFamily="18" charset="0"/>
                          <a:cs typeface="Times New Roman" pitchFamily="18" charset="0"/>
                        </a:rPr>
                        <a:t>Not null</a:t>
                      </a:r>
                      <a:endParaRPr lang="en-US" sz="2000" dirty="0">
                        <a:effectLst/>
                        <a:latin typeface="Times New Roman" pitchFamily="18" charset="0"/>
                        <a:ea typeface="Times New Roman" panose="02020603050405020304" pitchFamily="18" charset="0"/>
                        <a:cs typeface="Times New Roman"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000" dirty="0" smtClean="0">
                <a:effectLst/>
                <a:latin typeface="Times New Roman" pitchFamily="18" charset="0"/>
                <a:cs typeface="Times New Roman" pitchFamily="18" charset="0"/>
              </a:rPr>
              <a:t>FORM DESIGN</a:t>
            </a:r>
            <a:endParaRPr lang="en-US" sz="30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endParaRPr lang="en-US" dirty="0"/>
          </a:p>
        </p:txBody>
      </p:sp>
      <p:pic>
        <p:nvPicPr>
          <p:cNvPr id="4" name="Content Placeholder 3" descr="1.PNG"/>
          <p:cNvPicPr>
            <a:picLocks noChangeAspect="1"/>
          </p:cNvPicPr>
          <p:nvPr/>
        </p:nvPicPr>
        <p:blipFill>
          <a:blip r:embed="rId2"/>
          <a:stretch>
            <a:fillRect/>
          </a:stretch>
        </p:blipFill>
        <p:spPr>
          <a:xfrm>
            <a:off x="1722120" y="1704372"/>
            <a:ext cx="7040880" cy="431542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90600" y="228601"/>
            <a:ext cx="8153400" cy="61722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66800" y="76200"/>
            <a:ext cx="8077200" cy="67056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90600" y="228600"/>
            <a:ext cx="8153400" cy="64008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Content Placeholder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90600" y="228600"/>
            <a:ext cx="8153400" cy="6324599"/>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66800" y="304800"/>
            <a:ext cx="8077200" cy="63246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5715000"/>
            <a:ext cx="7498080" cy="1143000"/>
          </a:xfrm>
        </p:spPr>
        <p:txBody>
          <a:bodyPr>
            <a:normAutofit/>
          </a:bodyPr>
          <a:lstStyle/>
          <a:p>
            <a:pPr algn="r"/>
            <a:r>
              <a:rPr lang="en-US" sz="4000" b="1" i="1" dirty="0" smtClean="0">
                <a:solidFill>
                  <a:schemeClr val="tx1"/>
                </a:solidFill>
                <a:latin typeface="Times New Roman" pitchFamily="18" charset="0"/>
                <a:cs typeface="Times New Roman" pitchFamily="18" charset="0"/>
              </a:rPr>
              <a:t>Thank you</a:t>
            </a:r>
            <a:endParaRPr lang="en-US" sz="4000" b="1" i="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435608" y="1447800"/>
            <a:ext cx="7498080" cy="3124200"/>
          </a:xfrm>
        </p:spPr>
        <p:txBody>
          <a:bodyPr/>
          <a:lstStyle/>
          <a:p>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000" dirty="0" smtClean="0">
                <a:latin typeface="Times New Roman" panose="02020603050405020304" pitchFamily="18" charset="0"/>
                <a:ea typeface="Calibri" panose="020F0502020204030204" pitchFamily="34" charset="0"/>
              </a:rPr>
              <a:t> HARDWARE </a:t>
            </a:r>
            <a:r>
              <a:rPr lang="en-US" sz="3000" dirty="0" smtClean="0">
                <a:effectLst/>
                <a:latin typeface="Times New Roman" panose="02020603050405020304" pitchFamily="18" charset="0"/>
                <a:ea typeface="Calibri" panose="020F0502020204030204" pitchFamily="34" charset="0"/>
              </a:rPr>
              <a:t>SPECFICATION</a:t>
            </a:r>
            <a:endParaRPr lang="en-US" sz="3000" dirty="0">
              <a:effectLst/>
            </a:endParaRPr>
          </a:p>
        </p:txBody>
      </p:sp>
      <p:sp>
        <p:nvSpPr>
          <p:cNvPr id="3" name="Content Placeholder 2"/>
          <p:cNvSpPr>
            <a:spLocks noGrp="1"/>
          </p:cNvSpPr>
          <p:nvPr>
            <p:ph idx="1"/>
          </p:nvPr>
        </p:nvSpPr>
        <p:spPr/>
        <p:txBody>
          <a:bodyPr>
            <a:normAutofit/>
          </a:bodyPr>
          <a:lstStyle/>
          <a:p>
            <a:pPr marL="342900" marR="0" lvl="0" indent="-342900" algn="just">
              <a:lnSpc>
                <a:spcPct val="150000"/>
              </a:lnSpc>
              <a:spcBef>
                <a:spcPts val="0"/>
              </a:spcBef>
              <a:spcAft>
                <a:spcPts val="1000"/>
              </a:spcAft>
              <a:buSzPts val="1200"/>
              <a:buFont typeface="Wingdings" pitchFamily="2" charset="2"/>
              <a:buChar char="v"/>
              <a:tabLst>
                <a:tab pos="266700" algn="l"/>
              </a:tabLst>
            </a:pPr>
            <a:r>
              <a:rPr lang="en-US" sz="2000" dirty="0" smtClean="0">
                <a:latin typeface="Times New Roman" pitchFamily="18" charset="0"/>
                <a:ea typeface="Calibri" panose="020F0502020204030204" pitchFamily="34" charset="0"/>
                <a:cs typeface="Times New Roman" pitchFamily="18" charset="0"/>
              </a:rPr>
              <a:t>Processor		:  P 4 700 GHz.</a:t>
            </a:r>
          </a:p>
          <a:p>
            <a:pPr marL="342900" marR="0" lvl="0" indent="-342900" algn="just">
              <a:lnSpc>
                <a:spcPct val="150000"/>
              </a:lnSpc>
              <a:spcBef>
                <a:spcPts val="0"/>
              </a:spcBef>
              <a:spcAft>
                <a:spcPts val="1000"/>
              </a:spcAft>
              <a:buSzPts val="1200"/>
              <a:buFont typeface="Wingdings" pitchFamily="2" charset="2"/>
              <a:buChar char="v"/>
              <a:tabLst>
                <a:tab pos="266700" algn="l"/>
              </a:tabLst>
            </a:pPr>
            <a:r>
              <a:rPr lang="en-US" sz="2000" dirty="0" smtClean="0">
                <a:latin typeface="Times New Roman" pitchFamily="18" charset="0"/>
                <a:ea typeface="Calibri" panose="020F0502020204030204" pitchFamily="34" charset="0"/>
                <a:cs typeface="Times New Roman" pitchFamily="18" charset="0"/>
              </a:rPr>
              <a:t>RAM		:  4 GB RAM</a:t>
            </a:r>
          </a:p>
          <a:p>
            <a:pPr marL="342900" marR="0" lvl="0" indent="-342900" algn="just">
              <a:lnSpc>
                <a:spcPct val="150000"/>
              </a:lnSpc>
              <a:spcBef>
                <a:spcPts val="0"/>
              </a:spcBef>
              <a:spcAft>
                <a:spcPts val="1000"/>
              </a:spcAft>
              <a:buSzPts val="1200"/>
              <a:buFont typeface="Wingdings" pitchFamily="2" charset="2"/>
              <a:buChar char="v"/>
              <a:tabLst>
                <a:tab pos="266700" algn="l"/>
              </a:tabLst>
            </a:pPr>
            <a:r>
              <a:rPr lang="en-US" sz="2000" dirty="0" smtClean="0">
                <a:latin typeface="Times New Roman" pitchFamily="18" charset="0"/>
                <a:ea typeface="Calibri" panose="020F0502020204030204" pitchFamily="34" charset="0"/>
                <a:cs typeface="Times New Roman" pitchFamily="18" charset="0"/>
              </a:rPr>
              <a:t>Hard Disk Drive	:  180 GB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000" dirty="0" smtClean="0">
                <a:latin typeface="Times New Roman" panose="02020603050405020304" pitchFamily="18" charset="0"/>
                <a:ea typeface="Calibri" panose="020F0502020204030204" pitchFamily="34" charset="0"/>
              </a:rPr>
              <a:t>SOFTWARE </a:t>
            </a:r>
            <a:r>
              <a:rPr lang="en-US" sz="3000" dirty="0" smtClean="0">
                <a:effectLst/>
                <a:latin typeface="Times New Roman" panose="02020603050405020304" pitchFamily="18" charset="0"/>
                <a:ea typeface="Calibri" panose="020F0502020204030204" pitchFamily="34" charset="0"/>
              </a:rPr>
              <a:t>SPECIFICATION</a:t>
            </a:r>
            <a:endParaRPr lang="en-US" sz="3000" dirty="0">
              <a:effectLst/>
            </a:endParaRPr>
          </a:p>
        </p:txBody>
      </p:sp>
      <p:sp>
        <p:nvSpPr>
          <p:cNvPr id="3" name="Content Placeholder 2"/>
          <p:cNvSpPr>
            <a:spLocks noGrp="1"/>
          </p:cNvSpPr>
          <p:nvPr>
            <p:ph idx="1"/>
          </p:nvPr>
        </p:nvSpPr>
        <p:spPr/>
        <p:txBody>
          <a:bodyPr>
            <a:normAutofit/>
          </a:bodyPr>
          <a:lstStyle/>
          <a:p>
            <a:pPr marL="342900" marR="0" lvl="0" indent="-342900" algn="just">
              <a:lnSpc>
                <a:spcPct val="150000"/>
              </a:lnSpc>
              <a:spcBef>
                <a:spcPts val="0"/>
              </a:spcBef>
              <a:spcAft>
                <a:spcPts val="1000"/>
              </a:spcAft>
              <a:buFont typeface="Wingdings" pitchFamily="2" charset="2"/>
              <a:buChar char="v"/>
            </a:pPr>
            <a:r>
              <a:rPr lang="en-US" sz="2000" dirty="0" smtClean="0">
                <a:latin typeface="Times New Roman" pitchFamily="18" charset="0"/>
                <a:ea typeface="Calibri" panose="020F0502020204030204" pitchFamily="34" charset="0"/>
                <a:cs typeface="Times New Roman" pitchFamily="18" charset="0"/>
              </a:rPr>
              <a:t>Operating System 	:  Windows 7/8/10</a:t>
            </a:r>
          </a:p>
          <a:p>
            <a:pPr marL="342900" marR="0" lvl="0" indent="-342900" algn="just">
              <a:lnSpc>
                <a:spcPct val="150000"/>
              </a:lnSpc>
              <a:spcBef>
                <a:spcPts val="0"/>
              </a:spcBef>
              <a:spcAft>
                <a:spcPts val="1000"/>
              </a:spcAft>
              <a:buFont typeface="Wingdings" pitchFamily="2" charset="2"/>
              <a:buChar char="v"/>
            </a:pPr>
            <a:r>
              <a:rPr lang="en-US" sz="2000" dirty="0" smtClean="0">
                <a:latin typeface="Times New Roman" pitchFamily="18" charset="0"/>
                <a:ea typeface="Calibri" panose="020F0502020204030204" pitchFamily="34" charset="0"/>
                <a:cs typeface="Times New Roman" pitchFamily="18" charset="0"/>
              </a:rPr>
              <a:t>Front End		:  JAVA		</a:t>
            </a:r>
          </a:p>
          <a:p>
            <a:pPr marL="342900" marR="0" lvl="0" indent="-342900" algn="just">
              <a:lnSpc>
                <a:spcPct val="150000"/>
              </a:lnSpc>
              <a:spcBef>
                <a:spcPts val="0"/>
              </a:spcBef>
              <a:spcAft>
                <a:spcPts val="1000"/>
              </a:spcAft>
              <a:buFont typeface="Wingdings" pitchFamily="2" charset="2"/>
              <a:buChar char="v"/>
            </a:pPr>
            <a:r>
              <a:rPr lang="en-US" sz="2000" dirty="0" smtClean="0">
                <a:latin typeface="Times New Roman" pitchFamily="18" charset="0"/>
                <a:ea typeface="Calibri" panose="020F0502020204030204" pitchFamily="34" charset="0"/>
                <a:cs typeface="Times New Roman" pitchFamily="18" charset="0"/>
              </a:rPr>
              <a:t>Back End		:  SQL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000" dirty="0" smtClean="0">
                <a:latin typeface="Times New Roman" pitchFamily="18" charset="0"/>
                <a:cs typeface="Times New Roman" pitchFamily="18" charset="0"/>
              </a:rPr>
              <a:t>EXISTING SYSTEM</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The gym is working manually. The current system is time consuming and also it is very costly, because it involves a lot of paperwork. To manually handle the system was very difficult task. But now-a-days computerization made easy to work. </a:t>
            </a:r>
            <a:endParaRPr lang="en-IN" sz="2000" dirty="0" smtClean="0">
              <a:latin typeface="Times New Roman" pitchFamily="18" charset="0"/>
              <a:ea typeface="Times New Roman" panose="02020603050405020304" pitchFamily="18" charset="0"/>
              <a:cs typeface="Times New Roman" pitchFamily="18" charset="0"/>
            </a:endParaRPr>
          </a:p>
          <a:p>
            <a:pPr marL="0" indent="0" algn="just">
              <a:buNone/>
            </a:pPr>
            <a:r>
              <a:rPr lang="en-US" sz="2000" b="1" kern="100" dirty="0" smtClean="0">
                <a:latin typeface="Times New Roman" pitchFamily="18" charset="0"/>
                <a:cs typeface="Times New Roman" pitchFamily="18" charset="0"/>
              </a:rPr>
              <a:t>Disadvantages:</a:t>
            </a:r>
          </a:p>
          <a:p>
            <a:pPr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The following are the reasons why the current system should be computerized:</a:t>
            </a:r>
            <a:endParaRPr lang="en-IN" sz="2000" dirty="0" smtClean="0">
              <a:latin typeface="Times New Roman" pitchFamily="18" charset="0"/>
              <a:ea typeface="Times New Roman" panose="02020603050405020304" pitchFamily="18" charset="0"/>
              <a:cs typeface="Times New Roman" pitchFamily="18" charset="0"/>
            </a:endParaRPr>
          </a:p>
          <a:p>
            <a:pPr lvl="0"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To increase efficiency with reduced cost.</a:t>
            </a:r>
            <a:endParaRPr lang="en-IN" sz="2000" dirty="0" smtClean="0">
              <a:latin typeface="Times New Roman" pitchFamily="18" charset="0"/>
              <a:ea typeface="Times New Roman" panose="02020603050405020304" pitchFamily="18" charset="0"/>
              <a:cs typeface="Times New Roman" pitchFamily="18" charset="0"/>
            </a:endParaRPr>
          </a:p>
          <a:p>
            <a:pPr lvl="0"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To reduce the burden of paper work</a:t>
            </a:r>
            <a:endParaRPr lang="en-IN" sz="2000" dirty="0" smtClean="0">
              <a:latin typeface="Times New Roman" pitchFamily="18" charset="0"/>
              <a:ea typeface="Times New Roman" panose="02020603050405020304" pitchFamily="18" charset="0"/>
              <a:cs typeface="Times New Roman" pitchFamily="18" charset="0"/>
            </a:endParaRPr>
          </a:p>
          <a:p>
            <a:pPr lvl="0"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To save time management for recording details of each and every member and employee. </a:t>
            </a:r>
            <a:endParaRPr lang="en-IN" sz="2000" dirty="0" smtClean="0">
              <a:latin typeface="Times New Roman" pitchFamily="18" charset="0"/>
              <a:ea typeface="Times New Roman" panose="02020603050405020304" pitchFamily="18" charset="0"/>
              <a:cs typeface="Times New Roman" pitchFamily="18" charset="0"/>
            </a:endParaRPr>
          </a:p>
          <a:p>
            <a:pPr lvl="0"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To generate required reports easily</a:t>
            </a:r>
            <a:endParaRPr lang="en-IN" sz="2000" dirty="0" smtClean="0">
              <a:latin typeface="Times New Roman" pitchFamily="18" charset="0"/>
              <a:ea typeface="Times New Roman" panose="02020603050405020304" pitchFamily="18" charset="0"/>
              <a:cs typeface="Times New Roman" pitchFamily="18" charset="0"/>
            </a:endParaRPr>
          </a:p>
          <a:p>
            <a:pPr marL="0" indent="0" algn="just">
              <a:buFont typeface="Wingdings" pitchFamily="2" charset="2"/>
              <a:buChar char="v"/>
            </a:pPr>
            <a:endParaRPr lang="en-US" sz="2000" dirty="0" smtClean="0">
              <a:latin typeface="Times New Roman" pitchFamily="18" charset="0"/>
              <a:cs typeface="Times New Roman" pitchFamily="18" charset="0"/>
            </a:endParaRPr>
          </a:p>
          <a:p>
            <a:pPr algn="just">
              <a:buFont typeface="Wingdings" pitchFamily="2" charset="2"/>
              <a:buChar char="v"/>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000" dirty="0" smtClean="0">
                <a:effectLst/>
                <a:latin typeface="Times New Roman" pitchFamily="18" charset="0"/>
                <a:cs typeface="Times New Roman" pitchFamily="18" charset="0"/>
              </a:rPr>
              <a:t>PROPOSED</a:t>
            </a:r>
            <a:r>
              <a:rPr lang="en-US" sz="3000" dirty="0" smtClean="0">
                <a:latin typeface="Times New Roman" pitchFamily="18" charset="0"/>
                <a:cs typeface="Times New Roman" pitchFamily="18" charset="0"/>
              </a:rPr>
              <a:t> SYSTEM</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0" indent="0"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This Gym Management System tool is basically developed to aid the user to add a member to the gym. </a:t>
            </a:r>
          </a:p>
          <a:p>
            <a:pPr marL="0" indent="0"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The user shall be able to add the name, date of birth and contact address of the member. </a:t>
            </a:r>
          </a:p>
          <a:p>
            <a:pPr marL="0" indent="0"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It also records the phone numbers and the height and weight data of the member.</a:t>
            </a:r>
          </a:p>
          <a:p>
            <a:pPr marL="0" indent="0"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It also has an option to check whether the member is new or an existing one. It shall also enable the user to update information of members. </a:t>
            </a:r>
          </a:p>
          <a:p>
            <a:pPr marL="0" indent="0"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This tool uses .NET framework with MS Access as the database. It secures the data of each user. </a:t>
            </a:r>
          </a:p>
          <a:p>
            <a:pPr marL="0" indent="0"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Storage and retrieval of data is fast through these .NET tools System.</a:t>
            </a:r>
            <a:endParaRPr lang="en-IN" sz="2000" dirty="0" smtClean="0">
              <a:latin typeface="Times New Roman" pitchFamily="18" charset="0"/>
              <a:ea typeface="Times New Roman" panose="02020603050405020304" pitchFamily="18" charset="0"/>
              <a:cs typeface="Times New Roman" pitchFamily="18" charset="0"/>
            </a:endParaRPr>
          </a:p>
          <a:p>
            <a:pPr marL="0" indent="0" algn="just">
              <a:buFont typeface="Wingdings" pitchFamily="2" charset="2"/>
              <a:buChar char="v"/>
            </a:pPr>
            <a:endParaRPr lang="en-US" sz="2000" dirty="0" smtClean="0">
              <a:latin typeface="Times New Roman" pitchFamily="18" charset="0"/>
              <a:ea typeface="Times New Roman" panose="02020603050405020304" pitchFamily="18" charset="0"/>
              <a:cs typeface="Times New Roman" pitchFamily="18" charset="0"/>
            </a:endParaRPr>
          </a:p>
          <a:p>
            <a:pPr marL="0" indent="0" algn="just">
              <a:buFont typeface="Wingdings" pitchFamily="2" charset="2"/>
              <a:buChar char="v"/>
            </a:pPr>
            <a:endParaRPr lang="en-US" sz="2000" b="1" dirty="0" smtClean="0">
              <a:latin typeface="Times New Roman" pitchFamily="18" charset="0"/>
              <a:cs typeface="Times New Roman" pitchFamily="18" charset="0"/>
            </a:endParaRPr>
          </a:p>
          <a:p>
            <a:pPr algn="just">
              <a:buFont typeface="Wingdings" pitchFamily="2" charset="2"/>
              <a:buChar char="v"/>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just">
              <a:buNone/>
            </a:pPr>
            <a:r>
              <a:rPr lang="en-US" sz="2000" b="1" kern="100" dirty="0" smtClean="0">
                <a:latin typeface="Times New Roman" pitchFamily="18" charset="0"/>
                <a:cs typeface="Times New Roman" pitchFamily="18" charset="0"/>
              </a:rPr>
              <a:t>Advantages</a:t>
            </a:r>
          </a:p>
          <a:p>
            <a:pPr lvl="0"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It provides wide range of certain criteria in each window the client is working for better and quicker solution. </a:t>
            </a:r>
            <a:endParaRPr lang="en-IN" sz="2000" dirty="0" smtClean="0">
              <a:latin typeface="Times New Roman" pitchFamily="18" charset="0"/>
              <a:ea typeface="Times New Roman" panose="02020603050405020304" pitchFamily="18" charset="0"/>
              <a:cs typeface="Times New Roman" pitchFamily="18" charset="0"/>
            </a:endParaRPr>
          </a:p>
          <a:p>
            <a:pPr lvl="0"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It maintains report for all criteria and transactions. </a:t>
            </a:r>
            <a:endParaRPr lang="en-IN" sz="2000" dirty="0" smtClean="0">
              <a:latin typeface="Times New Roman" pitchFamily="18" charset="0"/>
              <a:ea typeface="Times New Roman" panose="02020603050405020304" pitchFamily="18" charset="0"/>
              <a:cs typeface="Times New Roman" pitchFamily="18" charset="0"/>
            </a:endParaRPr>
          </a:p>
          <a:p>
            <a:pPr lvl="0"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Manages member information separately for all exercise and employee information separately for considering the requirements of gym.</a:t>
            </a:r>
            <a:endParaRPr lang="en-IN" sz="2000" dirty="0" smtClean="0">
              <a:latin typeface="Times New Roman" pitchFamily="18" charset="0"/>
              <a:ea typeface="Times New Roman" panose="02020603050405020304" pitchFamily="18" charset="0"/>
              <a:cs typeface="Times New Roman" pitchFamily="18" charset="0"/>
            </a:endParaRPr>
          </a:p>
          <a:p>
            <a:pPr lvl="0"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Stores information about regular products.</a:t>
            </a:r>
            <a:endParaRPr lang="en-IN" sz="2000" dirty="0" smtClean="0">
              <a:latin typeface="Times New Roman" pitchFamily="18" charset="0"/>
              <a:ea typeface="Times New Roman" panose="02020603050405020304" pitchFamily="18" charset="0"/>
              <a:cs typeface="Times New Roman" pitchFamily="18" charset="0"/>
            </a:endParaRPr>
          </a:p>
          <a:p>
            <a:pPr lvl="0"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This system can run on any windows operating system</a:t>
            </a:r>
            <a:endParaRPr lang="en-IN" sz="2000" dirty="0" smtClean="0">
              <a:latin typeface="Times New Roman" pitchFamily="18" charset="0"/>
              <a:ea typeface="Times New Roman" panose="02020603050405020304"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000" dirty="0" smtClean="0">
                <a:effectLst/>
                <a:latin typeface="Times New Roman" pitchFamily="18" charset="0"/>
                <a:cs typeface="Times New Roman" pitchFamily="18" charset="0"/>
              </a:rPr>
              <a:t>MODULES</a:t>
            </a:r>
            <a:endParaRPr lang="en-US" sz="30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Member Registration	</a:t>
            </a:r>
            <a:endParaRPr lang="en-IN" sz="2000" dirty="0" smtClean="0">
              <a:latin typeface="Times New Roman" pitchFamily="18" charset="0"/>
              <a:ea typeface="Times New Roman" panose="02020603050405020304" pitchFamily="18" charset="0"/>
              <a:cs typeface="Times New Roman" pitchFamily="18" charset="0"/>
            </a:endParaRPr>
          </a:p>
          <a:p>
            <a:pPr lvl="0"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IN/OUT Entry Details	</a:t>
            </a:r>
            <a:endParaRPr lang="en-IN" sz="2000" dirty="0" smtClean="0">
              <a:latin typeface="Times New Roman" pitchFamily="18" charset="0"/>
              <a:ea typeface="Times New Roman" panose="02020603050405020304" pitchFamily="18" charset="0"/>
              <a:cs typeface="Times New Roman" pitchFamily="18" charset="0"/>
            </a:endParaRPr>
          </a:p>
          <a:p>
            <a:pPr lvl="0"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GYM Materials	</a:t>
            </a:r>
            <a:endParaRPr lang="en-IN" sz="2000" dirty="0" smtClean="0">
              <a:latin typeface="Times New Roman" pitchFamily="18" charset="0"/>
              <a:ea typeface="Times New Roman" panose="02020603050405020304" pitchFamily="18" charset="0"/>
              <a:cs typeface="Times New Roman" pitchFamily="18" charset="0"/>
            </a:endParaRPr>
          </a:p>
          <a:p>
            <a:pPr lvl="0"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Service Entries	</a:t>
            </a:r>
            <a:endParaRPr lang="en-IN" sz="2000" dirty="0" smtClean="0">
              <a:latin typeface="Times New Roman" pitchFamily="18" charset="0"/>
              <a:ea typeface="Times New Roman" panose="02020603050405020304" pitchFamily="18" charset="0"/>
              <a:cs typeface="Times New Roman" pitchFamily="18" charset="0"/>
            </a:endParaRPr>
          </a:p>
          <a:p>
            <a:pPr lvl="0"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Health tips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2500" dirty="0" smtClean="0">
                <a:effectLst/>
                <a:latin typeface="Times New Roman" pitchFamily="18" charset="0"/>
                <a:ea typeface="Times New Roman" panose="02020603050405020304" pitchFamily="18" charset="0"/>
                <a:cs typeface="Times New Roman" pitchFamily="18" charset="0"/>
              </a:rPr>
              <a:t>MEMBER REGISTRATION: </a:t>
            </a:r>
            <a:br>
              <a:rPr lang="en-US" sz="2500" dirty="0" smtClean="0">
                <a:effectLst/>
                <a:latin typeface="Times New Roman" pitchFamily="18" charset="0"/>
                <a:ea typeface="Times New Roman" panose="02020603050405020304" pitchFamily="18" charset="0"/>
                <a:cs typeface="Times New Roman" pitchFamily="18" charset="0"/>
              </a:rPr>
            </a:br>
            <a:endParaRPr lang="en-US" sz="2500"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1435608" y="1447800"/>
            <a:ext cx="7498080" cy="1447800"/>
          </a:xfrm>
        </p:spPr>
        <p:txBody>
          <a:bodyPr>
            <a:normAutofit/>
          </a:bodyPr>
          <a:lstStyle/>
          <a:p>
            <a:pPr algn="just">
              <a:buFont typeface="Wingdings" pitchFamily="2" charset="2"/>
              <a:buChar char="v"/>
            </a:pPr>
            <a:r>
              <a:rPr lang="en-US" sz="2000" dirty="0" smtClean="0">
                <a:latin typeface="Times New Roman" pitchFamily="18" charset="0"/>
                <a:ea typeface="Times New Roman" panose="02020603050405020304" pitchFamily="18" charset="0"/>
                <a:cs typeface="Times New Roman" pitchFamily="18" charset="0"/>
              </a:rPr>
              <a:t>This module will be used to perform get the data about the gym members. This detail will be stored in a database. When the gym owner needs an details for the members it will takes from the member table.</a:t>
            </a:r>
            <a:endParaRPr lang="en-IN" sz="2000" dirty="0" smtClean="0">
              <a:latin typeface="Times New Roman" pitchFamily="18" charset="0"/>
              <a:ea typeface="Times New Roman" panose="02020603050405020304" pitchFamily="18" charset="0"/>
              <a:cs typeface="Times New Roman" pitchFamily="18" charset="0"/>
            </a:endParaRPr>
          </a:p>
          <a:p>
            <a:pPr algn="just">
              <a:buFont typeface="Wingdings" pitchFamily="2" charset="2"/>
              <a:buChar char="v"/>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321</TotalTime>
  <Words>845</Words>
  <Application>Microsoft Office PowerPoint</Application>
  <PresentationFormat>On-screen Show (4:3)</PresentationFormat>
  <Paragraphs>253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Solstice</vt:lpstr>
      <vt:lpstr>GYM MANAGEMENT SYSTEM</vt:lpstr>
      <vt:lpstr>ABSTRACT</vt:lpstr>
      <vt:lpstr> HARDWARE SPECFICATION</vt:lpstr>
      <vt:lpstr>SOFTWARE SPECIFICATION</vt:lpstr>
      <vt:lpstr>EXISTING SYSTEM</vt:lpstr>
      <vt:lpstr>PROPOSED SYSTEM</vt:lpstr>
      <vt:lpstr>Slide 7</vt:lpstr>
      <vt:lpstr>MODULES</vt:lpstr>
      <vt:lpstr>MEMBER REGISTRATION:  </vt:lpstr>
      <vt:lpstr>IN/OUT ENTRY </vt:lpstr>
      <vt:lpstr>GYM MATERIAL</vt:lpstr>
      <vt:lpstr>SERVICE ENTRIES </vt:lpstr>
      <vt:lpstr>HEALTH TIPS </vt:lpstr>
      <vt:lpstr>DATA FLOW DIAGRAM</vt:lpstr>
      <vt:lpstr>LEVEL 1: </vt:lpstr>
      <vt:lpstr>TABLE NAME:ADMIN</vt:lpstr>
      <vt:lpstr>TABLE NAME:MEMBER</vt:lpstr>
      <vt:lpstr>TABLE NAME:IN/OUTPUT</vt:lpstr>
      <vt:lpstr>TABLE NAME:MATERIAL</vt:lpstr>
      <vt:lpstr>TABLE NAME:SERVICE</vt:lpstr>
      <vt:lpstr>TABLE NAME:HEALTH</vt:lpstr>
      <vt:lpstr>FORM DESIGN</vt:lpstr>
      <vt:lpstr>Slide 23</vt:lpstr>
      <vt:lpstr>Slide 24</vt:lpstr>
      <vt:lpstr>Slide 25</vt:lpstr>
      <vt:lpstr>Slide 26</vt:lpstr>
      <vt:lpstr>Slide 27</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TAMIL</dc:title>
  <dc:creator>LENOVO</dc:creator>
  <cp:lastModifiedBy>LENOVO</cp:lastModifiedBy>
  <cp:revision>66</cp:revision>
  <dcterms:created xsi:type="dcterms:W3CDTF">2023-03-08T15:00:16Z</dcterms:created>
  <dcterms:modified xsi:type="dcterms:W3CDTF">2023-03-10T16:16:07Z</dcterms:modified>
</cp:coreProperties>
</file>