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sldIdLst>
    <p:sldId id="256" r:id="rId2"/>
    <p:sldId id="269" r:id="rId3"/>
    <p:sldId id="257" r:id="rId4"/>
    <p:sldId id="260" r:id="rId5"/>
    <p:sldId id="258" r:id="rId6"/>
    <p:sldId id="259"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dharshinirlrg@gmail.com" initials="s" lastIdx="1" clrIdx="0">
    <p:extLst>
      <p:ext uri="{19B8F6BF-5375-455C-9EA6-DF929625EA0E}">
        <p15:presenceInfo xmlns:p15="http://schemas.microsoft.com/office/powerpoint/2012/main" userId="13679872cfee59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4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6" name="Google Shape;36;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2" name="Google Shape;42;p6"/>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3" name="Google Shape;43;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9" name="Google Shape;49;p7"/>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0" name="Google Shape;50;p7"/>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1" name="Google Shape;51;p7"/>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2" name="Google Shape;52;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2416626" y="1883429"/>
            <a:ext cx="8541660" cy="1173556"/>
          </a:xfrm>
          <a:prstGeom prst="rect">
            <a:avLst/>
          </a:prstGeom>
          <a:noFill/>
          <a:ln>
            <a:noFill/>
          </a:ln>
        </p:spPr>
        <p:txBody>
          <a:bodyPr spcFirstLastPara="1" wrap="square" lIns="91425" tIns="45700" rIns="91425" bIns="45700" anchor="b" anchorCtr="0">
            <a:noAutofit/>
            <a:scene3d>
              <a:camera prst="orthographicFront"/>
              <a:lightRig rig="flood" dir="t">
                <a:rot lat="0" lon="0" rev="3600000"/>
              </a:lightRig>
            </a:scene3d>
            <a:sp3d extrusionH="31750" contourW="19050" prstMaterial="metal">
              <a:bevelT w="38100" h="38100" prst="angle"/>
              <a:bevelB w="25400" h="57150" prst="cross"/>
              <a:extrusionClr>
                <a:schemeClr val="accent5">
                  <a:lumMod val="50000"/>
                </a:schemeClr>
              </a:extrusionClr>
              <a:contourClr>
                <a:schemeClr val="tx1"/>
              </a:contourClr>
            </a:sp3d>
          </a:bodyPr>
          <a:lstStyle/>
          <a:p>
            <a:pPr lvl="0" algn="ctr">
              <a:buSzPct val="100000"/>
            </a:pPr>
            <a:r>
              <a:rPr kumimoji="0" lang="en-US" sz="3600" b="1" i="1" u="none" strike="noStrike" kern="0" cap="none" spc="0" normalizeH="0" baseline="0" noProof="0" dirty="0">
                <a:ln>
                  <a:noFill/>
                </a:ln>
                <a:solidFill>
                  <a:srgbClr val="640000"/>
                </a:solidFill>
                <a:effectLst/>
                <a:uLnTx/>
                <a:uFillTx/>
                <a:latin typeface="Century Gothic"/>
                <a:sym typeface="Century Gothic"/>
              </a:rPr>
              <a:t>ONLINE </a:t>
            </a:r>
            <a:r>
              <a:rPr lang="en-US" sz="3600" b="1" i="1" dirty="0">
                <a:solidFill>
                  <a:srgbClr val="640000"/>
                </a:solidFill>
              </a:rPr>
              <a:t>CAR SHOWROOM</a:t>
            </a:r>
            <a:br>
              <a:rPr lang="en-US" sz="3600" b="1" i="1" dirty="0">
                <a:solidFill>
                  <a:srgbClr val="640000"/>
                </a:solidFill>
              </a:rPr>
            </a:br>
            <a:r>
              <a:rPr lang="en-US" sz="3600" b="1" i="1" dirty="0">
                <a:solidFill>
                  <a:srgbClr val="640000"/>
                </a:solidFill>
                <a:effectLst>
                  <a:reflection blurRad="6350" stA="50000" endA="300" endPos="50000" dist="29997" dir="5400000" sy="-100000" algn="bl" rotWithShape="0"/>
                </a:effectLst>
              </a:rPr>
              <a:t>SYSTEM</a:t>
            </a:r>
            <a:endParaRPr sz="3600" b="1" i="1" dirty="0">
              <a:solidFill>
                <a:srgbClr val="640000"/>
              </a:solidFill>
              <a:effectLst>
                <a:reflection blurRad="6350" stA="50000" endA="300" endPos="50000" dist="29997" dir="5400000" sy="-100000" algn="bl" rotWithShape="0"/>
              </a:effectLst>
            </a:endParaRPr>
          </a:p>
        </p:txBody>
      </p:sp>
      <p:sp>
        <p:nvSpPr>
          <p:cNvPr id="148" name="Google Shape;148;p19"/>
          <p:cNvSpPr txBox="1">
            <a:spLocks noGrp="1"/>
          </p:cNvSpPr>
          <p:nvPr>
            <p:ph type="subTitle" idx="1"/>
          </p:nvPr>
        </p:nvSpPr>
        <p:spPr>
          <a:xfrm>
            <a:off x="6638607" y="4974571"/>
            <a:ext cx="8825700" cy="2141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sz="1600" dirty="0">
                <a:solidFill>
                  <a:schemeClr val="tx1"/>
                </a:solidFill>
              </a:rPr>
              <a:t>LRG GOVERNMENT ARTS COLLEGE FOR WOMEN</a:t>
            </a:r>
            <a:endParaRPr sz="1600" dirty="0">
              <a:solidFill>
                <a:schemeClr val="tx1"/>
              </a:solidFill>
            </a:endParaRPr>
          </a:p>
          <a:p>
            <a:pPr marL="0" lvl="0" indent="0" algn="l" rtl="0">
              <a:spcBef>
                <a:spcPts val="0"/>
              </a:spcBef>
              <a:spcAft>
                <a:spcPts val="0"/>
              </a:spcAft>
              <a:buSzPts val="1600"/>
              <a:buNone/>
            </a:pPr>
            <a:r>
              <a:rPr lang="en-US" sz="1600" dirty="0">
                <a:solidFill>
                  <a:schemeClr val="tx1"/>
                </a:solidFill>
              </a:rPr>
              <a:t>SUBMITTED BY  :SIVADHARSHINI R</a:t>
            </a:r>
            <a:endParaRPr sz="1600" dirty="0">
              <a:solidFill>
                <a:schemeClr val="tx1"/>
              </a:solidFill>
            </a:endParaRPr>
          </a:p>
          <a:p>
            <a:pPr marL="0" lvl="0" indent="0" algn="l" rtl="0">
              <a:spcBef>
                <a:spcPts val="0"/>
              </a:spcBef>
              <a:spcAft>
                <a:spcPts val="0"/>
              </a:spcAft>
              <a:buSzPts val="1600"/>
              <a:buNone/>
            </a:pPr>
            <a:r>
              <a:rPr lang="en-US" sz="1600" dirty="0">
                <a:solidFill>
                  <a:schemeClr val="tx1"/>
                </a:solidFill>
              </a:rPr>
              <a:t>CLASS              </a:t>
            </a:r>
            <a:r>
              <a:rPr lang="en-US" sz="1600" dirty="0">
                <a:solidFill>
                  <a:schemeClr val="tx1"/>
                </a:solidFill>
                <a:sym typeface="Wingdings" panose="05000000000000000000" pitchFamily="2" charset="2"/>
              </a:rPr>
              <a:t>:</a:t>
            </a:r>
            <a:r>
              <a:rPr lang="en-US" sz="1600" dirty="0">
                <a:solidFill>
                  <a:schemeClr val="tx1"/>
                </a:solidFill>
              </a:rPr>
              <a:t> B.SC COMPUTER SCIENCE 3RD YEAR </a:t>
            </a:r>
            <a:endParaRPr sz="1600" dirty="0">
              <a:solidFill>
                <a:schemeClr val="tx1"/>
              </a:solidFill>
            </a:endParaRPr>
          </a:p>
          <a:p>
            <a:pPr marL="0" lvl="0" indent="0">
              <a:spcBef>
                <a:spcPts val="0"/>
              </a:spcBef>
            </a:pPr>
            <a:r>
              <a:rPr lang="en-US" sz="1600" dirty="0">
                <a:solidFill>
                  <a:schemeClr val="tx1"/>
                </a:solidFill>
              </a:rPr>
              <a:t>SUBMITTED TO : Mrs. A. SANKARI MSC</a:t>
            </a:r>
            <a:endParaRPr sz="1600" dirty="0">
              <a:solidFill>
                <a:schemeClr val="tx1"/>
              </a:solidFill>
            </a:endParaRPr>
          </a:p>
        </p:txBody>
      </p:sp>
      <p:sp>
        <p:nvSpPr>
          <p:cNvPr id="149" name="Google Shape;149;p19"/>
          <p:cNvSpPr txBox="1"/>
          <p:nvPr/>
        </p:nvSpPr>
        <p:spPr>
          <a:xfrm>
            <a:off x="0" y="3056984"/>
            <a:ext cx="2569029" cy="7440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dirty="0">
              <a:solidFill>
                <a:srgbClr val="000000"/>
              </a:solidFill>
              <a:latin typeface="Century Gothic"/>
              <a:ea typeface="Century Gothic"/>
              <a:cs typeface="Century Gothic"/>
              <a:sym typeface="Century Gothic"/>
            </a:endParaRPr>
          </a:p>
        </p:txBody>
      </p:sp>
      <p:sp>
        <p:nvSpPr>
          <p:cNvPr id="7" name="AutoShape 4">
            <a:extLst>
              <a:ext uri="{FF2B5EF4-FFF2-40B4-BE49-F238E27FC236}">
                <a16:creationId xmlns:a16="http://schemas.microsoft.com/office/drawing/2014/main" id="{64BA441C-4CC1-C7A6-A4D0-108F0AB09E68}"/>
              </a:ext>
            </a:extLst>
          </p:cNvPr>
          <p:cNvSpPr>
            <a:spLocks noChangeAspect="1" noChangeArrowheads="1"/>
          </p:cNvSpPr>
          <p:nvPr/>
        </p:nvSpPr>
        <p:spPr bwMode="auto">
          <a:xfrm flipV="1">
            <a:off x="0" y="-2971800"/>
            <a:ext cx="2959674" cy="9829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a:extLst>
              <a:ext uri="{FF2B5EF4-FFF2-40B4-BE49-F238E27FC236}">
                <a16:creationId xmlns:a16="http://schemas.microsoft.com/office/drawing/2014/main" id="{681B22CE-8B00-E3A7-2D77-419E78EBF25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904B8013-59DA-4585-B09C-22065C0EA347}"/>
              </a:ext>
            </a:extLst>
          </p:cNvPr>
          <p:cNvPicPr>
            <a:picLocks noChangeAspect="1"/>
          </p:cNvPicPr>
          <p:nvPr/>
        </p:nvPicPr>
        <p:blipFill>
          <a:blip r:embed="rId3"/>
          <a:stretch>
            <a:fillRect/>
          </a:stretch>
        </p:blipFill>
        <p:spPr>
          <a:xfrm>
            <a:off x="0" y="0"/>
            <a:ext cx="3526971"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Modules</a:t>
            </a:r>
            <a:endParaRPr/>
          </a:p>
        </p:txBody>
      </p:sp>
      <p:sp>
        <p:nvSpPr>
          <p:cNvPr id="197" name="Google Shape;197;p27"/>
          <p:cNvSpPr txBox="1">
            <a:spLocks noGrp="1"/>
          </p:cNvSpPr>
          <p:nvPr>
            <p:ph type="body" idx="1"/>
          </p:nvPr>
        </p:nvSpPr>
        <p:spPr>
          <a:xfrm>
            <a:off x="1154954" y="1853249"/>
            <a:ext cx="8825659" cy="4464424"/>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1440"/>
              <a:buNone/>
            </a:pPr>
            <a:r>
              <a:rPr lang="en-US" sz="1800" b="1">
                <a:latin typeface="Calibri"/>
                <a:ea typeface="Calibri"/>
                <a:cs typeface="Calibri"/>
                <a:sym typeface="Calibri"/>
              </a:rPr>
              <a:t>Admin/User Login</a:t>
            </a:r>
            <a:endParaRPr sz="1800">
              <a:latin typeface="Calibri"/>
              <a:ea typeface="Calibri"/>
              <a:cs typeface="Calibri"/>
              <a:sym typeface="Calibri"/>
            </a:endParaRPr>
          </a:p>
          <a:p>
            <a:pPr marL="342900" lvl="0" indent="-342900" algn="l" rtl="0">
              <a:lnSpc>
                <a:spcPct val="150000"/>
              </a:lnSpc>
              <a:spcBef>
                <a:spcPts val="1800"/>
              </a:spcBef>
              <a:spcAft>
                <a:spcPts val="0"/>
              </a:spcAft>
              <a:buSzPts val="1440"/>
              <a:buChar char="►"/>
            </a:pPr>
            <a:r>
              <a:rPr lang="en-US" sz="1800">
                <a:latin typeface="Calibri"/>
                <a:ea typeface="Calibri"/>
                <a:cs typeface="Calibri"/>
                <a:sym typeface="Calibri"/>
              </a:rPr>
              <a:t>		Admin or user either can using this application, user need to register before login. Which login credential they gave to create their account should use same credential to access this application. Otherwise, we won’t allow to enter into the login.</a:t>
            </a:r>
            <a:endParaRPr sz="1800">
              <a:latin typeface="Calibri"/>
              <a:ea typeface="Calibri"/>
              <a:cs typeface="Calibri"/>
              <a:sym typeface="Calibri"/>
            </a:endParaRPr>
          </a:p>
          <a:p>
            <a:pPr marL="0" lvl="0" indent="0" algn="l" rtl="0">
              <a:lnSpc>
                <a:spcPct val="150000"/>
              </a:lnSpc>
              <a:spcBef>
                <a:spcPts val="1800"/>
              </a:spcBef>
              <a:spcAft>
                <a:spcPts val="0"/>
              </a:spcAft>
              <a:buSzPts val="1440"/>
              <a:buNone/>
            </a:pPr>
            <a:r>
              <a:rPr lang="en-US" sz="1800" b="1">
                <a:latin typeface="Calibri"/>
                <a:ea typeface="Calibri"/>
                <a:cs typeface="Calibri"/>
                <a:sym typeface="Calibri"/>
              </a:rPr>
              <a:t>Add Cars Details</a:t>
            </a:r>
            <a:endParaRPr sz="1800">
              <a:latin typeface="Calibri"/>
              <a:ea typeface="Calibri"/>
              <a:cs typeface="Calibri"/>
              <a:sym typeface="Calibri"/>
            </a:endParaRPr>
          </a:p>
          <a:p>
            <a:pPr marL="342900" lvl="0" indent="-342900" algn="l" rtl="0">
              <a:lnSpc>
                <a:spcPct val="150000"/>
              </a:lnSpc>
              <a:spcBef>
                <a:spcPts val="1800"/>
              </a:spcBef>
              <a:spcAft>
                <a:spcPts val="0"/>
              </a:spcAft>
              <a:buSzPts val="1440"/>
              <a:buChar char="►"/>
            </a:pPr>
            <a:r>
              <a:rPr lang="en-US" sz="1800" b="1">
                <a:latin typeface="Calibri"/>
                <a:ea typeface="Calibri"/>
                <a:cs typeface="Calibri"/>
                <a:sym typeface="Calibri"/>
              </a:rPr>
              <a:t>		</a:t>
            </a:r>
            <a:r>
              <a:rPr lang="en-US" sz="1800">
                <a:latin typeface="Calibri"/>
                <a:ea typeface="Calibri"/>
                <a:cs typeface="Calibri"/>
                <a:sym typeface="Calibri"/>
              </a:rPr>
              <a:t>After admin login the admin register the new model cars details and photos as well. Once the photos have been uploaded these will be stored into the server. Which photos can be mapped into the view car models screen for the user.</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endParaRPr/>
          </a:p>
        </p:txBody>
      </p:sp>
      <p:sp>
        <p:nvSpPr>
          <p:cNvPr id="203" name="Google Shape;203;p28"/>
          <p:cNvSpPr txBox="1">
            <a:spLocks noGrp="1"/>
          </p:cNvSpPr>
          <p:nvPr>
            <p:ph type="body" idx="1"/>
          </p:nvPr>
        </p:nvSpPr>
        <p:spPr>
          <a:xfrm>
            <a:off x="1154954" y="1870365"/>
            <a:ext cx="8825659" cy="4344906"/>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50000"/>
              </a:lnSpc>
              <a:spcBef>
                <a:spcPts val="0"/>
              </a:spcBef>
              <a:spcAft>
                <a:spcPts val="0"/>
              </a:spcAft>
              <a:buSzPct val="79999"/>
              <a:buNone/>
            </a:pPr>
            <a:r>
              <a:rPr lang="en-US" sz="1800" b="1">
                <a:latin typeface="Calibri"/>
                <a:ea typeface="Calibri"/>
                <a:cs typeface="Calibri"/>
                <a:sym typeface="Calibri"/>
              </a:rPr>
              <a:t>Car Booking</a:t>
            </a:r>
            <a:endParaRPr sz="1800">
              <a:latin typeface="Calibri"/>
              <a:ea typeface="Calibri"/>
              <a:cs typeface="Calibri"/>
              <a:sym typeface="Calibri"/>
            </a:endParaRPr>
          </a:p>
          <a:p>
            <a:pPr marL="342900" lvl="0" indent="-342900" algn="l" rtl="0">
              <a:lnSpc>
                <a:spcPct val="150000"/>
              </a:lnSpc>
              <a:spcBef>
                <a:spcPts val="1800"/>
              </a:spcBef>
              <a:spcAft>
                <a:spcPts val="0"/>
              </a:spcAft>
              <a:buSzPct val="79999"/>
              <a:buChar char="►"/>
            </a:pPr>
            <a:r>
              <a:rPr lang="en-US" sz="1800" b="1">
                <a:latin typeface="Calibri"/>
                <a:ea typeface="Calibri"/>
                <a:cs typeface="Calibri"/>
                <a:sym typeface="Calibri"/>
              </a:rPr>
              <a:t>	</a:t>
            </a:r>
            <a:r>
              <a:rPr lang="en-US" sz="1800">
                <a:latin typeface="Calibri"/>
                <a:ea typeface="Calibri"/>
                <a:cs typeface="Calibri"/>
                <a:sym typeface="Calibri"/>
              </a:rPr>
              <a:t>The user can able to view the new model’s car’s in his home pages. If they are like to buy this car, they can able to register if the stocks are available.  This will be notified to the car show room workers or managers.</a:t>
            </a:r>
            <a:endParaRPr sz="1800">
              <a:latin typeface="Calibri"/>
              <a:ea typeface="Calibri"/>
              <a:cs typeface="Calibri"/>
              <a:sym typeface="Calibri"/>
            </a:endParaRPr>
          </a:p>
          <a:p>
            <a:pPr marL="0" lvl="0" indent="0" algn="l" rtl="0">
              <a:lnSpc>
                <a:spcPct val="150000"/>
              </a:lnSpc>
              <a:spcBef>
                <a:spcPts val="1800"/>
              </a:spcBef>
              <a:spcAft>
                <a:spcPts val="0"/>
              </a:spcAft>
              <a:buSzPct val="79999"/>
              <a:buNone/>
            </a:pPr>
            <a:r>
              <a:rPr lang="en-US" sz="1800" b="1">
                <a:latin typeface="Calibri"/>
                <a:ea typeface="Calibri"/>
                <a:cs typeface="Calibri"/>
                <a:sym typeface="Calibri"/>
              </a:rPr>
              <a:t>View Booking details</a:t>
            </a:r>
            <a:endParaRPr sz="1800">
              <a:latin typeface="Calibri"/>
              <a:ea typeface="Calibri"/>
              <a:cs typeface="Calibri"/>
              <a:sym typeface="Calibri"/>
            </a:endParaRPr>
          </a:p>
          <a:p>
            <a:pPr marL="342900" lvl="0" indent="-342900" algn="l" rtl="0">
              <a:lnSpc>
                <a:spcPct val="150000"/>
              </a:lnSpc>
              <a:spcBef>
                <a:spcPts val="1800"/>
              </a:spcBef>
              <a:spcAft>
                <a:spcPts val="0"/>
              </a:spcAft>
              <a:buSzPct val="79999"/>
              <a:buChar char="►"/>
            </a:pPr>
            <a:r>
              <a:rPr lang="en-US" sz="1800" b="1">
                <a:latin typeface="Calibri"/>
                <a:ea typeface="Calibri"/>
                <a:cs typeface="Calibri"/>
                <a:sym typeface="Calibri"/>
              </a:rPr>
              <a:t>	</a:t>
            </a:r>
            <a:r>
              <a:rPr lang="en-US" sz="1800">
                <a:latin typeface="Calibri"/>
                <a:ea typeface="Calibri"/>
                <a:cs typeface="Calibri"/>
                <a:sym typeface="Calibri"/>
              </a:rPr>
              <a:t>Once the car details have been registered which details are viewing into the booking details screen. They can able to view the all the customer details and their favorite car details.</a:t>
            </a:r>
            <a:endParaRPr sz="1800">
              <a:latin typeface="Calibri"/>
              <a:ea typeface="Calibri"/>
              <a:cs typeface="Calibri"/>
              <a:sym typeface="Calibri"/>
            </a:endParaRPr>
          </a:p>
          <a:p>
            <a:pPr marL="342900" lvl="0" indent="-342900" algn="l" rtl="0">
              <a:lnSpc>
                <a:spcPct val="150000"/>
              </a:lnSpc>
              <a:spcBef>
                <a:spcPts val="1800"/>
              </a:spcBef>
              <a:spcAft>
                <a:spcPts val="0"/>
              </a:spcAft>
              <a:buSzPct val="79999"/>
              <a:buChar char="►"/>
            </a:pPr>
            <a:r>
              <a:rPr lang="en-US" sz="1800">
                <a:latin typeface="Calibri"/>
                <a:ea typeface="Calibri"/>
                <a:cs typeface="Calibri"/>
                <a:sym typeface="Calibri"/>
              </a:rPr>
              <a:t>This will be giving cumulative report for the show room booking details</a:t>
            </a:r>
            <a:endParaRPr/>
          </a:p>
          <a:p>
            <a:pPr marL="342900" lvl="0" indent="-258318" algn="l" rtl="0">
              <a:lnSpc>
                <a:spcPct val="150000"/>
              </a:lnSpc>
              <a:spcBef>
                <a:spcPts val="1800"/>
              </a:spcBef>
              <a:spcAft>
                <a:spcPts val="0"/>
              </a:spcAft>
              <a:buSzPct val="79999"/>
              <a:buNone/>
            </a:pP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Data Flow Diagram</a:t>
            </a:r>
            <a:endParaRPr/>
          </a:p>
        </p:txBody>
      </p:sp>
      <p:sp>
        <p:nvSpPr>
          <p:cNvPr id="209" name="Google Shape;209;p2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80"/>
              <a:buChar char="►"/>
            </a:pPr>
            <a:r>
              <a:rPr lang="en-US" sz="3600">
                <a:solidFill>
                  <a:schemeClr val="lt2"/>
                </a:solidFill>
                <a:latin typeface="Century Gothic"/>
                <a:ea typeface="Century Gothic"/>
                <a:cs typeface="Century Gothic"/>
                <a:sym typeface="Century Gothic"/>
              </a:rPr>
              <a:t>Level 0:</a:t>
            </a:r>
            <a:endParaRPr/>
          </a:p>
          <a:p>
            <a:pPr marL="0" lvl="0" indent="0" algn="l" rtl="0">
              <a:spcBef>
                <a:spcPts val="1000"/>
              </a:spcBef>
              <a:spcAft>
                <a:spcPts val="0"/>
              </a:spcAft>
              <a:buSzPts val="2880"/>
              <a:buNone/>
            </a:pPr>
            <a:endParaRPr sz="3600">
              <a:solidFill>
                <a:schemeClr val="dk2"/>
              </a:solidFill>
              <a:latin typeface="Century Gothic"/>
              <a:ea typeface="Century Gothic"/>
              <a:cs typeface="Century Gothic"/>
              <a:sym typeface="Century Gothic"/>
            </a:endParaRPr>
          </a:p>
          <a:p>
            <a:pPr marL="0" lvl="0" indent="0" algn="l" rtl="0">
              <a:spcBef>
                <a:spcPts val="1000"/>
              </a:spcBef>
              <a:spcAft>
                <a:spcPts val="0"/>
              </a:spcAft>
              <a:buSzPts val="1600"/>
              <a:buNone/>
            </a:pPr>
            <a:endParaRPr/>
          </a:p>
        </p:txBody>
      </p:sp>
      <p:pic>
        <p:nvPicPr>
          <p:cNvPr id="210" name="Google Shape;210;p29"/>
          <p:cNvPicPr preferRelativeResize="0"/>
          <p:nvPr/>
        </p:nvPicPr>
        <p:blipFill rotWithShape="1">
          <a:blip r:embed="rId3">
            <a:alphaModFix/>
          </a:blip>
          <a:srcRect/>
          <a:stretch/>
        </p:blipFill>
        <p:spPr>
          <a:xfrm>
            <a:off x="2494775" y="3085479"/>
            <a:ext cx="7737354" cy="14005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Level 1:</a:t>
            </a:r>
            <a:endParaRPr/>
          </a:p>
        </p:txBody>
      </p:sp>
      <p:pic>
        <p:nvPicPr>
          <p:cNvPr id="216" name="Google Shape;216;p30"/>
          <p:cNvPicPr preferRelativeResize="0">
            <a:picLocks noGrp="1"/>
          </p:cNvPicPr>
          <p:nvPr>
            <p:ph type="body" idx="1"/>
          </p:nvPr>
        </p:nvPicPr>
        <p:blipFill rotWithShape="1">
          <a:blip r:embed="rId3">
            <a:alphaModFix/>
          </a:blip>
          <a:srcRect/>
          <a:stretch/>
        </p:blipFill>
        <p:spPr>
          <a:xfrm>
            <a:off x="3709987" y="979276"/>
            <a:ext cx="4771403" cy="52095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Thank You</a:t>
            </a:r>
            <a:endParaRPr/>
          </a:p>
        </p:txBody>
      </p:sp>
      <p:sp>
        <p:nvSpPr>
          <p:cNvPr id="222" name="Google Shape;222;p3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spcBef>
                <a:spcPts val="0"/>
              </a:spcBef>
              <a:spcAft>
                <a:spcPts val="0"/>
              </a:spcAft>
              <a:buSzPts val="16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329DD6-53BB-AC39-E785-FF2082987104}"/>
              </a:ext>
            </a:extLst>
          </p:cNvPr>
          <p:cNvSpPr>
            <a:spLocks noGrp="1"/>
          </p:cNvSpPr>
          <p:nvPr>
            <p:ph type="title"/>
          </p:nvPr>
        </p:nvSpPr>
        <p:spPr/>
        <p:txBody>
          <a:bodyPr/>
          <a:lstStyle/>
          <a:p>
            <a:pPr>
              <a:buSzPct val="101000"/>
            </a:pPr>
            <a:r>
              <a:rPr lang="en-IN" dirty="0">
                <a:solidFill>
                  <a:schemeClr val="bg1"/>
                </a:solidFill>
              </a:rPr>
              <a:t>OUTLINE</a:t>
            </a:r>
            <a:br>
              <a:rPr lang="en-IN" dirty="0">
                <a:solidFill>
                  <a:srgbClr val="00B0F0"/>
                </a:solidFill>
              </a:rPr>
            </a:br>
            <a:br>
              <a:rPr lang="en-IN" dirty="0">
                <a:solidFill>
                  <a:srgbClr val="00B0F0"/>
                </a:solidFill>
              </a:rPr>
            </a:br>
            <a:br>
              <a:rPr lang="en-IN" dirty="0">
                <a:solidFill>
                  <a:srgbClr val="00B0F0"/>
                </a:solidFill>
              </a:rPr>
            </a:br>
            <a:br>
              <a:rPr lang="en-IN" dirty="0">
                <a:solidFill>
                  <a:srgbClr val="00B0F0"/>
                </a:solidFill>
              </a:rPr>
            </a:br>
            <a:r>
              <a:rPr lang="en-IN" dirty="0">
                <a:solidFill>
                  <a:srgbClr val="00B0F0"/>
                </a:solidFill>
              </a:rPr>
              <a:t>            </a:t>
            </a:r>
            <a:br>
              <a:rPr lang="en-IN" dirty="0">
                <a:solidFill>
                  <a:srgbClr val="00B0F0"/>
                </a:solidFill>
              </a:rPr>
            </a:br>
            <a:r>
              <a:rPr lang="en-IN" dirty="0">
                <a:solidFill>
                  <a:srgbClr val="00B0F0"/>
                </a:solidFill>
              </a:rPr>
              <a:t>   </a:t>
            </a:r>
            <a:endParaRPr lang="en-US" dirty="0">
              <a:solidFill>
                <a:srgbClr val="00B0F0"/>
              </a:solidFill>
            </a:endParaRPr>
          </a:p>
        </p:txBody>
      </p:sp>
      <p:sp>
        <p:nvSpPr>
          <p:cNvPr id="7" name="Text Placeholder 6">
            <a:extLst>
              <a:ext uri="{FF2B5EF4-FFF2-40B4-BE49-F238E27FC236}">
                <a16:creationId xmlns:a16="http://schemas.microsoft.com/office/drawing/2014/main" id="{38D2E459-9C5B-7164-F83B-EC476D1C6E33}"/>
              </a:ext>
            </a:extLst>
          </p:cNvPr>
          <p:cNvSpPr>
            <a:spLocks noGrp="1"/>
          </p:cNvSpPr>
          <p:nvPr>
            <p:ph type="body" idx="1"/>
          </p:nvPr>
        </p:nvSpPr>
        <p:spPr/>
        <p:txBody>
          <a:bodyPr>
            <a:normAutofit fontScale="62500" lnSpcReduction="20000"/>
          </a:bodyPr>
          <a:lstStyle/>
          <a:p>
            <a:pPr>
              <a:buFont typeface="Wingdings" panose="05000000000000000000" pitchFamily="2" charset="2"/>
              <a:buChar char="Ø"/>
            </a:pPr>
            <a:r>
              <a:rPr lang="en-IN" dirty="0"/>
              <a:t>ABSTRACT</a:t>
            </a:r>
          </a:p>
          <a:p>
            <a:pPr>
              <a:buFont typeface="Wingdings" panose="05000000000000000000" pitchFamily="2" charset="2"/>
              <a:buChar char="Ø"/>
            </a:pPr>
            <a:r>
              <a:rPr lang="en-US" dirty="0"/>
              <a:t>OBJECTIVES</a:t>
            </a:r>
          </a:p>
          <a:p>
            <a:pPr>
              <a:buFont typeface="Wingdings" panose="05000000000000000000" pitchFamily="2" charset="2"/>
              <a:buChar char="Ø"/>
            </a:pPr>
            <a:r>
              <a:rPr lang="en-US" dirty="0"/>
              <a:t>SYSTEM SPECIFICATION</a:t>
            </a:r>
          </a:p>
          <a:p>
            <a:pPr marL="137160" indent="0">
              <a:buNone/>
            </a:pPr>
            <a:r>
              <a:rPr lang="en-US" dirty="0"/>
              <a:t>                </a:t>
            </a:r>
            <a:r>
              <a:rPr lang="en-US" dirty="0">
                <a:solidFill>
                  <a:schemeClr val="bg2">
                    <a:lumMod val="40000"/>
                    <a:lumOff val="60000"/>
                  </a:schemeClr>
                </a:solidFill>
              </a:rPr>
              <a:t>&gt; </a:t>
            </a:r>
            <a:r>
              <a:rPr lang="en-US" dirty="0"/>
              <a:t> HARDWARE SPECIFICATION</a:t>
            </a:r>
          </a:p>
          <a:p>
            <a:pPr marL="137160" indent="0">
              <a:buNone/>
            </a:pPr>
            <a:r>
              <a:rPr lang="en-US" dirty="0"/>
              <a:t>                </a:t>
            </a:r>
            <a:r>
              <a:rPr lang="en-US" dirty="0">
                <a:solidFill>
                  <a:schemeClr val="bg2">
                    <a:lumMod val="40000"/>
                    <a:lumOff val="60000"/>
                  </a:schemeClr>
                </a:solidFill>
              </a:rPr>
              <a:t>&gt; </a:t>
            </a:r>
            <a:r>
              <a:rPr lang="en-US" dirty="0"/>
              <a:t> SOFTWARE SPECIFICATION</a:t>
            </a:r>
          </a:p>
          <a:p>
            <a:pPr>
              <a:buFont typeface="Wingdings" panose="05000000000000000000" pitchFamily="2" charset="2"/>
              <a:buChar char="Ø"/>
            </a:pPr>
            <a:r>
              <a:rPr lang="en-US" dirty="0"/>
              <a:t>EXISTING SYSTEM</a:t>
            </a:r>
          </a:p>
          <a:p>
            <a:pPr marL="137160" indent="0">
              <a:buNone/>
            </a:pPr>
            <a:r>
              <a:rPr lang="en-US" dirty="0"/>
              <a:t>                </a:t>
            </a:r>
            <a:r>
              <a:rPr lang="en-US" dirty="0">
                <a:solidFill>
                  <a:schemeClr val="bg2">
                    <a:lumMod val="40000"/>
                    <a:lumOff val="60000"/>
                  </a:schemeClr>
                </a:solidFill>
              </a:rPr>
              <a:t>&gt; </a:t>
            </a:r>
            <a:r>
              <a:rPr lang="en-US" dirty="0"/>
              <a:t> DRAWBACKS</a:t>
            </a:r>
          </a:p>
          <a:p>
            <a:pPr>
              <a:buFont typeface="Wingdings" panose="05000000000000000000" pitchFamily="2" charset="2"/>
              <a:buChar char="Ø"/>
            </a:pPr>
            <a:r>
              <a:rPr lang="en-US" dirty="0"/>
              <a:t>PROPOSED SYSTEM</a:t>
            </a:r>
          </a:p>
          <a:p>
            <a:pPr marL="137160" indent="0">
              <a:buNone/>
            </a:pPr>
            <a:r>
              <a:rPr lang="en-US" dirty="0"/>
              <a:t>                </a:t>
            </a:r>
            <a:r>
              <a:rPr lang="en-US" dirty="0">
                <a:solidFill>
                  <a:schemeClr val="bg2">
                    <a:lumMod val="40000"/>
                    <a:lumOff val="60000"/>
                  </a:schemeClr>
                </a:solidFill>
              </a:rPr>
              <a:t>&gt; </a:t>
            </a:r>
            <a:r>
              <a:rPr lang="en-US" dirty="0"/>
              <a:t> FEATURES</a:t>
            </a:r>
          </a:p>
          <a:p>
            <a:pPr>
              <a:buFont typeface="Wingdings" panose="05000000000000000000" pitchFamily="2" charset="2"/>
              <a:buChar char="Ø"/>
            </a:pPr>
            <a:r>
              <a:rPr lang="en-US" dirty="0"/>
              <a:t>MODULES</a:t>
            </a:r>
          </a:p>
          <a:p>
            <a:pPr>
              <a:buFont typeface="Wingdings" panose="05000000000000000000" pitchFamily="2" charset="2"/>
              <a:buChar char="Ø"/>
            </a:pPr>
            <a:r>
              <a:rPr lang="en-US" dirty="0"/>
              <a:t>DATA FLOW DIAGRAM</a:t>
            </a:r>
          </a:p>
          <a:p>
            <a:pPr>
              <a:buFont typeface="Wingdings" panose="05000000000000000000" pitchFamily="2" charset="2"/>
              <a:buChar char="Ø"/>
            </a:pPr>
            <a:endParaRPr lang="en-US" dirty="0"/>
          </a:p>
          <a:p>
            <a:pPr marL="137160" indent="0">
              <a:buNone/>
            </a:pPr>
            <a:endParaRPr lang="en-US" dirty="0"/>
          </a:p>
          <a:p>
            <a:pPr marL="137160" indent="0">
              <a:buNone/>
            </a:pPr>
            <a:r>
              <a:rPr lang="en-US" dirty="0"/>
              <a:t>               </a:t>
            </a:r>
          </a:p>
        </p:txBody>
      </p:sp>
    </p:spTree>
    <p:extLst>
      <p:ext uri="{BB962C8B-B14F-4D97-AF65-F5344CB8AC3E}">
        <p14:creationId xmlns:p14="http://schemas.microsoft.com/office/powerpoint/2010/main" val="206466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ABSTRACT</a:t>
            </a:r>
            <a:endParaRPr/>
          </a:p>
        </p:txBody>
      </p:sp>
      <p:sp>
        <p:nvSpPr>
          <p:cNvPr id="155" name="Google Shape;155;p20"/>
          <p:cNvSpPr txBox="1">
            <a:spLocks noGrp="1"/>
          </p:cNvSpPr>
          <p:nvPr>
            <p:ph type="body" idx="1"/>
          </p:nvPr>
        </p:nvSpPr>
        <p:spPr>
          <a:xfrm>
            <a:off x="1319635" y="1561668"/>
            <a:ext cx="9042000" cy="44820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ct val="100000"/>
              <a:buFont typeface="Times New Roman"/>
              <a:buChar char="►"/>
            </a:pPr>
            <a:r>
              <a:rPr lang="en-US" sz="1800" dirty="0">
                <a:latin typeface="Times New Roman"/>
                <a:ea typeface="Times New Roman"/>
                <a:cs typeface="Times New Roman"/>
                <a:sym typeface="Times New Roman"/>
              </a:rPr>
              <a:t>The main aim of this car store project is to create a web-based application using PYTHON and MYSQL for an online car show room system that includes the customers to search for cars and order online and manage their online bookings</a:t>
            </a:r>
            <a:endParaRPr sz="1800" dirty="0">
              <a:latin typeface="Times New Roman"/>
              <a:ea typeface="Times New Roman"/>
              <a:cs typeface="Times New Roman"/>
              <a:sym typeface="Times New Roman"/>
            </a:endParaRPr>
          </a:p>
          <a:p>
            <a:pPr marL="342900" lvl="0" indent="-342900" algn="l" rtl="0">
              <a:lnSpc>
                <a:spcPct val="150000"/>
              </a:lnSpc>
              <a:spcBef>
                <a:spcPts val="0"/>
              </a:spcBef>
              <a:spcAft>
                <a:spcPts val="0"/>
              </a:spcAft>
              <a:buSzPct val="100000"/>
              <a:buFont typeface="Times New Roman"/>
              <a:buChar char="►"/>
            </a:pPr>
            <a:r>
              <a:rPr lang="en-US" sz="1800" dirty="0">
                <a:latin typeface="Times New Roman"/>
                <a:ea typeface="Times New Roman"/>
                <a:cs typeface="Times New Roman"/>
                <a:sym typeface="Times New Roman"/>
              </a:rPr>
              <a:t>Online Car Store System is a website that allows a customer to search for various cars available at the store, segregate according to the price and model, Unique data of cars available, book the car online.</a:t>
            </a:r>
            <a:endParaRPr sz="1800" dirty="0">
              <a:latin typeface="Times New Roman"/>
              <a:ea typeface="Times New Roman"/>
              <a:cs typeface="Times New Roman"/>
              <a:sym typeface="Times New Roman"/>
            </a:endParaRPr>
          </a:p>
          <a:p>
            <a:pPr marL="342900" lvl="0" indent="-342900" algn="l" rtl="0">
              <a:lnSpc>
                <a:spcPct val="150000"/>
              </a:lnSpc>
              <a:spcBef>
                <a:spcPts val="0"/>
              </a:spcBef>
              <a:spcAft>
                <a:spcPts val="0"/>
              </a:spcAft>
              <a:buSzPct val="100000"/>
              <a:buFont typeface="Times New Roman"/>
              <a:buChar char="►"/>
            </a:pPr>
            <a:r>
              <a:rPr lang="en-US" sz="1800" dirty="0">
                <a:latin typeface="Times New Roman"/>
                <a:ea typeface="Times New Roman"/>
                <a:cs typeface="Times New Roman"/>
                <a:sym typeface="Times New Roman"/>
              </a:rPr>
              <a:t> If they are accepting the product, manually can able to book and register via online. Also we can show the new model car are available or not in the car show room.</a:t>
            </a:r>
            <a:endParaRPr sz="1800" dirty="0">
              <a:latin typeface="Times New Roman"/>
              <a:ea typeface="Times New Roman"/>
              <a:cs typeface="Times New Roman"/>
              <a:sym typeface="Times New Roman"/>
            </a:endParaRPr>
          </a:p>
          <a:p>
            <a:pPr marL="342900" lvl="0" indent="0" algn="l" rtl="0">
              <a:spcBef>
                <a:spcPts val="1000"/>
              </a:spcBef>
              <a:spcAft>
                <a:spcPts val="0"/>
              </a:spcAft>
              <a:buSzPct val="79999"/>
              <a:buNone/>
            </a:pPr>
            <a:endParaRPr sz="18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p:nvPr/>
        </p:nvSpPr>
        <p:spPr>
          <a:xfrm>
            <a:off x="603432" y="10"/>
            <a:ext cx="12192000" cy="39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p:txBody>
      </p:sp>
      <p:sp>
        <p:nvSpPr>
          <p:cNvPr id="173" name="Google Shape;173;p23"/>
          <p:cNvSpPr txBox="1"/>
          <p:nvPr/>
        </p:nvSpPr>
        <p:spPr>
          <a:xfrm rot="-98">
            <a:off x="603471" y="395877"/>
            <a:ext cx="10473900" cy="297001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4500" b="0" i="0" u="none" strike="noStrike" cap="none" dirty="0">
                <a:solidFill>
                  <a:srgbClr val="FFFFFF"/>
                </a:solidFill>
                <a:latin typeface="Century Gothic"/>
                <a:ea typeface="Century Gothic"/>
                <a:cs typeface="Century Gothic"/>
                <a:sym typeface="Century Gothic"/>
              </a:rPr>
              <a:t>OBJECTIVE</a:t>
            </a:r>
            <a:r>
              <a:rPr lang="en-US" sz="4300" b="0" i="0" u="none" strike="noStrike" cap="none" dirty="0">
                <a:solidFill>
                  <a:srgbClr val="FFFFFF"/>
                </a:solidFill>
                <a:latin typeface="Century Gothic"/>
                <a:ea typeface="Century Gothic"/>
                <a:cs typeface="Century Gothic"/>
                <a:sym typeface="Century Gothic"/>
              </a:rPr>
              <a:t> </a:t>
            </a:r>
            <a:endParaRPr sz="4300" b="0" i="0" u="none" strike="noStrike" cap="none" dirty="0">
              <a:solidFill>
                <a:srgbClr val="FFFFFF"/>
              </a:solidFill>
              <a:latin typeface="Century Gothic"/>
              <a:ea typeface="Century Gothic"/>
              <a:cs typeface="Century Gothic"/>
              <a:sym typeface="Century Gothic"/>
            </a:endParaRPr>
          </a:p>
          <a:p>
            <a:pPr marR="0" lvl="0" algn="l" rtl="0">
              <a:lnSpc>
                <a:spcPct val="100000"/>
              </a:lnSpc>
              <a:spcBef>
                <a:spcPts val="0"/>
              </a:spcBef>
              <a:spcAft>
                <a:spcPts val="0"/>
              </a:spcAft>
              <a:buClr>
                <a:srgbClr val="000000"/>
              </a:buClr>
              <a:buSzPts val="4000"/>
            </a:pPr>
            <a:r>
              <a:rPr lang="en-US" sz="4000" b="0" i="0" u="none" strike="noStrike" cap="none" dirty="0">
                <a:solidFill>
                  <a:srgbClr val="FFFFFF"/>
                </a:solidFill>
                <a:latin typeface="Century Gothic"/>
                <a:ea typeface="Century Gothic"/>
                <a:cs typeface="Century Gothic"/>
                <a:sym typeface="Century Gothic"/>
              </a:rPr>
              <a:t>        </a:t>
            </a:r>
            <a:endParaRPr sz="4000" b="0" i="0" u="none" strike="noStrike" cap="none"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rgbClr val="FFFFFF"/>
                </a:solidFill>
                <a:latin typeface="Century Gothic"/>
                <a:ea typeface="Century Gothic"/>
                <a:cs typeface="Century Gothic"/>
                <a:sym typeface="Century Gothic"/>
              </a:rPr>
              <a:t>    </a:t>
            </a:r>
            <a:r>
              <a:rPr lang="en-US" sz="4000" b="0" i="0" u="none" strike="noStrike" cap="none" dirty="0">
                <a:solidFill>
                  <a:schemeClr val="bg2">
                    <a:lumMod val="40000"/>
                    <a:lumOff val="60000"/>
                  </a:schemeClr>
                </a:solidFill>
                <a:latin typeface="Century Gothic"/>
                <a:ea typeface="Century Gothic"/>
                <a:cs typeface="Century Gothic"/>
                <a:sym typeface="Century Gothic"/>
              </a:rPr>
              <a:t>  </a:t>
            </a:r>
            <a:r>
              <a:rPr lang="en-US" u="none" cap="none" dirty="0">
                <a:solidFill>
                  <a:srgbClr val="FFFFFF"/>
                </a:solidFill>
                <a:latin typeface="Century Gothic"/>
                <a:ea typeface="Century Gothic"/>
                <a:cs typeface="Century Gothic"/>
                <a:sym typeface="Century Gothic"/>
              </a:rPr>
              <a:t>This showroom system is designed for such owners and users who are interested in cars. This system keep track </a:t>
            </a:r>
          </a:p>
          <a:p>
            <a:pPr marL="0" marR="0" lvl="0" indent="0" algn="l" rtl="0">
              <a:lnSpc>
                <a:spcPct val="100000"/>
              </a:lnSpc>
              <a:spcBef>
                <a:spcPts val="0"/>
              </a:spcBef>
              <a:spcAft>
                <a:spcPts val="0"/>
              </a:spcAft>
              <a:buClr>
                <a:srgbClr val="000000"/>
              </a:buClr>
              <a:buSzPts val="4000"/>
              <a:buFont typeface="Arial"/>
              <a:buNone/>
            </a:pPr>
            <a:endParaRPr lang="en-US"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4000"/>
              <a:buFont typeface="Arial"/>
              <a:buNone/>
            </a:pPr>
            <a:r>
              <a:rPr lang="en-US" u="none" cap="none" dirty="0">
                <a:solidFill>
                  <a:srgbClr val="FFFFFF"/>
                </a:solidFill>
                <a:latin typeface="Century Gothic"/>
                <a:ea typeface="Century Gothic"/>
                <a:cs typeface="Century Gothic"/>
                <a:sym typeface="Century Gothic"/>
              </a:rPr>
              <a:t>and update of all the cars along with their each and every single detail. If someone is interested in buying </a:t>
            </a:r>
            <a:r>
              <a:rPr lang="en-US" dirty="0">
                <a:solidFill>
                  <a:srgbClr val="FFFFFF"/>
                </a:solidFill>
                <a:latin typeface="Century Gothic"/>
                <a:ea typeface="Century Gothic"/>
                <a:cs typeface="Century Gothic"/>
                <a:sym typeface="Century Gothic"/>
              </a:rPr>
              <a:t>a</a:t>
            </a:r>
            <a:r>
              <a:rPr lang="en-US" u="none" cap="none" dirty="0">
                <a:solidFill>
                  <a:srgbClr val="FFFFFF"/>
                </a:solidFill>
                <a:latin typeface="Century Gothic"/>
                <a:ea typeface="Century Gothic"/>
                <a:cs typeface="Century Gothic"/>
                <a:sym typeface="Century Gothic"/>
              </a:rPr>
              <a:t> car, he/she </a:t>
            </a:r>
          </a:p>
          <a:p>
            <a:pPr marL="0" marR="0" lvl="0" indent="0" algn="l" rtl="0">
              <a:lnSpc>
                <a:spcPct val="100000"/>
              </a:lnSpc>
              <a:spcBef>
                <a:spcPts val="0"/>
              </a:spcBef>
              <a:spcAft>
                <a:spcPts val="0"/>
              </a:spcAft>
              <a:buClr>
                <a:srgbClr val="000000"/>
              </a:buClr>
              <a:buSzPts val="4000"/>
              <a:buFont typeface="Arial"/>
              <a:buNone/>
            </a:pPr>
            <a:endParaRPr lang="en-US" dirty="0">
              <a:solidFill>
                <a:srgbClr val="FFFFFF"/>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4000"/>
              <a:buFont typeface="Arial"/>
              <a:buNone/>
            </a:pPr>
            <a:r>
              <a:rPr lang="en-US" u="none" cap="none" dirty="0">
                <a:solidFill>
                  <a:srgbClr val="FFFFFF"/>
                </a:solidFill>
                <a:latin typeface="Century Gothic"/>
                <a:ea typeface="Century Gothic"/>
                <a:cs typeface="Century Gothic"/>
                <a:sym typeface="Century Gothic"/>
              </a:rPr>
              <a:t>can contact the </a:t>
            </a:r>
            <a:r>
              <a:rPr lang="en-US" dirty="0">
                <a:solidFill>
                  <a:srgbClr val="FFFFFF"/>
                </a:solidFill>
                <a:latin typeface="Century Gothic"/>
                <a:ea typeface="Century Gothic"/>
                <a:cs typeface="Century Gothic"/>
                <a:sym typeface="Century Gothic"/>
              </a:rPr>
              <a:t>admin online and book his/her car and order that car</a:t>
            </a:r>
            <a:r>
              <a:rPr lang="en-US" sz="1200" u="none" cap="none" dirty="0">
                <a:solidFill>
                  <a:srgbClr val="FFFFFF"/>
                </a:solidFill>
                <a:latin typeface="Century Gothic"/>
                <a:ea typeface="Century Gothic"/>
                <a:cs typeface="Century Gothic"/>
                <a:sym typeface="Century Gothic"/>
              </a:rPr>
              <a:t>.</a:t>
            </a:r>
            <a:endParaRPr sz="1400" u="none" cap="none" dirty="0">
              <a:solidFill>
                <a:srgbClr val="FFFFFF"/>
              </a:solidFill>
              <a:latin typeface="Century Gothic"/>
              <a:ea typeface="Century Gothic"/>
              <a:cs typeface="Century Gothic"/>
              <a:sym typeface="Century Gothic"/>
            </a:endParaRPr>
          </a:p>
        </p:txBody>
      </p:sp>
      <p:sp>
        <p:nvSpPr>
          <p:cNvPr id="2" name="Arrow: Notched Right 1">
            <a:extLst>
              <a:ext uri="{FF2B5EF4-FFF2-40B4-BE49-F238E27FC236}">
                <a16:creationId xmlns:a16="http://schemas.microsoft.com/office/drawing/2014/main" id="{A8CD63CA-C749-F77C-A4C8-0B13EDCA8861}"/>
              </a:ext>
            </a:extLst>
          </p:cNvPr>
          <p:cNvSpPr/>
          <p:nvPr/>
        </p:nvSpPr>
        <p:spPr>
          <a:xfrm>
            <a:off x="1219201" y="2191657"/>
            <a:ext cx="188685" cy="45719"/>
          </a:xfrm>
          <a:prstGeom prst="notchedRightArrow">
            <a:avLst/>
          </a:prstGeom>
          <a:ln>
            <a:solidFill>
              <a:srgbClr val="00B0F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dirty="0">
              <a:solidFill>
                <a:schemeClr val="bg2">
                  <a:lumMod val="40000"/>
                  <a:lumOff val="6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1800"/>
              <a:buFont typeface="Times New Roman"/>
              <a:buNone/>
            </a:pPr>
            <a:r>
              <a:rPr lang="en-US" sz="1800" b="1">
                <a:latin typeface="Times New Roman"/>
                <a:ea typeface="Times New Roman"/>
                <a:cs typeface="Times New Roman"/>
                <a:sym typeface="Times New Roman"/>
              </a:rPr>
              <a:t> HARDWARE SPECFICATION</a:t>
            </a:r>
            <a:endParaRPr/>
          </a:p>
        </p:txBody>
      </p:sp>
      <p:sp>
        <p:nvSpPr>
          <p:cNvPr id="161" name="Google Shape;161;p21"/>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SzPts val="1200"/>
              <a:buFont typeface="Noto Sans Symbols"/>
              <a:buChar char="●"/>
            </a:pPr>
            <a:r>
              <a:rPr lang="en-US" sz="1800" dirty="0">
                <a:latin typeface="Times New Roman"/>
                <a:ea typeface="Times New Roman"/>
                <a:cs typeface="Times New Roman"/>
                <a:sym typeface="Times New Roman"/>
              </a:rPr>
              <a:t>Processor					:  P 4 700 GHz.</a:t>
            </a:r>
            <a:endParaRPr sz="1800" dirty="0">
              <a:latin typeface="Calibri"/>
              <a:ea typeface="Calibri"/>
              <a:cs typeface="Calibri"/>
              <a:sym typeface="Calibri"/>
            </a:endParaRPr>
          </a:p>
          <a:p>
            <a:pPr marL="342900" marR="0" lvl="0" indent="-342900" algn="l" rtl="0">
              <a:lnSpc>
                <a:spcPct val="150000"/>
              </a:lnSpc>
              <a:spcBef>
                <a:spcPts val="1000"/>
              </a:spcBef>
              <a:spcAft>
                <a:spcPts val="0"/>
              </a:spcAft>
              <a:buSzPts val="1200"/>
              <a:buFont typeface="Noto Sans Symbols"/>
              <a:buChar char="●"/>
            </a:pPr>
            <a:r>
              <a:rPr lang="en-US" sz="1800" dirty="0">
                <a:latin typeface="Times New Roman"/>
                <a:ea typeface="Times New Roman"/>
                <a:cs typeface="Times New Roman"/>
                <a:sym typeface="Times New Roman"/>
              </a:rPr>
              <a:t>RAM						:  4 GB RAM</a:t>
            </a:r>
            <a:endParaRPr sz="1800" dirty="0">
              <a:latin typeface="Calibri"/>
              <a:ea typeface="Calibri"/>
              <a:cs typeface="Calibri"/>
              <a:sym typeface="Calibri"/>
            </a:endParaRPr>
          </a:p>
          <a:p>
            <a:pPr marL="342900" marR="0" lvl="0" indent="-342900" algn="l" rtl="0">
              <a:lnSpc>
                <a:spcPct val="150000"/>
              </a:lnSpc>
              <a:spcBef>
                <a:spcPts val="1000"/>
              </a:spcBef>
              <a:spcAft>
                <a:spcPts val="0"/>
              </a:spcAft>
              <a:buSzPts val="1200"/>
              <a:buFont typeface="Noto Sans Symbols"/>
              <a:buChar char="●"/>
            </a:pPr>
            <a:r>
              <a:rPr lang="en-US" sz="1800" dirty="0">
                <a:latin typeface="Times New Roman"/>
                <a:ea typeface="Times New Roman"/>
                <a:cs typeface="Times New Roman"/>
                <a:sym typeface="Times New Roman"/>
              </a:rPr>
              <a:t>Hard Disk Drive			                :  180 GB </a:t>
            </a:r>
            <a:endParaRPr sz="1800" dirty="0">
              <a:latin typeface="Calibri"/>
              <a:ea typeface="Calibri"/>
              <a:cs typeface="Calibri"/>
              <a:sym typeface="Calibri"/>
            </a:endParaRPr>
          </a:p>
          <a:p>
            <a:pPr marL="342900" lvl="0" indent="-241300" algn="l" rtl="0">
              <a:spcBef>
                <a:spcPts val="2000"/>
              </a:spcBef>
              <a:spcAft>
                <a:spcPts val="0"/>
              </a:spcAft>
              <a:buSzPts val="16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1800"/>
              <a:buFont typeface="Times New Roman"/>
              <a:buNone/>
            </a:pPr>
            <a:r>
              <a:rPr lang="en-US" sz="1800" b="1">
                <a:latin typeface="Times New Roman"/>
                <a:ea typeface="Times New Roman"/>
                <a:cs typeface="Times New Roman"/>
                <a:sym typeface="Times New Roman"/>
              </a:rPr>
              <a:t> SOFTWARE SPECIFICATION</a:t>
            </a:r>
            <a:br>
              <a:rPr lang="en-US" sz="1800">
                <a:latin typeface="Times New Roman"/>
                <a:ea typeface="Times New Roman"/>
                <a:cs typeface="Times New Roman"/>
                <a:sym typeface="Times New Roman"/>
              </a:rPr>
            </a:br>
            <a:endParaRPr/>
          </a:p>
        </p:txBody>
      </p:sp>
      <p:sp>
        <p:nvSpPr>
          <p:cNvPr id="167" name="Google Shape;167;p2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SzPts val="1440"/>
              <a:buFont typeface="Noto Sans Symbols"/>
              <a:buChar char="∙"/>
            </a:pPr>
            <a:r>
              <a:rPr lang="en-US" sz="1800" dirty="0">
                <a:latin typeface="Times New Roman"/>
                <a:ea typeface="Times New Roman"/>
                <a:cs typeface="Times New Roman"/>
                <a:sym typeface="Times New Roman"/>
              </a:rPr>
              <a:t>Operating System 			:  Windows 7/8/10</a:t>
            </a:r>
            <a:endParaRPr sz="1800" dirty="0">
              <a:latin typeface="Calibri"/>
              <a:ea typeface="Calibri"/>
              <a:cs typeface="Calibri"/>
              <a:sym typeface="Calibri"/>
            </a:endParaRPr>
          </a:p>
          <a:p>
            <a:pPr marL="342900" marR="0" lvl="0" indent="-342900" algn="l" rtl="0">
              <a:lnSpc>
                <a:spcPct val="150000"/>
              </a:lnSpc>
              <a:spcBef>
                <a:spcPts val="1000"/>
              </a:spcBef>
              <a:spcAft>
                <a:spcPts val="0"/>
              </a:spcAft>
              <a:buSzPts val="1440"/>
              <a:buFont typeface="Noto Sans Symbols"/>
              <a:buChar char="∙"/>
            </a:pPr>
            <a:r>
              <a:rPr lang="en-US" sz="1800" dirty="0">
                <a:latin typeface="Times New Roman"/>
                <a:ea typeface="Times New Roman"/>
                <a:cs typeface="Times New Roman"/>
                <a:sym typeface="Times New Roman"/>
              </a:rPr>
              <a:t>Front End			                :  PYTHON		</a:t>
            </a:r>
            <a:endParaRPr sz="1800" dirty="0">
              <a:latin typeface="Calibri"/>
              <a:ea typeface="Calibri"/>
              <a:cs typeface="Calibri"/>
              <a:sym typeface="Calibri"/>
            </a:endParaRPr>
          </a:p>
          <a:p>
            <a:pPr marL="342900" marR="0" lvl="0" indent="-342900" algn="l" rtl="0">
              <a:lnSpc>
                <a:spcPct val="150000"/>
              </a:lnSpc>
              <a:spcBef>
                <a:spcPts val="1000"/>
              </a:spcBef>
              <a:spcAft>
                <a:spcPts val="0"/>
              </a:spcAft>
              <a:buSzPts val="1440"/>
              <a:buFont typeface="Noto Sans Symbols"/>
              <a:buChar char="∙"/>
            </a:pPr>
            <a:r>
              <a:rPr lang="en-US" sz="1800" dirty="0">
                <a:latin typeface="Times New Roman"/>
                <a:ea typeface="Times New Roman"/>
                <a:cs typeface="Times New Roman"/>
                <a:sym typeface="Times New Roman"/>
              </a:rPr>
              <a:t>Back End				:  MYSQL</a:t>
            </a:r>
            <a:endParaRPr sz="1800" dirty="0">
              <a:latin typeface="Calibri"/>
              <a:ea typeface="Calibri"/>
              <a:cs typeface="Calibri"/>
              <a:sym typeface="Calibri"/>
            </a:endParaRPr>
          </a:p>
          <a:p>
            <a:pPr marL="0" marR="0" lvl="0" indent="0" algn="l" rtl="0">
              <a:lnSpc>
                <a:spcPct val="113000"/>
              </a:lnSpc>
              <a:spcBef>
                <a:spcPts val="2000"/>
              </a:spcBef>
              <a:spcAft>
                <a:spcPts val="0"/>
              </a:spcAft>
              <a:buSzPts val="1440"/>
              <a:buNone/>
            </a:pPr>
            <a:br>
              <a:rPr lang="en-US" sz="1800" b="1" dirty="0">
                <a:latin typeface="Times New Roman"/>
                <a:ea typeface="Times New Roman"/>
                <a:cs typeface="Times New Roman"/>
                <a:sym typeface="Times New Roman"/>
              </a:rPr>
            </a:br>
            <a:r>
              <a:rPr lang="en-US" sz="1800" b="1" dirty="0">
                <a:latin typeface="Times New Roman"/>
                <a:ea typeface="Times New Roman"/>
                <a:cs typeface="Times New Roman"/>
                <a:sym typeface="Times New Roman"/>
              </a:rPr>
              <a:t> </a:t>
            </a:r>
            <a:endParaRPr sz="1800" dirty="0">
              <a:latin typeface="Calibri"/>
              <a:ea typeface="Calibri"/>
              <a:cs typeface="Calibri"/>
              <a:sym typeface="Calibri"/>
            </a:endParaRPr>
          </a:p>
          <a:p>
            <a:pPr marL="342900" lvl="0" indent="-241300" algn="l" rtl="0">
              <a:spcBef>
                <a:spcPts val="2000"/>
              </a:spcBef>
              <a:spcAft>
                <a:spcPts val="0"/>
              </a:spcAft>
              <a:buSzPts val="16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EXISTING SYSTEM</a:t>
            </a:r>
            <a:endParaRPr/>
          </a:p>
        </p:txBody>
      </p:sp>
      <p:sp>
        <p:nvSpPr>
          <p:cNvPr id="179" name="Google Shape;179;p24"/>
          <p:cNvSpPr txBox="1">
            <a:spLocks noGrp="1"/>
          </p:cNvSpPr>
          <p:nvPr>
            <p:ph type="body" idx="1"/>
          </p:nvPr>
        </p:nvSpPr>
        <p:spPr>
          <a:xfrm>
            <a:off x="1393638" y="1249519"/>
            <a:ext cx="9404724" cy="5608481"/>
          </a:xfrm>
          <a:prstGeom prst="rect">
            <a:avLst/>
          </a:prstGeom>
          <a:noFill/>
          <a:ln>
            <a:noFill/>
          </a:ln>
        </p:spPr>
        <p:txBody>
          <a:bodyPr spcFirstLastPara="1" wrap="square" lIns="91425" tIns="45700" rIns="91425" bIns="45700" anchor="t" anchorCtr="0">
            <a:noAutofit/>
          </a:bodyPr>
          <a:lstStyle/>
          <a:p>
            <a:pPr marL="0" lvl="0" indent="0" algn="l" rtl="0">
              <a:lnSpc>
                <a:spcPct val="170000"/>
              </a:lnSpc>
              <a:spcBef>
                <a:spcPts val="0"/>
              </a:spcBef>
              <a:spcAft>
                <a:spcPts val="0"/>
              </a:spcAft>
              <a:buSzPts val="1280"/>
              <a:buNone/>
            </a:pPr>
            <a:endParaRPr sz="1600" dirty="0">
              <a:latin typeface="Calibri"/>
              <a:ea typeface="Calibri"/>
              <a:cs typeface="Calibri"/>
              <a:sym typeface="Calibri"/>
            </a:endParaRPr>
          </a:p>
          <a:p>
            <a:pPr marL="342900" lvl="0" indent="-342900" algn="just" rtl="0">
              <a:lnSpc>
                <a:spcPct val="170000"/>
              </a:lnSpc>
              <a:spcBef>
                <a:spcPts val="1000"/>
              </a:spcBef>
              <a:spcAft>
                <a:spcPts val="0"/>
              </a:spcAft>
              <a:buSzPts val="1280"/>
              <a:buChar char="►"/>
            </a:pPr>
            <a:r>
              <a:rPr lang="en-US" sz="1600" b="0" i="0" dirty="0">
                <a:latin typeface="Source Sans Pro"/>
                <a:ea typeface="Source Sans Pro"/>
                <a:cs typeface="Source Sans Pro"/>
                <a:sym typeface="Source Sans Pro"/>
              </a:rPr>
              <a:t>In the existing scenario, if someone has to buy a car or even interested in buying any car, then the person has to go to the showroom. Not only once, but every time, whenever he/she is looking for some fact, the only option left is to go to the showroom. This is very time consuming and very hectic as well. Sometimes, the buyer even lost interest because of this practice.</a:t>
            </a:r>
            <a:endParaRPr sz="1600" dirty="0">
              <a:latin typeface="Calibri"/>
              <a:ea typeface="Calibri"/>
              <a:cs typeface="Calibri"/>
              <a:sym typeface="Calibri"/>
            </a:endParaRPr>
          </a:p>
          <a:p>
            <a:pPr marL="0" lvl="0" indent="0" algn="l" rtl="0">
              <a:lnSpc>
                <a:spcPct val="170000"/>
              </a:lnSpc>
              <a:spcBef>
                <a:spcPts val="1000"/>
              </a:spcBef>
              <a:spcAft>
                <a:spcPts val="0"/>
              </a:spcAft>
              <a:buSzPts val="1280"/>
              <a:buNone/>
            </a:pPr>
            <a:r>
              <a:rPr lang="en-US" sz="1600" b="1" dirty="0">
                <a:latin typeface="Calibri"/>
                <a:ea typeface="Calibri"/>
                <a:cs typeface="Calibri"/>
                <a:sym typeface="Calibri"/>
              </a:rPr>
              <a:t>DRAWBACKS:</a:t>
            </a:r>
            <a:endParaRPr sz="1600" b="1" dirty="0">
              <a:latin typeface="Calibri"/>
              <a:ea typeface="Calibri"/>
              <a:cs typeface="Calibri"/>
              <a:sym typeface="Calibri"/>
            </a:endParaRPr>
          </a:p>
          <a:p>
            <a:pPr marL="342900" lvl="0" indent="-342900" algn="l" rtl="0">
              <a:lnSpc>
                <a:spcPct val="150000"/>
              </a:lnSpc>
              <a:spcBef>
                <a:spcPts val="1000"/>
              </a:spcBef>
              <a:spcAft>
                <a:spcPts val="0"/>
              </a:spcAft>
              <a:buSzPts val="1280"/>
              <a:buChar char="►"/>
            </a:pPr>
            <a:r>
              <a:rPr lang="en-US" sz="1600" dirty="0">
                <a:latin typeface="Calibri"/>
                <a:ea typeface="Calibri"/>
                <a:cs typeface="Calibri"/>
                <a:sym typeface="Calibri"/>
              </a:rPr>
              <a:t>Its waste of time to visit the show room and collect the information about the car.</a:t>
            </a:r>
            <a:endParaRPr dirty="0"/>
          </a:p>
          <a:p>
            <a:pPr marL="342900" lvl="0" indent="-342900" algn="l" rtl="0">
              <a:lnSpc>
                <a:spcPct val="150000"/>
              </a:lnSpc>
              <a:spcBef>
                <a:spcPts val="1000"/>
              </a:spcBef>
              <a:spcAft>
                <a:spcPts val="0"/>
              </a:spcAft>
              <a:buSzPts val="1280"/>
              <a:buChar char="►"/>
            </a:pPr>
            <a:r>
              <a:rPr lang="en-US" sz="1600" dirty="0">
                <a:latin typeface="Calibri"/>
                <a:ea typeface="Calibri"/>
                <a:cs typeface="Calibri"/>
                <a:sym typeface="Calibri"/>
              </a:rPr>
              <a:t>No way to find new model car.</a:t>
            </a:r>
            <a:endParaRPr dirty="0"/>
          </a:p>
          <a:p>
            <a:pPr marL="342900" lvl="0" indent="-342900" algn="l" rtl="0">
              <a:lnSpc>
                <a:spcPct val="150000"/>
              </a:lnSpc>
              <a:spcBef>
                <a:spcPts val="1000"/>
              </a:spcBef>
              <a:spcAft>
                <a:spcPts val="0"/>
              </a:spcAft>
              <a:buSzPts val="1280"/>
              <a:buChar char="►"/>
            </a:pPr>
            <a:r>
              <a:rPr lang="en-US" sz="1600" dirty="0">
                <a:latin typeface="Calibri"/>
                <a:ea typeface="Calibri"/>
                <a:cs typeface="Calibri"/>
                <a:sym typeface="Calibri"/>
              </a:rPr>
              <a:t>Hard to manage the customer details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PROPOSED SYSTEM</a:t>
            </a:r>
            <a:endParaRPr/>
          </a:p>
        </p:txBody>
      </p:sp>
      <p:sp>
        <p:nvSpPr>
          <p:cNvPr id="185" name="Google Shape;185;p25"/>
          <p:cNvSpPr txBox="1">
            <a:spLocks noGrp="1"/>
          </p:cNvSpPr>
          <p:nvPr>
            <p:ph type="body" idx="1"/>
          </p:nvPr>
        </p:nvSpPr>
        <p:spPr>
          <a:xfrm>
            <a:off x="1103312" y="1634836"/>
            <a:ext cx="8946541" cy="4613563"/>
          </a:xfrm>
          <a:prstGeom prst="rect">
            <a:avLst/>
          </a:prstGeom>
          <a:noFill/>
          <a:ln>
            <a:noFill/>
          </a:ln>
        </p:spPr>
        <p:txBody>
          <a:bodyPr spcFirstLastPara="1" wrap="square" lIns="91425" tIns="45700" rIns="91425" bIns="45700" anchor="t" anchorCtr="0">
            <a:normAutofit/>
          </a:bodyPr>
          <a:lstStyle/>
          <a:p>
            <a:pPr marL="342900" lvl="0" indent="-256540" algn="l" rtl="0">
              <a:lnSpc>
                <a:spcPct val="150000"/>
              </a:lnSpc>
              <a:spcBef>
                <a:spcPts val="0"/>
              </a:spcBef>
              <a:spcAft>
                <a:spcPts val="0"/>
              </a:spcAft>
              <a:buSzPts val="1360"/>
              <a:buNone/>
            </a:pPr>
            <a:endParaRPr sz="1700" dirty="0">
              <a:latin typeface="Calibri"/>
              <a:ea typeface="Calibri"/>
              <a:cs typeface="Calibri"/>
              <a:sym typeface="Calibri"/>
            </a:endParaRPr>
          </a:p>
          <a:p>
            <a:pPr marL="342900" lvl="0" indent="-342900" algn="l" rtl="0">
              <a:lnSpc>
                <a:spcPct val="150000"/>
              </a:lnSpc>
              <a:spcBef>
                <a:spcPts val="1000"/>
              </a:spcBef>
              <a:spcAft>
                <a:spcPts val="0"/>
              </a:spcAft>
              <a:buSzPts val="1280"/>
              <a:buChar char="►"/>
            </a:pPr>
            <a:r>
              <a:rPr lang="en-US" sz="1600" b="0" i="0" dirty="0">
                <a:latin typeface="Source Sans Pro"/>
                <a:ea typeface="Source Sans Pro"/>
                <a:cs typeface="Source Sans Pro"/>
                <a:sym typeface="Source Sans Pro"/>
              </a:rPr>
              <a:t>The proposed Online </a:t>
            </a:r>
            <a:r>
              <a:rPr lang="en-US" sz="1600" dirty="0">
                <a:latin typeface="Source Sans Pro"/>
                <a:ea typeface="Source Sans Pro"/>
                <a:cs typeface="Source Sans Pro"/>
                <a:sym typeface="Source Sans Pro"/>
              </a:rPr>
              <a:t>c</a:t>
            </a:r>
            <a:r>
              <a:rPr lang="en-US" sz="1600" b="0" i="0" dirty="0">
                <a:latin typeface="Source Sans Pro"/>
                <a:ea typeface="Source Sans Pro"/>
                <a:cs typeface="Source Sans Pro"/>
                <a:sym typeface="Source Sans Pro"/>
              </a:rPr>
              <a:t>ar showroom system is very effective. If someone is interested in buying any car, then he/she can check all the information related to the car in the given portal. The proposed system also helps the buyer to check which cars are good for them, by showing them the past reviews about the car. The proposed system is so helpful and effective.</a:t>
            </a:r>
            <a:endParaRPr sz="1700" dirty="0">
              <a:latin typeface="Calibri"/>
              <a:ea typeface="Calibri"/>
              <a:cs typeface="Calibri"/>
              <a:sym typeface="Calibri"/>
            </a:endParaRPr>
          </a:p>
          <a:p>
            <a:pPr marL="342900" lvl="0" indent="-342900" algn="l" rtl="0">
              <a:lnSpc>
                <a:spcPct val="150000"/>
              </a:lnSpc>
              <a:spcBef>
                <a:spcPts val="1000"/>
              </a:spcBef>
              <a:spcAft>
                <a:spcPts val="0"/>
              </a:spcAft>
              <a:buSzPts val="1360"/>
              <a:buNone/>
            </a:pPr>
            <a:r>
              <a:rPr lang="en-US" sz="1700" b="1" dirty="0">
                <a:latin typeface="Calibri"/>
                <a:ea typeface="Calibri"/>
                <a:cs typeface="Calibri"/>
                <a:sym typeface="Calibri"/>
              </a:rPr>
              <a:t>FEATURES:</a:t>
            </a:r>
            <a:endParaRPr sz="1700" dirty="0">
              <a:latin typeface="Calibri"/>
              <a:ea typeface="Calibri"/>
              <a:cs typeface="Calibri"/>
              <a:sym typeface="Calibri"/>
            </a:endParaRPr>
          </a:p>
          <a:p>
            <a:pPr marL="342900" lvl="0" indent="-342900" algn="l" rtl="0">
              <a:lnSpc>
                <a:spcPct val="150000"/>
              </a:lnSpc>
              <a:spcBef>
                <a:spcPts val="1000"/>
              </a:spcBef>
              <a:spcAft>
                <a:spcPts val="0"/>
              </a:spcAft>
              <a:buSzPts val="1280"/>
              <a:buFont typeface="Noto Sans Symbols"/>
              <a:buChar char="⮚"/>
            </a:pPr>
            <a:r>
              <a:rPr lang="en-US" sz="1600" dirty="0"/>
              <a:t>Easy to manage the customer details</a:t>
            </a:r>
            <a:endParaRPr dirty="0"/>
          </a:p>
          <a:p>
            <a:pPr marL="342900" lvl="0" indent="-342900" algn="l" rtl="0">
              <a:lnSpc>
                <a:spcPct val="150000"/>
              </a:lnSpc>
              <a:spcBef>
                <a:spcPts val="1000"/>
              </a:spcBef>
              <a:spcAft>
                <a:spcPts val="0"/>
              </a:spcAft>
              <a:buSzPts val="1280"/>
              <a:buFont typeface="Noto Sans Symbols"/>
              <a:buChar char="⮚"/>
            </a:pPr>
            <a:r>
              <a:rPr lang="en-US" sz="1600" dirty="0"/>
              <a:t>Save time &amp; cost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Modules</a:t>
            </a:r>
            <a:endParaRPr/>
          </a:p>
        </p:txBody>
      </p:sp>
      <p:sp>
        <p:nvSpPr>
          <p:cNvPr id="191" name="Google Shape;191;p2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360"/>
              <a:buFont typeface="Noto Sans Symbols"/>
              <a:buChar char="❖"/>
            </a:pPr>
            <a:r>
              <a:rPr lang="en-US" sz="1700" dirty="0">
                <a:latin typeface="Calibri"/>
                <a:ea typeface="Calibri"/>
                <a:cs typeface="Calibri"/>
                <a:sym typeface="Calibri"/>
              </a:rPr>
              <a:t>Admin/User Login</a:t>
            </a:r>
            <a:endParaRPr dirty="0"/>
          </a:p>
          <a:p>
            <a:pPr marL="342900" lvl="0" indent="-342900" algn="l" rtl="0">
              <a:spcBef>
                <a:spcPts val="1000"/>
              </a:spcBef>
              <a:spcAft>
                <a:spcPts val="0"/>
              </a:spcAft>
              <a:buSzPts val="1360"/>
              <a:buFont typeface="Noto Sans Symbols"/>
              <a:buChar char="❖"/>
            </a:pPr>
            <a:r>
              <a:rPr lang="en-US" sz="1700" dirty="0">
                <a:latin typeface="Calibri"/>
                <a:ea typeface="Calibri"/>
                <a:cs typeface="Calibri"/>
                <a:sym typeface="Calibri"/>
              </a:rPr>
              <a:t>Add Car Details</a:t>
            </a:r>
            <a:endParaRPr dirty="0"/>
          </a:p>
          <a:p>
            <a:pPr marL="342900" lvl="0" indent="-342900" algn="l" rtl="0">
              <a:spcBef>
                <a:spcPts val="1000"/>
              </a:spcBef>
              <a:spcAft>
                <a:spcPts val="0"/>
              </a:spcAft>
              <a:buSzPts val="1360"/>
              <a:buFont typeface="Noto Sans Symbols"/>
              <a:buChar char="❖"/>
            </a:pPr>
            <a:r>
              <a:rPr lang="en-US" sz="1700" dirty="0">
                <a:latin typeface="Calibri"/>
                <a:ea typeface="Calibri"/>
                <a:cs typeface="Calibri"/>
                <a:sym typeface="Calibri"/>
              </a:rPr>
              <a:t>Car Booking</a:t>
            </a:r>
            <a:endParaRPr dirty="0"/>
          </a:p>
          <a:p>
            <a:pPr marL="342900" lvl="0" indent="-342900" algn="l" rtl="0">
              <a:spcBef>
                <a:spcPts val="1000"/>
              </a:spcBef>
              <a:spcAft>
                <a:spcPts val="0"/>
              </a:spcAft>
              <a:buSzPts val="1360"/>
              <a:buFont typeface="Noto Sans Symbols"/>
              <a:buChar char="❖"/>
            </a:pPr>
            <a:r>
              <a:rPr lang="en-US" sz="1700" dirty="0">
                <a:latin typeface="Calibri"/>
                <a:ea typeface="Calibri"/>
                <a:cs typeface="Calibri"/>
                <a:sym typeface="Calibri"/>
              </a:rPr>
              <a:t>Booking Details</a:t>
            </a:r>
            <a:endParaRPr dirty="0"/>
          </a:p>
          <a:p>
            <a:pPr marL="0" lvl="0" indent="0" algn="l" rtl="0">
              <a:spcBef>
                <a:spcPts val="1000"/>
              </a:spcBef>
              <a:spcAft>
                <a:spcPts val="0"/>
              </a:spcAft>
              <a:buSzPts val="1360"/>
              <a:buNone/>
            </a:pPr>
            <a:endParaRPr sz="17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749</Words>
  <Application>Microsoft Office PowerPoint</Application>
  <PresentationFormat>Widescreen</PresentationFormat>
  <Paragraphs>72</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Century Gothic</vt:lpstr>
      <vt:lpstr>Source Sans Pro</vt:lpstr>
      <vt:lpstr>Noto Sans Symbols</vt:lpstr>
      <vt:lpstr>Times New Roman</vt:lpstr>
      <vt:lpstr>Calibri</vt:lpstr>
      <vt:lpstr>Arial</vt:lpstr>
      <vt:lpstr>Wingdings</vt:lpstr>
      <vt:lpstr>Ion</vt:lpstr>
      <vt:lpstr>ONLINE CAR SHOWROOM SYSTEM</vt:lpstr>
      <vt:lpstr>OUTLINE                    </vt:lpstr>
      <vt:lpstr>ABSTRACT</vt:lpstr>
      <vt:lpstr>PowerPoint Presentation</vt:lpstr>
      <vt:lpstr> HARDWARE SPECFICATION</vt:lpstr>
      <vt:lpstr> SOFTWARE SPECIFICATION </vt:lpstr>
      <vt:lpstr>EXISTING SYSTEM</vt:lpstr>
      <vt:lpstr>PROPOSED SYSTEM</vt:lpstr>
      <vt:lpstr>Modules</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CAR SHOW ROOM</dc:title>
  <cp:lastModifiedBy>sivadharshinirlrg@gmail.com</cp:lastModifiedBy>
  <cp:revision>11</cp:revision>
  <dcterms:modified xsi:type="dcterms:W3CDTF">2023-03-18T16:14:30Z</dcterms:modified>
</cp:coreProperties>
</file>