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5.jpg" ContentType="image/jpeg"/>
  <Override PartName="/ppt/media/image8.jpg" ContentType="image/jpeg"/>
  <Override PartName="/ppt/media/image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6" r:id="rId16"/>
    <p:sldId id="272" r:id="rId17"/>
    <p:sldId id="273" r:id="rId18"/>
    <p:sldId id="274" r:id="rId19"/>
    <p:sldId id="275" r:id="rId20"/>
    <p:sldId id="276" r:id="rId21"/>
    <p:sldId id="277" r:id="rId22"/>
    <p:sldId id="278" r:id="rId23"/>
    <p:sldId id="279" r:id="rId24"/>
    <p:sldId id="280" r:id="rId25"/>
    <p:sldId id="281" r:id="rId26"/>
    <p:sldId id="284" r:id="rId27"/>
    <p:sldId id="283" r:id="rId28"/>
    <p:sldId id="282" r:id="rId29"/>
    <p:sldId id="271" r:id="rId30"/>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snapToGrid="0">
      <p:cViewPr varScale="1">
        <p:scale>
          <a:sx n="68" d="100"/>
          <a:sy n="68"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59368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58484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904316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3306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698960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527163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921345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592913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19880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13876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31463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600967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13802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11712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C6E12D2-DA3A-480B-BCDF-BFB6C7EBE402}" type="datetimeFigureOut">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38509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80140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3286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6E12D2-DA3A-480B-BCDF-BFB6C7EBE402}" type="datetimeFigureOut">
              <a:rPr lang="en-US" smtClean="0"/>
              <a:t>3/12/2023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1404574395"/>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0" y="2637184"/>
            <a:ext cx="8971722" cy="1219200"/>
          </a:xfrm>
        </p:spPr>
        <p:txBody>
          <a:bodyPr/>
          <a:lstStyle/>
          <a:p>
            <a:pPr algn="l"/>
            <a:r>
              <a:rPr lang="en-US" dirty="0"/>
              <a:t>PROJECT TRACKING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7385537" y="4394039"/>
            <a:ext cx="3488789" cy="2059770"/>
          </a:xfrm>
        </p:spPr>
        <p:txBody>
          <a:bodyPr/>
          <a:lstStyle/>
          <a:p>
            <a:pPr algn="l"/>
            <a:r>
              <a:rPr lang="en-IN" dirty="0"/>
              <a:t>PRESENTED BY</a:t>
            </a:r>
          </a:p>
          <a:p>
            <a:pPr algn="l"/>
            <a:r>
              <a:rPr lang="en-IN" dirty="0"/>
              <a:t>N VEDASRUTI</a:t>
            </a:r>
          </a:p>
          <a:p>
            <a:pPr algn="l"/>
            <a:r>
              <a:rPr lang="en-IN" dirty="0">
                <a:latin typeface="Constantia" panose="02030602050306030303" pitchFamily="18" charset="0"/>
              </a:rPr>
              <a:t>III- </a:t>
            </a:r>
            <a:r>
              <a:rPr lang="en-IN" dirty="0"/>
              <a:t>BSc COMPUTER SCIENCE </a:t>
            </a:r>
          </a:p>
          <a:p>
            <a:pPr algn="l"/>
            <a:r>
              <a:rPr lang="en-IN" dirty="0"/>
              <a:t>GUIDED BY Dr A. POORNIMA</a:t>
            </a:r>
            <a:endParaRPr lang="en-US" dirty="0"/>
          </a:p>
        </p:txBody>
      </p:sp>
      <p:pic>
        <p:nvPicPr>
          <p:cNvPr id="5" name="Picture 4">
            <a:extLst>
              <a:ext uri="{FF2B5EF4-FFF2-40B4-BE49-F238E27FC236}">
                <a16:creationId xmlns:a16="http://schemas.microsoft.com/office/drawing/2014/main" id="{401EA1FD-1D84-4B28-8C76-ACABAA59C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6678" cy="2637184"/>
          </a:xfrm>
          <a:prstGeom prst="rect">
            <a:avLst/>
          </a:prstGeom>
        </p:spPr>
      </p:pic>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60FE-4C4A-4B15-B333-9184B9DD0DD1}"/>
              </a:ext>
            </a:extLst>
          </p:cNvPr>
          <p:cNvSpPr>
            <a:spLocks noGrp="1"/>
          </p:cNvSpPr>
          <p:nvPr>
            <p:ph type="title"/>
          </p:nvPr>
        </p:nvSpPr>
        <p:spPr/>
        <p:txBody>
          <a:bodyPr/>
          <a:lstStyle/>
          <a:p>
            <a:r>
              <a:rPr lang="en-IN" dirty="0"/>
              <a:t>ADVANTAGES</a:t>
            </a:r>
            <a:endParaRPr lang="en-US" dirty="0"/>
          </a:p>
        </p:txBody>
      </p:sp>
      <p:sp>
        <p:nvSpPr>
          <p:cNvPr id="3" name="Content Placeholder 2">
            <a:extLst>
              <a:ext uri="{FF2B5EF4-FFF2-40B4-BE49-F238E27FC236}">
                <a16:creationId xmlns:a16="http://schemas.microsoft.com/office/drawing/2014/main" id="{C8CADE1E-73C2-4EA3-9CE1-543D642EF603}"/>
              </a:ext>
            </a:extLst>
          </p:cNvPr>
          <p:cNvSpPr>
            <a:spLocks noGrp="1"/>
          </p:cNvSpPr>
          <p:nvPr>
            <p:ph idx="1"/>
          </p:nvPr>
        </p:nvSpPr>
        <p:spPr>
          <a:xfrm>
            <a:off x="680320" y="1961322"/>
            <a:ext cx="5906009" cy="4717773"/>
          </a:xfrm>
        </p:spPr>
        <p:txBody>
          <a:bodyPr/>
          <a:lstStyle/>
          <a:p>
            <a:pPr>
              <a:lnSpc>
                <a:spcPct val="150000"/>
              </a:lnSpc>
            </a:pPr>
            <a:r>
              <a:rPr lang="en-IN" dirty="0"/>
              <a:t>The staff can easily find out the project status of each student with the help of our system.</a:t>
            </a:r>
          </a:p>
          <a:p>
            <a:pPr>
              <a:lnSpc>
                <a:spcPct val="150000"/>
              </a:lnSpc>
            </a:pPr>
            <a:r>
              <a:rPr lang="en-IN" dirty="0"/>
              <a:t>To get a Real time information</a:t>
            </a:r>
          </a:p>
          <a:p>
            <a:pPr>
              <a:lnSpc>
                <a:spcPct val="150000"/>
              </a:lnSpc>
            </a:pPr>
            <a:r>
              <a:rPr lang="en-IN" dirty="0"/>
              <a:t>Easy to identifies the problem.</a:t>
            </a:r>
          </a:p>
          <a:p>
            <a:pPr>
              <a:lnSpc>
                <a:spcPct val="150000"/>
              </a:lnSpc>
            </a:pPr>
            <a:r>
              <a:rPr lang="en-IN" dirty="0"/>
              <a:t>Easy and precise reporting</a:t>
            </a:r>
            <a:endParaRPr lang="en-US" dirty="0"/>
          </a:p>
        </p:txBody>
      </p:sp>
      <p:pic>
        <p:nvPicPr>
          <p:cNvPr id="7" name="Picture 6">
            <a:extLst>
              <a:ext uri="{FF2B5EF4-FFF2-40B4-BE49-F238E27FC236}">
                <a16:creationId xmlns:a16="http://schemas.microsoft.com/office/drawing/2014/main" id="{F582565B-1645-4E14-B68F-E21343A10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8316" y="1961322"/>
            <a:ext cx="5453684" cy="4896678"/>
          </a:xfrm>
          <a:prstGeom prst="rect">
            <a:avLst/>
          </a:prstGeom>
        </p:spPr>
      </p:pic>
    </p:spTree>
    <p:extLst>
      <p:ext uri="{BB962C8B-B14F-4D97-AF65-F5344CB8AC3E}">
        <p14:creationId xmlns:p14="http://schemas.microsoft.com/office/powerpoint/2010/main" val="391636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92CE-8EE0-4E28-A127-5FDB3BF0995D}"/>
              </a:ext>
            </a:extLst>
          </p:cNvPr>
          <p:cNvSpPr>
            <a:spLocks noGrp="1"/>
          </p:cNvSpPr>
          <p:nvPr>
            <p:ph type="title"/>
          </p:nvPr>
        </p:nvSpPr>
        <p:spPr/>
        <p:txBody>
          <a:bodyPr/>
          <a:lstStyle/>
          <a:p>
            <a:r>
              <a:rPr lang="en-IN" dirty="0"/>
              <a:t>MODULES</a:t>
            </a:r>
            <a:endParaRPr lang="en-US" dirty="0"/>
          </a:p>
        </p:txBody>
      </p:sp>
      <p:sp>
        <p:nvSpPr>
          <p:cNvPr id="3" name="Content Placeholder 2">
            <a:extLst>
              <a:ext uri="{FF2B5EF4-FFF2-40B4-BE49-F238E27FC236}">
                <a16:creationId xmlns:a16="http://schemas.microsoft.com/office/drawing/2014/main" id="{259E5794-5D06-491B-89EE-1735C2A3955E}"/>
              </a:ext>
            </a:extLst>
          </p:cNvPr>
          <p:cNvSpPr>
            <a:spLocks noGrp="1"/>
          </p:cNvSpPr>
          <p:nvPr>
            <p:ph idx="1"/>
          </p:nvPr>
        </p:nvSpPr>
        <p:spPr>
          <a:xfrm>
            <a:off x="583096" y="2054086"/>
            <a:ext cx="9939129" cy="4465983"/>
          </a:xfrm>
        </p:spPr>
        <p:txBody>
          <a:bodyPr/>
          <a:lstStyle/>
          <a:p>
            <a:pPr>
              <a:buFont typeface="Wingdings" panose="05000000000000000000" pitchFamily="2" charset="2"/>
              <a:buChar char="ü"/>
            </a:pPr>
            <a:r>
              <a:rPr lang="en-IN" dirty="0"/>
              <a:t>ADMIN OR TEACHER LOGIN</a:t>
            </a:r>
          </a:p>
          <a:p>
            <a:pPr>
              <a:lnSpc>
                <a:spcPct val="150000"/>
              </a:lnSpc>
              <a:buFont typeface="Wingdings" panose="05000000000000000000" pitchFamily="2" charset="2"/>
              <a:buChar char="ü"/>
            </a:pPr>
            <a:r>
              <a:rPr lang="en-IN" dirty="0"/>
              <a:t>STUDENT REGISTRATION FORM</a:t>
            </a:r>
          </a:p>
          <a:p>
            <a:pPr>
              <a:lnSpc>
                <a:spcPct val="150000"/>
              </a:lnSpc>
              <a:buFont typeface="Wingdings" panose="05000000000000000000" pitchFamily="2" charset="2"/>
              <a:buChar char="ü"/>
            </a:pPr>
            <a:r>
              <a:rPr lang="en-US" dirty="0"/>
              <a:t>PROJECT ALLOCATION</a:t>
            </a:r>
          </a:p>
          <a:p>
            <a:pPr>
              <a:lnSpc>
                <a:spcPct val="150000"/>
              </a:lnSpc>
              <a:buFont typeface="Wingdings" panose="05000000000000000000" pitchFamily="2" charset="2"/>
              <a:buChar char="ü"/>
            </a:pPr>
            <a:r>
              <a:rPr lang="en-US" dirty="0"/>
              <a:t>STUDENT DETAILS</a:t>
            </a:r>
          </a:p>
          <a:p>
            <a:pPr>
              <a:lnSpc>
                <a:spcPct val="150000"/>
              </a:lnSpc>
              <a:buFont typeface="Wingdings" panose="05000000000000000000" pitchFamily="2" charset="2"/>
              <a:buChar char="ü"/>
            </a:pPr>
            <a:r>
              <a:rPr lang="en-US" dirty="0"/>
              <a:t>PROJECT STATUS</a:t>
            </a:r>
          </a:p>
        </p:txBody>
      </p:sp>
      <p:pic>
        <p:nvPicPr>
          <p:cNvPr id="5" name="Picture 4">
            <a:extLst>
              <a:ext uri="{FF2B5EF4-FFF2-40B4-BE49-F238E27FC236}">
                <a16:creationId xmlns:a16="http://schemas.microsoft.com/office/drawing/2014/main" id="{4217D66D-0FB1-4962-AE5E-FBE64EBCE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062" y="2054085"/>
            <a:ext cx="4978937" cy="4803915"/>
          </a:xfrm>
          <a:prstGeom prst="rect">
            <a:avLst/>
          </a:prstGeom>
        </p:spPr>
      </p:pic>
    </p:spTree>
    <p:extLst>
      <p:ext uri="{BB962C8B-B14F-4D97-AF65-F5344CB8AC3E}">
        <p14:creationId xmlns:p14="http://schemas.microsoft.com/office/powerpoint/2010/main" val="128108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 DESCRIPTION</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a:xfrm>
            <a:off x="185530" y="1974574"/>
            <a:ext cx="11648661" cy="4509353"/>
          </a:xfrm>
        </p:spPr>
        <p:txBody>
          <a:bodyPr>
            <a:normAutofit/>
          </a:bodyPr>
          <a:lstStyle/>
          <a:p>
            <a:pPr marL="571500" indent="-342900">
              <a:lnSpc>
                <a:spcPct val="150000"/>
              </a:lnSpc>
              <a:spcAft>
                <a:spcPts val="1000"/>
              </a:spcAft>
              <a:buFont typeface="Wingdings" panose="05000000000000000000" pitchFamily="2" charset="2"/>
              <a:buChar char="Ø"/>
            </a:pPr>
            <a:r>
              <a:rPr lang="en-US" sz="2000" b="1" dirty="0">
                <a:solidFill>
                  <a:schemeClr val="bg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Admin or Teacher Login</a:t>
            </a:r>
            <a:endParaRPr lang="en-IN" sz="2000" b="1" dirty="0">
              <a:solidFill>
                <a:schemeClr val="bg1">
                  <a:lumMod val="95000"/>
                  <a:lumOff val="5000"/>
                </a:schemeClr>
              </a:solidFill>
              <a:latin typeface="Arial" panose="020B0604020202020204" pitchFamily="34" charset="0"/>
              <a:ea typeface="Times New Roman" panose="02020603050405020304" pitchFamily="18" charset="0"/>
              <a:cs typeface="Arial" panose="020B0604020202020204" pitchFamily="34" charset="0"/>
            </a:endParaRPr>
          </a:p>
          <a:p>
            <a:pPr indent="0">
              <a:lnSpc>
                <a:spcPct val="150000"/>
              </a:lnSpc>
              <a:spcAft>
                <a:spcPts val="1000"/>
              </a:spcAft>
              <a:buNone/>
            </a:pPr>
            <a:r>
              <a:rPr lang="en-US" sz="2000" dirty="0">
                <a:effectLst/>
                <a:latin typeface="Arial" panose="020B0604020202020204" pitchFamily="34" charset="0"/>
                <a:ea typeface="Times New Roman" panose="02020603050405020304" pitchFamily="18" charset="0"/>
                <a:cs typeface="Arial" panose="020B0604020202020204" pitchFamily="34" charset="0"/>
              </a:rPr>
              <a:t>	This module admin can able login into the application and perform an action to managing the student project tracking.  Admin can have all the access to do the bellowed modules activities.</a:t>
            </a:r>
            <a:endParaRPr lang="en-IN" sz="2000" dirty="0">
              <a:latin typeface="Arial" panose="020B0604020202020204" pitchFamily="34" charset="0"/>
              <a:ea typeface="Times New Roman" panose="02020603050405020304" pitchFamily="18" charset="0"/>
              <a:cs typeface="Arial" panose="020B0604020202020204" pitchFamily="34" charset="0"/>
            </a:endParaRPr>
          </a:p>
          <a:p>
            <a:pPr marL="571500" indent="-342900">
              <a:lnSpc>
                <a:spcPct val="150000"/>
              </a:lnSpc>
              <a:spcAft>
                <a:spcPts val="1000"/>
              </a:spcAft>
              <a:buFont typeface="Wingdings" panose="05000000000000000000" pitchFamily="2" charset="2"/>
              <a:buChar char="Ø"/>
            </a:pPr>
            <a:r>
              <a:rPr lang="en-US" sz="2000" b="1" dirty="0">
                <a:solidFill>
                  <a:schemeClr val="tx2">
                    <a:lumMod val="10000"/>
                  </a:schemeClr>
                </a:solidFill>
                <a:effectLst/>
                <a:latin typeface="Arial" panose="020B0604020202020204" pitchFamily="34" charset="0"/>
                <a:ea typeface="Times New Roman" panose="02020603050405020304" pitchFamily="18" charset="0"/>
                <a:cs typeface="Arial" panose="020B0604020202020204" pitchFamily="34" charset="0"/>
              </a:rPr>
              <a:t>Student Registration Form</a:t>
            </a:r>
            <a:endParaRPr lang="en-IN" sz="2000" b="1" dirty="0">
              <a:solidFill>
                <a:schemeClr val="tx2">
                  <a:lumMod val="10000"/>
                </a:schemeClr>
              </a:solidFill>
              <a:latin typeface="Arial" panose="020B0604020202020204" pitchFamily="34" charset="0"/>
              <a:ea typeface="Times New Roman" panose="02020603050405020304" pitchFamily="18" charset="0"/>
              <a:cs typeface="Arial" panose="020B0604020202020204" pitchFamily="34" charset="0"/>
            </a:endParaRPr>
          </a:p>
          <a:p>
            <a:pPr indent="0">
              <a:lnSpc>
                <a:spcPct val="150000"/>
              </a:lnSpc>
              <a:spcAft>
                <a:spcPts val="1000"/>
              </a:spcAft>
              <a:buNone/>
            </a:pPr>
            <a:r>
              <a:rPr lang="en-IN" sz="2000" b="1"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This module admin collects  all the information from the student and stored into the student table. Student table have all the requested field to map the application. Once the student has a mapped before should create the registration form.</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15025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251791" y="1948070"/>
            <a:ext cx="11357113" cy="4784034"/>
          </a:xfrm>
        </p:spPr>
        <p:txBody>
          <a:bodyPr>
            <a:noAutofit/>
          </a:bodyPr>
          <a:lstStyle/>
          <a:p>
            <a:pPr marL="571500" indent="-342900">
              <a:lnSpc>
                <a:spcPct val="100000"/>
              </a:lnSpc>
              <a:spcAft>
                <a:spcPts val="1000"/>
              </a:spcAft>
              <a:buFont typeface="Wingdings" panose="05000000000000000000" pitchFamily="2" charset="2"/>
              <a:buChar char="Ø"/>
            </a:pPr>
            <a:r>
              <a:rPr lang="en-US" sz="2000" b="1" dirty="0">
                <a:solidFill>
                  <a:schemeClr val="tx2">
                    <a:lumMod val="10000"/>
                  </a:schemeClr>
                </a:solidFill>
                <a:effectLst/>
                <a:latin typeface="Arial" panose="020B0604020202020204" pitchFamily="34" charset="0"/>
                <a:cs typeface="Arial" panose="020B0604020202020204" pitchFamily="34" charset="0"/>
              </a:rPr>
              <a:t>Project Allocation</a:t>
            </a:r>
          </a:p>
          <a:p>
            <a:pPr indent="0">
              <a:lnSpc>
                <a:spcPct val="100000"/>
              </a:lnSpc>
              <a:spcAft>
                <a:spcPts val="1000"/>
              </a:spcAft>
              <a:buNone/>
            </a:pPr>
            <a:r>
              <a:rPr lang="en-US" sz="2000" b="1" dirty="0">
                <a:solidFill>
                  <a:schemeClr val="tx2">
                    <a:lumMod val="10000"/>
                  </a:schemeClr>
                </a:solidFill>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Admin compare the technology wise student to allocate the student to the particular project. Once all the students are allocating into the particular project their list will be showing into the project status window. </a:t>
            </a:r>
          </a:p>
          <a:p>
            <a:pPr marL="571500" indent="-342900">
              <a:lnSpc>
                <a:spcPct val="100000"/>
              </a:lnSpc>
              <a:spcAft>
                <a:spcPts val="1000"/>
              </a:spcAft>
              <a:buFont typeface="Wingdings" panose="05000000000000000000" pitchFamily="2" charset="2"/>
              <a:buChar char="Ø"/>
            </a:pPr>
            <a:r>
              <a:rPr lang="en-US" sz="2000" b="1" dirty="0">
                <a:solidFill>
                  <a:schemeClr val="tx2">
                    <a:lumMod val="10000"/>
                  </a:schemeClr>
                </a:solidFill>
                <a:effectLst/>
                <a:latin typeface="Arial" panose="020B0604020202020204" pitchFamily="34" charset="0"/>
                <a:cs typeface="Arial" panose="020B0604020202020204" pitchFamily="34" charset="0"/>
              </a:rPr>
              <a:t>Student Details</a:t>
            </a:r>
          </a:p>
          <a:p>
            <a:pPr indent="0">
              <a:lnSpc>
                <a:spcPct val="100000"/>
              </a:lnSpc>
              <a:spcAft>
                <a:spcPts val="1000"/>
              </a:spcAft>
              <a:buNone/>
            </a:pPr>
            <a:r>
              <a:rPr lang="en-US" sz="2000" dirty="0">
                <a:effectLst/>
                <a:latin typeface="Arial" panose="020B0604020202020204" pitchFamily="34" charset="0"/>
                <a:ea typeface="Times New Roman" panose="02020603050405020304" pitchFamily="18" charset="0"/>
                <a:cs typeface="Arial" panose="020B0604020202020204" pitchFamily="34" charset="0"/>
              </a:rPr>
              <a:t>	Here we can able view the all the student details and allocating project details as well. A cumulative report can we collect here for the user. We can check the student count and student project details.</a:t>
            </a:r>
            <a:endParaRPr lang="en-IN" sz="2000" dirty="0">
              <a:latin typeface="Arial" panose="020B0604020202020204" pitchFamily="34" charset="0"/>
              <a:ea typeface="Times New Roman" panose="02020603050405020304" pitchFamily="18" charset="0"/>
              <a:cs typeface="Arial" panose="020B0604020202020204" pitchFamily="34" charset="0"/>
            </a:endParaRPr>
          </a:p>
          <a:p>
            <a:pPr marL="571500" indent="-342900">
              <a:lnSpc>
                <a:spcPct val="100000"/>
              </a:lnSpc>
              <a:spcAft>
                <a:spcPts val="1000"/>
              </a:spcAft>
              <a:buFont typeface="Wingdings" panose="05000000000000000000" pitchFamily="2" charset="2"/>
              <a:buChar char="Ø"/>
            </a:pPr>
            <a:r>
              <a:rPr lang="en-US" sz="2000" b="1" dirty="0">
                <a:solidFill>
                  <a:schemeClr val="tx2">
                    <a:lumMod val="10000"/>
                  </a:schemeClr>
                </a:solidFill>
                <a:effectLst/>
                <a:latin typeface="Arial" panose="020B0604020202020204" pitchFamily="34" charset="0"/>
                <a:cs typeface="Arial" panose="020B0604020202020204" pitchFamily="34" charset="0"/>
              </a:rPr>
              <a:t>Project status</a:t>
            </a:r>
            <a:endParaRPr lang="en-IN" sz="2000" b="1" dirty="0">
              <a:solidFill>
                <a:schemeClr val="tx2">
                  <a:lumMod val="10000"/>
                </a:schemeClr>
              </a:solidFill>
              <a:latin typeface="Arial" panose="020B0604020202020204" pitchFamily="34" charset="0"/>
              <a:cs typeface="Arial" panose="020B0604020202020204" pitchFamily="34" charset="0"/>
            </a:endParaRPr>
          </a:p>
          <a:p>
            <a:pPr indent="0">
              <a:lnSpc>
                <a:spcPct val="100000"/>
              </a:lnSpc>
              <a:spcAft>
                <a:spcPts val="1000"/>
              </a:spcAft>
              <a:buNone/>
            </a:pPr>
            <a:r>
              <a:rPr lang="en-US" sz="2000" dirty="0">
                <a:effectLst/>
                <a:latin typeface="Arial" panose="020B0604020202020204" pitchFamily="34" charset="0"/>
                <a:ea typeface="Times New Roman" panose="02020603050405020304" pitchFamily="18" charset="0"/>
                <a:cs typeface="Arial" panose="020B0604020202020204" pitchFamily="34" charset="0"/>
              </a:rPr>
              <a:t>	This module will show the user for displaying the pending and completed project details. Admin can easily check the current status of the all the project in a single window.</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24169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sz="3200" dirty="0"/>
              <a:t>Level 0:</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0352ADAD-5478-4F95-8BBD-98E7F90E4C2F}"/>
              </a:ext>
            </a:extLst>
          </p:cNvPr>
          <p:cNvPicPr>
            <a:picLocks noChangeAspect="1"/>
          </p:cNvPicPr>
          <p:nvPr/>
        </p:nvPicPr>
        <p:blipFill>
          <a:blip r:embed="rId2"/>
          <a:stretch>
            <a:fillRect/>
          </a:stretch>
        </p:blipFill>
        <p:spPr>
          <a:xfrm>
            <a:off x="0" y="2869809"/>
            <a:ext cx="12192000" cy="3988189"/>
          </a:xfrm>
          <a:prstGeom prst="rect">
            <a:avLst/>
          </a:prstGeom>
        </p:spPr>
      </p:pic>
    </p:spTree>
    <p:extLst>
      <p:ext uri="{BB962C8B-B14F-4D97-AF65-F5344CB8AC3E}">
        <p14:creationId xmlns:p14="http://schemas.microsoft.com/office/powerpoint/2010/main" val="35906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C6EE-7626-4C46-8556-87072CCA9918}"/>
              </a:ext>
            </a:extLst>
          </p:cNvPr>
          <p:cNvSpPr>
            <a:spLocks noGrp="1"/>
          </p:cNvSpPr>
          <p:nvPr>
            <p:ph type="title"/>
          </p:nvPr>
        </p:nvSpPr>
        <p:spPr/>
        <p:txBody>
          <a:bodyPr/>
          <a:lstStyle/>
          <a:p>
            <a:r>
              <a:rPr lang="en-IN" dirty="0"/>
              <a:t>LEVEL 1:</a:t>
            </a:r>
            <a:endParaRPr lang="en-US" dirty="0"/>
          </a:p>
        </p:txBody>
      </p:sp>
      <p:pic>
        <p:nvPicPr>
          <p:cNvPr id="23" name="Content Placeholder 22">
            <a:extLst>
              <a:ext uri="{FF2B5EF4-FFF2-40B4-BE49-F238E27FC236}">
                <a16:creationId xmlns:a16="http://schemas.microsoft.com/office/drawing/2014/main" id="{08DBD4A1-8290-427C-9D74-C0DDFF0C1294}"/>
              </a:ext>
            </a:extLst>
          </p:cNvPr>
          <p:cNvPicPr>
            <a:picLocks noGrp="1" noChangeAspect="1"/>
          </p:cNvPicPr>
          <p:nvPr>
            <p:ph idx="1"/>
          </p:nvPr>
        </p:nvPicPr>
        <p:blipFill>
          <a:blip r:embed="rId2"/>
          <a:stretch>
            <a:fillRect/>
          </a:stretch>
        </p:blipFill>
        <p:spPr>
          <a:xfrm>
            <a:off x="0" y="1955410"/>
            <a:ext cx="12192000" cy="4902590"/>
          </a:xfrm>
        </p:spPr>
      </p:pic>
    </p:spTree>
    <p:extLst>
      <p:ext uri="{BB962C8B-B14F-4D97-AF65-F5344CB8AC3E}">
        <p14:creationId xmlns:p14="http://schemas.microsoft.com/office/powerpoint/2010/main" val="2460262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39EF-B835-4DD9-8CB1-5671B772BE71}"/>
              </a:ext>
            </a:extLst>
          </p:cNvPr>
          <p:cNvSpPr>
            <a:spLocks noGrp="1"/>
          </p:cNvSpPr>
          <p:nvPr>
            <p:ph type="title"/>
          </p:nvPr>
        </p:nvSpPr>
        <p:spPr/>
        <p:txBody>
          <a:bodyPr/>
          <a:lstStyle/>
          <a:p>
            <a:r>
              <a:rPr lang="en-IN" dirty="0"/>
              <a:t>TABLES:</a:t>
            </a:r>
            <a:endParaRPr lang="en-US" dirty="0"/>
          </a:p>
        </p:txBody>
      </p:sp>
      <p:sp>
        <p:nvSpPr>
          <p:cNvPr id="4" name="Rectangle 3">
            <a:extLst>
              <a:ext uri="{FF2B5EF4-FFF2-40B4-BE49-F238E27FC236}">
                <a16:creationId xmlns:a16="http://schemas.microsoft.com/office/drawing/2014/main" id="{81F696F3-143C-4542-B492-497569DAAD0C}"/>
              </a:ext>
            </a:extLst>
          </p:cNvPr>
          <p:cNvSpPr/>
          <p:nvPr/>
        </p:nvSpPr>
        <p:spPr>
          <a:xfrm>
            <a:off x="588098" y="2010012"/>
            <a:ext cx="3336787" cy="351692"/>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ADMIN TABLE</a:t>
            </a:r>
            <a:endParaRPr lang="en-US" sz="2800" b="1" dirty="0">
              <a:solidFill>
                <a:schemeClr val="tx1"/>
              </a:solidFill>
            </a:endParaRPr>
          </a:p>
        </p:txBody>
      </p:sp>
      <p:graphicFrame>
        <p:nvGraphicFramePr>
          <p:cNvPr id="5" name="Table 5">
            <a:extLst>
              <a:ext uri="{FF2B5EF4-FFF2-40B4-BE49-F238E27FC236}">
                <a16:creationId xmlns:a16="http://schemas.microsoft.com/office/drawing/2014/main" id="{6914BBD1-E1FC-4333-81DE-FA21273846FB}"/>
              </a:ext>
            </a:extLst>
          </p:cNvPr>
          <p:cNvGraphicFramePr>
            <a:graphicFrameLocks noGrp="1"/>
          </p:cNvGraphicFramePr>
          <p:nvPr>
            <p:extLst>
              <p:ext uri="{D42A27DB-BD31-4B8C-83A1-F6EECF244321}">
                <p14:modId xmlns:p14="http://schemas.microsoft.com/office/powerpoint/2010/main" val="696845102"/>
              </p:ext>
            </p:extLst>
          </p:nvPr>
        </p:nvGraphicFramePr>
        <p:xfrm>
          <a:off x="680321" y="2799472"/>
          <a:ext cx="10770780" cy="3460650"/>
        </p:xfrm>
        <a:graphic>
          <a:graphicData uri="http://schemas.openxmlformats.org/drawingml/2006/table">
            <a:tbl>
              <a:tblPr firstRow="1" bandRow="1">
                <a:tableStyleId>{5C22544A-7EE6-4342-B048-85BDC9FD1C3A}</a:tableStyleId>
              </a:tblPr>
              <a:tblGrid>
                <a:gridCol w="2688810">
                  <a:extLst>
                    <a:ext uri="{9D8B030D-6E8A-4147-A177-3AD203B41FA5}">
                      <a16:colId xmlns:a16="http://schemas.microsoft.com/office/drawing/2014/main" val="196354362"/>
                    </a:ext>
                  </a:extLst>
                </a:gridCol>
                <a:gridCol w="2693990">
                  <a:extLst>
                    <a:ext uri="{9D8B030D-6E8A-4147-A177-3AD203B41FA5}">
                      <a16:colId xmlns:a16="http://schemas.microsoft.com/office/drawing/2014/main" val="3801543000"/>
                    </a:ext>
                  </a:extLst>
                </a:gridCol>
                <a:gridCol w="2693990">
                  <a:extLst>
                    <a:ext uri="{9D8B030D-6E8A-4147-A177-3AD203B41FA5}">
                      <a16:colId xmlns:a16="http://schemas.microsoft.com/office/drawing/2014/main" val="1095201118"/>
                    </a:ext>
                  </a:extLst>
                </a:gridCol>
                <a:gridCol w="2693990">
                  <a:extLst>
                    <a:ext uri="{9D8B030D-6E8A-4147-A177-3AD203B41FA5}">
                      <a16:colId xmlns:a16="http://schemas.microsoft.com/office/drawing/2014/main" val="921045096"/>
                    </a:ext>
                  </a:extLst>
                </a:gridCol>
              </a:tblGrid>
              <a:tr h="843561">
                <a:tc>
                  <a:txBody>
                    <a:bodyPr/>
                    <a:lstStyle/>
                    <a:p>
                      <a:pPr algn="ctr"/>
                      <a:r>
                        <a:rPr lang="en-IN" sz="2400" dirty="0"/>
                        <a:t>FIELD NAME</a:t>
                      </a:r>
                      <a:endParaRPr lang="en-US" sz="2400" dirty="0"/>
                    </a:p>
                  </a:txBody>
                  <a:tcPr/>
                </a:tc>
                <a:tc>
                  <a:txBody>
                    <a:bodyPr/>
                    <a:lstStyle/>
                    <a:p>
                      <a:pPr algn="ctr"/>
                      <a:r>
                        <a:rPr lang="en-IN" sz="2400" dirty="0"/>
                        <a:t>FIELD TYPE</a:t>
                      </a:r>
                      <a:endParaRPr lang="en-US" sz="2400" dirty="0"/>
                    </a:p>
                  </a:txBody>
                  <a:tcPr/>
                </a:tc>
                <a:tc>
                  <a:txBody>
                    <a:bodyPr/>
                    <a:lstStyle/>
                    <a:p>
                      <a:pPr algn="ctr"/>
                      <a:r>
                        <a:rPr lang="en-IN" sz="2400" dirty="0"/>
                        <a:t>SIZE</a:t>
                      </a:r>
                      <a:endParaRPr lang="en-US" sz="2400" dirty="0"/>
                    </a:p>
                  </a:txBody>
                  <a:tcPr/>
                </a:tc>
                <a:tc>
                  <a:txBody>
                    <a:bodyPr/>
                    <a:lstStyle/>
                    <a:p>
                      <a:pPr algn="ctr"/>
                      <a:r>
                        <a:rPr lang="en-IN" sz="2400" dirty="0"/>
                        <a:t>CONSRAINT</a:t>
                      </a:r>
                      <a:endParaRPr lang="en-US" sz="2400" dirty="0"/>
                    </a:p>
                  </a:txBody>
                  <a:tcPr/>
                </a:tc>
                <a:extLst>
                  <a:ext uri="{0D108BD9-81ED-4DB2-BD59-A6C34878D82A}">
                    <a16:rowId xmlns:a16="http://schemas.microsoft.com/office/drawing/2014/main" val="1535853250"/>
                  </a:ext>
                </a:extLst>
              </a:tr>
              <a:tr h="872363">
                <a:tc>
                  <a:txBody>
                    <a:bodyPr/>
                    <a:lstStyle/>
                    <a:p>
                      <a:r>
                        <a:rPr lang="en-IN" dirty="0"/>
                        <a:t>id</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tc>
                  <a:txBody>
                    <a:bodyPr/>
                    <a:lstStyle/>
                    <a:p>
                      <a:r>
                        <a:rPr lang="en-IN" dirty="0"/>
                        <a:t>Primary key</a:t>
                      </a:r>
                      <a:endParaRPr lang="en-US" dirty="0"/>
                    </a:p>
                  </a:txBody>
                  <a:tcPr/>
                </a:tc>
                <a:extLst>
                  <a:ext uri="{0D108BD9-81ED-4DB2-BD59-A6C34878D82A}">
                    <a16:rowId xmlns:a16="http://schemas.microsoft.com/office/drawing/2014/main" val="1267676114"/>
                  </a:ext>
                </a:extLst>
              </a:tr>
              <a:tr h="872363">
                <a:tc>
                  <a:txBody>
                    <a:bodyPr/>
                    <a:lstStyle/>
                    <a:p>
                      <a:r>
                        <a:rPr lang="en-IN" dirty="0"/>
                        <a:t>username</a:t>
                      </a:r>
                      <a:endParaRPr lang="en-US" dirty="0"/>
                    </a:p>
                  </a:txBody>
                  <a:tcPr/>
                </a:tc>
                <a:tc>
                  <a:txBody>
                    <a:bodyPr/>
                    <a:lstStyle/>
                    <a:p>
                      <a:r>
                        <a:rPr lang="en-IN" dirty="0"/>
                        <a:t>varchar</a:t>
                      </a:r>
                      <a:endParaRPr lang="en-US" dirty="0"/>
                    </a:p>
                  </a:txBody>
                  <a:tcPr/>
                </a:tc>
                <a:tc>
                  <a:txBody>
                    <a:bodyPr/>
                    <a:lstStyle/>
                    <a:p>
                      <a:r>
                        <a:rPr lang="en-IN" dirty="0"/>
                        <a:t>15</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199906915"/>
                  </a:ext>
                </a:extLst>
              </a:tr>
              <a:tr h="872363">
                <a:tc>
                  <a:txBody>
                    <a:bodyPr/>
                    <a:lstStyle/>
                    <a:p>
                      <a:r>
                        <a:rPr lang="en-IN" dirty="0"/>
                        <a:t>password</a:t>
                      </a:r>
                      <a:endParaRPr lang="en-US" dirty="0"/>
                    </a:p>
                  </a:txBody>
                  <a:tcPr/>
                </a:tc>
                <a:tc>
                  <a:txBody>
                    <a:bodyPr/>
                    <a:lstStyle/>
                    <a:p>
                      <a:r>
                        <a:rPr lang="en-IN" dirty="0"/>
                        <a:t>varchar</a:t>
                      </a:r>
                      <a:endParaRPr lang="en-US" dirty="0"/>
                    </a:p>
                  </a:txBody>
                  <a:tcPr/>
                </a:tc>
                <a:tc>
                  <a:txBody>
                    <a:bodyPr/>
                    <a:lstStyle/>
                    <a:p>
                      <a:r>
                        <a:rPr lang="en-IN" dirty="0"/>
                        <a:t>15</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3427951857"/>
                  </a:ext>
                </a:extLst>
              </a:tr>
            </a:tbl>
          </a:graphicData>
        </a:graphic>
      </p:graphicFrame>
    </p:spTree>
    <p:extLst>
      <p:ext uri="{BB962C8B-B14F-4D97-AF65-F5344CB8AC3E}">
        <p14:creationId xmlns:p14="http://schemas.microsoft.com/office/powerpoint/2010/main" val="524677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ABC1-2AF4-42E7-899C-D919A79A1B98}"/>
              </a:ext>
            </a:extLst>
          </p:cNvPr>
          <p:cNvSpPr>
            <a:spLocks noGrp="1"/>
          </p:cNvSpPr>
          <p:nvPr>
            <p:ph type="title"/>
          </p:nvPr>
        </p:nvSpPr>
        <p:spPr/>
        <p:txBody>
          <a:bodyPr>
            <a:normAutofit/>
          </a:bodyPr>
          <a:lstStyle/>
          <a:p>
            <a:r>
              <a:rPr lang="en-IN" sz="2400" dirty="0"/>
              <a:t>STUDENT TABLE</a:t>
            </a:r>
            <a:endParaRPr lang="en-US" sz="2400" dirty="0"/>
          </a:p>
        </p:txBody>
      </p:sp>
      <p:graphicFrame>
        <p:nvGraphicFramePr>
          <p:cNvPr id="3" name="Table 3">
            <a:extLst>
              <a:ext uri="{FF2B5EF4-FFF2-40B4-BE49-F238E27FC236}">
                <a16:creationId xmlns:a16="http://schemas.microsoft.com/office/drawing/2014/main" id="{F55D6E46-1838-421D-A809-6304B07A519D}"/>
              </a:ext>
            </a:extLst>
          </p:cNvPr>
          <p:cNvGraphicFramePr>
            <a:graphicFrameLocks noGrp="1"/>
          </p:cNvGraphicFramePr>
          <p:nvPr>
            <p:extLst>
              <p:ext uri="{D42A27DB-BD31-4B8C-83A1-F6EECF244321}">
                <p14:modId xmlns:p14="http://schemas.microsoft.com/office/powerpoint/2010/main" val="1211597831"/>
              </p:ext>
            </p:extLst>
          </p:nvPr>
        </p:nvGraphicFramePr>
        <p:xfrm>
          <a:off x="680320" y="1997611"/>
          <a:ext cx="10728580" cy="4586068"/>
        </p:xfrm>
        <a:graphic>
          <a:graphicData uri="http://schemas.openxmlformats.org/drawingml/2006/table">
            <a:tbl>
              <a:tblPr firstRow="1" bandRow="1">
                <a:tableStyleId>{5C22544A-7EE6-4342-B048-85BDC9FD1C3A}</a:tableStyleId>
              </a:tblPr>
              <a:tblGrid>
                <a:gridCol w="2682145">
                  <a:extLst>
                    <a:ext uri="{9D8B030D-6E8A-4147-A177-3AD203B41FA5}">
                      <a16:colId xmlns:a16="http://schemas.microsoft.com/office/drawing/2014/main" val="2747744380"/>
                    </a:ext>
                  </a:extLst>
                </a:gridCol>
                <a:gridCol w="2682145">
                  <a:extLst>
                    <a:ext uri="{9D8B030D-6E8A-4147-A177-3AD203B41FA5}">
                      <a16:colId xmlns:a16="http://schemas.microsoft.com/office/drawing/2014/main" val="1605740269"/>
                    </a:ext>
                  </a:extLst>
                </a:gridCol>
                <a:gridCol w="2682145">
                  <a:extLst>
                    <a:ext uri="{9D8B030D-6E8A-4147-A177-3AD203B41FA5}">
                      <a16:colId xmlns:a16="http://schemas.microsoft.com/office/drawing/2014/main" val="1575219614"/>
                    </a:ext>
                  </a:extLst>
                </a:gridCol>
                <a:gridCol w="2682145">
                  <a:extLst>
                    <a:ext uri="{9D8B030D-6E8A-4147-A177-3AD203B41FA5}">
                      <a16:colId xmlns:a16="http://schemas.microsoft.com/office/drawing/2014/main" val="13966030"/>
                    </a:ext>
                  </a:extLst>
                </a:gridCol>
              </a:tblGrid>
              <a:tr h="454386">
                <a:tc>
                  <a:txBody>
                    <a:bodyPr/>
                    <a:lstStyle/>
                    <a:p>
                      <a:pPr algn="ctr"/>
                      <a:r>
                        <a:rPr lang="en-IN" sz="2000" dirty="0"/>
                        <a:t>FIELD NAME</a:t>
                      </a:r>
                      <a:endParaRPr lang="en-US" sz="2000" dirty="0"/>
                    </a:p>
                  </a:txBody>
                  <a:tcPr/>
                </a:tc>
                <a:tc>
                  <a:txBody>
                    <a:bodyPr/>
                    <a:lstStyle/>
                    <a:p>
                      <a:pPr algn="ctr"/>
                      <a:r>
                        <a:rPr lang="en-IN" sz="2000" dirty="0"/>
                        <a:t>FIELD TYPE</a:t>
                      </a:r>
                      <a:endParaRPr lang="en-US" sz="2000" dirty="0"/>
                    </a:p>
                  </a:txBody>
                  <a:tcPr/>
                </a:tc>
                <a:tc>
                  <a:txBody>
                    <a:bodyPr/>
                    <a:lstStyle/>
                    <a:p>
                      <a:pPr algn="ctr"/>
                      <a:r>
                        <a:rPr lang="en-IN" sz="2000" dirty="0"/>
                        <a:t>SIZE</a:t>
                      </a:r>
                      <a:endParaRPr lang="en-US" sz="2000" dirty="0"/>
                    </a:p>
                  </a:txBody>
                  <a:tcPr/>
                </a:tc>
                <a:tc>
                  <a:txBody>
                    <a:bodyPr/>
                    <a:lstStyle/>
                    <a:p>
                      <a:pPr algn="ctr"/>
                      <a:r>
                        <a:rPr lang="en-IN" sz="2000" dirty="0"/>
                        <a:t>CONSTRAINT</a:t>
                      </a:r>
                      <a:endParaRPr lang="en-US" sz="2000" dirty="0"/>
                    </a:p>
                  </a:txBody>
                  <a:tcPr/>
                </a:tc>
                <a:extLst>
                  <a:ext uri="{0D108BD9-81ED-4DB2-BD59-A6C34878D82A}">
                    <a16:rowId xmlns:a16="http://schemas.microsoft.com/office/drawing/2014/main" val="1860095860"/>
                  </a:ext>
                </a:extLst>
              </a:tr>
              <a:tr h="488151">
                <a:tc>
                  <a:txBody>
                    <a:bodyPr/>
                    <a:lstStyle/>
                    <a:p>
                      <a:r>
                        <a:rPr lang="en-IN" dirty="0"/>
                        <a:t>id</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tc>
                  <a:txBody>
                    <a:bodyPr/>
                    <a:lstStyle/>
                    <a:p>
                      <a:r>
                        <a:rPr lang="en-IN" dirty="0"/>
                        <a:t>Primary key</a:t>
                      </a:r>
                      <a:endParaRPr lang="en-US" dirty="0"/>
                    </a:p>
                  </a:txBody>
                  <a:tcPr/>
                </a:tc>
                <a:extLst>
                  <a:ext uri="{0D108BD9-81ED-4DB2-BD59-A6C34878D82A}">
                    <a16:rowId xmlns:a16="http://schemas.microsoft.com/office/drawing/2014/main" val="3331364155"/>
                  </a:ext>
                </a:extLst>
              </a:tr>
              <a:tr h="454386">
                <a:tc>
                  <a:txBody>
                    <a:bodyPr/>
                    <a:lstStyle/>
                    <a:p>
                      <a:r>
                        <a:rPr lang="en-IN" dirty="0"/>
                        <a:t>name</a:t>
                      </a:r>
                    </a:p>
                  </a:txBody>
                  <a:tcPr/>
                </a:tc>
                <a:tc>
                  <a:txBody>
                    <a:bodyPr/>
                    <a:lstStyle/>
                    <a:p>
                      <a:r>
                        <a:rPr lang="en-IN" dirty="0"/>
                        <a:t>varchar</a:t>
                      </a:r>
                      <a:endParaRPr lang="en-US" dirty="0"/>
                    </a:p>
                  </a:txBody>
                  <a:tcPr/>
                </a:tc>
                <a:tc>
                  <a:txBody>
                    <a:bodyPr/>
                    <a:lstStyle/>
                    <a:p>
                      <a:r>
                        <a:rPr lang="en-IN" dirty="0"/>
                        <a:t>15</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3633073003"/>
                  </a:ext>
                </a:extLst>
              </a:tr>
              <a:tr h="431878">
                <a:tc>
                  <a:txBody>
                    <a:bodyPr/>
                    <a:lstStyle/>
                    <a:p>
                      <a:r>
                        <a:rPr lang="en-IN" dirty="0"/>
                        <a:t>rollno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endParaRPr lang="en-US" dirty="0"/>
                    </a:p>
                  </a:txBody>
                  <a:tcPr/>
                </a:tc>
                <a:tc>
                  <a:txBody>
                    <a:bodyPr/>
                    <a:lstStyle/>
                    <a:p>
                      <a:r>
                        <a:rPr lang="en-IN" dirty="0"/>
                        <a:t>15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3902291728"/>
                  </a:ext>
                </a:extLst>
              </a:tr>
              <a:tr h="454386">
                <a:tc>
                  <a:txBody>
                    <a:bodyPr/>
                    <a:lstStyle/>
                    <a:p>
                      <a:r>
                        <a:rPr lang="en-IN" dirty="0"/>
                        <a:t>department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endParaRPr lang="en-US" dirty="0"/>
                    </a:p>
                  </a:txBody>
                  <a:tcPr/>
                </a:tc>
                <a:tc>
                  <a:txBody>
                    <a:bodyPr/>
                    <a:lstStyle/>
                    <a:p>
                      <a:r>
                        <a:rPr lang="en-IN" dirty="0"/>
                        <a:t>15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794208405"/>
                  </a:ext>
                </a:extLst>
              </a:tr>
              <a:tr h="454386">
                <a:tc>
                  <a:txBody>
                    <a:bodyPr/>
                    <a:lstStyle/>
                    <a:p>
                      <a:r>
                        <a:rPr lang="en-IN" dirty="0"/>
                        <a:t>classname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endParaRPr lang="en-US" dirty="0"/>
                    </a:p>
                  </a:txBody>
                  <a:tcPr/>
                </a:tc>
                <a:tc>
                  <a:txBody>
                    <a:bodyPr/>
                    <a:lstStyle/>
                    <a:p>
                      <a:r>
                        <a:rPr lang="en-IN" dirty="0"/>
                        <a:t>15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32093996"/>
                  </a:ext>
                </a:extLst>
              </a:tr>
              <a:tr h="454386">
                <a:tc>
                  <a:txBody>
                    <a:bodyPr/>
                    <a:lstStyle/>
                    <a:p>
                      <a:r>
                        <a:rPr lang="en-IN" dirty="0"/>
                        <a:t>guidename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endParaRPr lang="en-US" dirty="0"/>
                    </a:p>
                  </a:txBody>
                  <a:tcPr/>
                </a:tc>
                <a:tc>
                  <a:txBody>
                    <a:bodyPr/>
                    <a:lstStyle/>
                    <a:p>
                      <a:r>
                        <a:rPr lang="en-IN" dirty="0"/>
                        <a:t>15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4195841875"/>
                  </a:ext>
                </a:extLst>
              </a:tr>
              <a:tr h="485337">
                <a:tc>
                  <a:txBody>
                    <a:bodyPr/>
                    <a:lstStyle/>
                    <a:p>
                      <a:r>
                        <a:rPr lang="en-IN" dirty="0"/>
                        <a:t>mobile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endParaRPr lang="en-US" dirty="0"/>
                    </a:p>
                  </a:txBody>
                  <a:tcPr/>
                </a:tc>
                <a:tc>
                  <a:txBody>
                    <a:bodyPr/>
                    <a:lstStyle/>
                    <a:p>
                      <a:r>
                        <a:rPr lang="en-IN" dirty="0"/>
                        <a:t>10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3347425440"/>
                  </a:ext>
                </a:extLst>
              </a:tr>
              <a:tr h="454386">
                <a:tc>
                  <a:txBody>
                    <a:bodyPr/>
                    <a:lstStyle/>
                    <a:p>
                      <a:r>
                        <a:rPr lang="en-IN" dirty="0"/>
                        <a:t>username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endParaRPr lang="en-US" dirty="0"/>
                    </a:p>
                  </a:txBody>
                  <a:tcPr/>
                </a:tc>
                <a:tc>
                  <a:txBody>
                    <a:bodyPr/>
                    <a:lstStyle/>
                    <a:p>
                      <a:r>
                        <a:rPr lang="en-IN" dirty="0"/>
                        <a:t>15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3703735932"/>
                  </a:ext>
                </a:extLst>
              </a:tr>
              <a:tr h="454386">
                <a:tc>
                  <a:txBody>
                    <a:bodyPr/>
                    <a:lstStyle/>
                    <a:p>
                      <a:r>
                        <a:rPr lang="en-IN" dirty="0"/>
                        <a:t>password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endParaRPr lang="en-US" dirty="0"/>
                    </a:p>
                  </a:txBody>
                  <a:tcPr/>
                </a:tc>
                <a:tc>
                  <a:txBody>
                    <a:bodyPr/>
                    <a:lstStyle/>
                    <a:p>
                      <a:r>
                        <a:rPr lang="en-IN" dirty="0"/>
                        <a:t>15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660227260"/>
                  </a:ext>
                </a:extLst>
              </a:tr>
            </a:tbl>
          </a:graphicData>
        </a:graphic>
      </p:graphicFrame>
    </p:spTree>
    <p:extLst>
      <p:ext uri="{BB962C8B-B14F-4D97-AF65-F5344CB8AC3E}">
        <p14:creationId xmlns:p14="http://schemas.microsoft.com/office/powerpoint/2010/main" val="2480120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92A2F-C803-44B3-8D5D-E2B33CF66831}"/>
              </a:ext>
            </a:extLst>
          </p:cNvPr>
          <p:cNvSpPr>
            <a:spLocks noGrp="1"/>
          </p:cNvSpPr>
          <p:nvPr>
            <p:ph type="title"/>
          </p:nvPr>
        </p:nvSpPr>
        <p:spPr/>
        <p:txBody>
          <a:bodyPr>
            <a:normAutofit/>
          </a:bodyPr>
          <a:lstStyle/>
          <a:p>
            <a:r>
              <a:rPr lang="en-IN" sz="2800" dirty="0"/>
              <a:t>PROJECT TABLE</a:t>
            </a:r>
            <a:endParaRPr lang="en-US" sz="2800" dirty="0"/>
          </a:p>
        </p:txBody>
      </p:sp>
      <p:graphicFrame>
        <p:nvGraphicFramePr>
          <p:cNvPr id="4" name="Table 4">
            <a:extLst>
              <a:ext uri="{FF2B5EF4-FFF2-40B4-BE49-F238E27FC236}">
                <a16:creationId xmlns:a16="http://schemas.microsoft.com/office/drawing/2014/main" id="{21BAF4FA-15E9-43D4-8AE7-58CF755B9C98}"/>
              </a:ext>
            </a:extLst>
          </p:cNvPr>
          <p:cNvGraphicFramePr>
            <a:graphicFrameLocks noGrp="1"/>
          </p:cNvGraphicFramePr>
          <p:nvPr>
            <p:extLst>
              <p:ext uri="{D42A27DB-BD31-4B8C-83A1-F6EECF244321}">
                <p14:modId xmlns:p14="http://schemas.microsoft.com/office/powerpoint/2010/main" val="1483147518"/>
              </p:ext>
            </p:extLst>
          </p:nvPr>
        </p:nvGraphicFramePr>
        <p:xfrm>
          <a:off x="928466" y="2096082"/>
          <a:ext cx="10325688" cy="4008690"/>
        </p:xfrm>
        <a:graphic>
          <a:graphicData uri="http://schemas.openxmlformats.org/drawingml/2006/table">
            <a:tbl>
              <a:tblPr firstRow="1" bandRow="1">
                <a:tableStyleId>{5C22544A-7EE6-4342-B048-85BDC9FD1C3A}</a:tableStyleId>
              </a:tblPr>
              <a:tblGrid>
                <a:gridCol w="2581422">
                  <a:extLst>
                    <a:ext uri="{9D8B030D-6E8A-4147-A177-3AD203B41FA5}">
                      <a16:colId xmlns:a16="http://schemas.microsoft.com/office/drawing/2014/main" val="1309278915"/>
                    </a:ext>
                  </a:extLst>
                </a:gridCol>
                <a:gridCol w="2581422">
                  <a:extLst>
                    <a:ext uri="{9D8B030D-6E8A-4147-A177-3AD203B41FA5}">
                      <a16:colId xmlns:a16="http://schemas.microsoft.com/office/drawing/2014/main" val="2022294871"/>
                    </a:ext>
                  </a:extLst>
                </a:gridCol>
                <a:gridCol w="2581422">
                  <a:extLst>
                    <a:ext uri="{9D8B030D-6E8A-4147-A177-3AD203B41FA5}">
                      <a16:colId xmlns:a16="http://schemas.microsoft.com/office/drawing/2014/main" val="1685530449"/>
                    </a:ext>
                  </a:extLst>
                </a:gridCol>
                <a:gridCol w="2581422">
                  <a:extLst>
                    <a:ext uri="{9D8B030D-6E8A-4147-A177-3AD203B41FA5}">
                      <a16:colId xmlns:a16="http://schemas.microsoft.com/office/drawing/2014/main" val="2819332433"/>
                    </a:ext>
                  </a:extLst>
                </a:gridCol>
              </a:tblGrid>
              <a:tr h="668115">
                <a:tc>
                  <a:txBody>
                    <a:bodyPr/>
                    <a:lstStyle/>
                    <a:p>
                      <a:pPr algn="ctr"/>
                      <a:r>
                        <a:rPr lang="en-IN" sz="2400" dirty="0"/>
                        <a:t>FILED NAME</a:t>
                      </a:r>
                      <a:endParaRPr lang="en-US" sz="2400" dirty="0"/>
                    </a:p>
                  </a:txBody>
                  <a:tcPr/>
                </a:tc>
                <a:tc>
                  <a:txBody>
                    <a:bodyPr/>
                    <a:lstStyle/>
                    <a:p>
                      <a:pPr algn="ctr"/>
                      <a:r>
                        <a:rPr lang="en-IN" sz="2400" dirty="0"/>
                        <a:t>FIELD TYPE</a:t>
                      </a:r>
                      <a:endParaRPr lang="en-US" sz="2400" dirty="0"/>
                    </a:p>
                  </a:txBody>
                  <a:tcPr/>
                </a:tc>
                <a:tc>
                  <a:txBody>
                    <a:bodyPr/>
                    <a:lstStyle/>
                    <a:p>
                      <a:pPr algn="ctr"/>
                      <a:r>
                        <a:rPr lang="en-IN" sz="2400" dirty="0"/>
                        <a:t>SIZE</a:t>
                      </a:r>
                      <a:endParaRPr lang="en-US" sz="2400" dirty="0"/>
                    </a:p>
                  </a:txBody>
                  <a:tcPr/>
                </a:tc>
                <a:tc>
                  <a:txBody>
                    <a:bodyPr/>
                    <a:lstStyle/>
                    <a:p>
                      <a:pPr algn="ctr"/>
                      <a:r>
                        <a:rPr lang="en-IN" sz="2400" dirty="0"/>
                        <a:t>CONSTRAINT</a:t>
                      </a:r>
                      <a:endParaRPr lang="en-US" sz="2400" dirty="0"/>
                    </a:p>
                  </a:txBody>
                  <a:tcPr/>
                </a:tc>
                <a:extLst>
                  <a:ext uri="{0D108BD9-81ED-4DB2-BD59-A6C34878D82A}">
                    <a16:rowId xmlns:a16="http://schemas.microsoft.com/office/drawing/2014/main" val="296100234"/>
                  </a:ext>
                </a:extLst>
              </a:tr>
              <a:tr h="668115">
                <a:tc>
                  <a:txBody>
                    <a:bodyPr/>
                    <a:lstStyle/>
                    <a:p>
                      <a:r>
                        <a:rPr lang="en-IN" dirty="0"/>
                        <a:t>id</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tc>
                  <a:txBody>
                    <a:bodyPr/>
                    <a:lstStyle/>
                    <a:p>
                      <a:r>
                        <a:rPr lang="en-IN" dirty="0"/>
                        <a:t>Primary key</a:t>
                      </a:r>
                      <a:endParaRPr lang="en-US" dirty="0"/>
                    </a:p>
                  </a:txBody>
                  <a:tcPr/>
                </a:tc>
                <a:extLst>
                  <a:ext uri="{0D108BD9-81ED-4DB2-BD59-A6C34878D82A}">
                    <a16:rowId xmlns:a16="http://schemas.microsoft.com/office/drawing/2014/main" val="1700982165"/>
                  </a:ext>
                </a:extLst>
              </a:tr>
              <a:tr h="668115">
                <a:tc>
                  <a:txBody>
                    <a:bodyPr/>
                    <a:lstStyle/>
                    <a:p>
                      <a:r>
                        <a:rPr lang="en-IN" dirty="0"/>
                        <a:t>title</a:t>
                      </a:r>
                      <a:endParaRPr lang="en-US" dirty="0"/>
                    </a:p>
                  </a:txBody>
                  <a:tcPr/>
                </a:tc>
                <a:tc>
                  <a:txBody>
                    <a:bodyPr/>
                    <a:lstStyle/>
                    <a:p>
                      <a:r>
                        <a:rPr lang="en-IN" dirty="0"/>
                        <a:t>varchar</a:t>
                      </a:r>
                      <a:endParaRPr lang="en-US" dirty="0"/>
                    </a:p>
                  </a:txBody>
                  <a:tcPr/>
                </a:tc>
                <a:tc>
                  <a:txBody>
                    <a:bodyPr/>
                    <a:lstStyle/>
                    <a:p>
                      <a:r>
                        <a:rPr lang="en-IN" dirty="0"/>
                        <a:t>30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2999083356"/>
                  </a:ext>
                </a:extLst>
              </a:tr>
              <a:tr h="668115">
                <a:tc>
                  <a:txBody>
                    <a:bodyPr/>
                    <a:lstStyle/>
                    <a:p>
                      <a:r>
                        <a:rPr lang="en-IN" dirty="0"/>
                        <a:t>description</a:t>
                      </a:r>
                      <a:endParaRPr lang="en-US" dirty="0"/>
                    </a:p>
                  </a:txBody>
                  <a:tcPr/>
                </a:tc>
                <a:tc>
                  <a:txBody>
                    <a:bodyPr/>
                    <a:lstStyle/>
                    <a:p>
                      <a:r>
                        <a:rPr lang="en-IN" dirty="0"/>
                        <a:t>varchar</a:t>
                      </a:r>
                      <a:endParaRPr lang="en-US" dirty="0"/>
                    </a:p>
                  </a:txBody>
                  <a:tcPr/>
                </a:tc>
                <a:tc>
                  <a:txBody>
                    <a:bodyPr/>
                    <a:lstStyle/>
                    <a:p>
                      <a:r>
                        <a:rPr lang="en-IN" dirty="0"/>
                        <a:t>30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3124281268"/>
                  </a:ext>
                </a:extLst>
              </a:tr>
              <a:tr h="668115">
                <a:tc>
                  <a:txBody>
                    <a:bodyPr/>
                    <a:lstStyle/>
                    <a:p>
                      <a:r>
                        <a:rPr lang="en-IN" dirty="0"/>
                        <a:t>modules</a:t>
                      </a:r>
                      <a:endParaRPr lang="en-US" dirty="0"/>
                    </a:p>
                  </a:txBody>
                  <a:tcPr/>
                </a:tc>
                <a:tc>
                  <a:txBody>
                    <a:bodyPr/>
                    <a:lstStyle/>
                    <a:p>
                      <a:r>
                        <a:rPr lang="en-IN" dirty="0"/>
                        <a:t>varchar</a:t>
                      </a:r>
                      <a:endParaRPr lang="en-US" dirty="0"/>
                    </a:p>
                  </a:txBody>
                  <a:tcPr/>
                </a:tc>
                <a:tc>
                  <a:txBody>
                    <a:bodyPr/>
                    <a:lstStyle/>
                    <a:p>
                      <a:r>
                        <a:rPr lang="en-IN" dirty="0"/>
                        <a:t>100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53051227"/>
                  </a:ext>
                </a:extLst>
              </a:tr>
              <a:tr h="668115">
                <a:tc>
                  <a:txBody>
                    <a:bodyPr/>
                    <a:lstStyle/>
                    <a:p>
                      <a:r>
                        <a:rPr lang="en-IN" dirty="0"/>
                        <a:t>technology</a:t>
                      </a:r>
                      <a:endParaRPr lang="en-US" dirty="0"/>
                    </a:p>
                  </a:txBody>
                  <a:tcPr/>
                </a:tc>
                <a:tc>
                  <a:txBody>
                    <a:bodyPr/>
                    <a:lstStyle/>
                    <a:p>
                      <a:r>
                        <a:rPr lang="en-IN" dirty="0"/>
                        <a:t>varchar</a:t>
                      </a:r>
                      <a:endParaRPr lang="en-US" dirty="0"/>
                    </a:p>
                  </a:txBody>
                  <a:tcPr/>
                </a:tc>
                <a:tc>
                  <a:txBody>
                    <a:bodyPr/>
                    <a:lstStyle/>
                    <a:p>
                      <a:r>
                        <a:rPr lang="en-IN" dirty="0"/>
                        <a:t>100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876322640"/>
                  </a:ext>
                </a:extLst>
              </a:tr>
            </a:tbl>
          </a:graphicData>
        </a:graphic>
      </p:graphicFrame>
    </p:spTree>
    <p:extLst>
      <p:ext uri="{BB962C8B-B14F-4D97-AF65-F5344CB8AC3E}">
        <p14:creationId xmlns:p14="http://schemas.microsoft.com/office/powerpoint/2010/main" val="1965373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0A95-0DD6-40CC-A28A-43998EEA73EF}"/>
              </a:ext>
            </a:extLst>
          </p:cNvPr>
          <p:cNvSpPr>
            <a:spLocks noGrp="1"/>
          </p:cNvSpPr>
          <p:nvPr>
            <p:ph type="title"/>
          </p:nvPr>
        </p:nvSpPr>
        <p:spPr/>
        <p:txBody>
          <a:bodyPr>
            <a:normAutofit/>
          </a:bodyPr>
          <a:lstStyle/>
          <a:p>
            <a:r>
              <a:rPr lang="en-IN" sz="2400" dirty="0"/>
              <a:t>ALLOCATE TABLE</a:t>
            </a:r>
            <a:endParaRPr lang="en-US" sz="2400" dirty="0"/>
          </a:p>
        </p:txBody>
      </p:sp>
      <p:graphicFrame>
        <p:nvGraphicFramePr>
          <p:cNvPr id="3" name="Table 3">
            <a:extLst>
              <a:ext uri="{FF2B5EF4-FFF2-40B4-BE49-F238E27FC236}">
                <a16:creationId xmlns:a16="http://schemas.microsoft.com/office/drawing/2014/main" id="{E6073D9C-9FE2-404A-B56E-4CB883DFAE68}"/>
              </a:ext>
            </a:extLst>
          </p:cNvPr>
          <p:cNvGraphicFramePr>
            <a:graphicFrameLocks noGrp="1"/>
          </p:cNvGraphicFramePr>
          <p:nvPr>
            <p:extLst>
              <p:ext uri="{D42A27DB-BD31-4B8C-83A1-F6EECF244321}">
                <p14:modId xmlns:p14="http://schemas.microsoft.com/office/powerpoint/2010/main" val="1624976621"/>
              </p:ext>
            </p:extLst>
          </p:nvPr>
        </p:nvGraphicFramePr>
        <p:xfrm>
          <a:off x="984738" y="2082016"/>
          <a:ext cx="10367891" cy="3784210"/>
        </p:xfrm>
        <a:graphic>
          <a:graphicData uri="http://schemas.openxmlformats.org/drawingml/2006/table">
            <a:tbl>
              <a:tblPr firstRow="1" bandRow="1">
                <a:tableStyleId>{5C22544A-7EE6-4342-B048-85BDC9FD1C3A}</a:tableStyleId>
              </a:tblPr>
              <a:tblGrid>
                <a:gridCol w="2601680">
                  <a:extLst>
                    <a:ext uri="{9D8B030D-6E8A-4147-A177-3AD203B41FA5}">
                      <a16:colId xmlns:a16="http://schemas.microsoft.com/office/drawing/2014/main" val="1653113829"/>
                    </a:ext>
                  </a:extLst>
                </a:gridCol>
                <a:gridCol w="2588737">
                  <a:extLst>
                    <a:ext uri="{9D8B030D-6E8A-4147-A177-3AD203B41FA5}">
                      <a16:colId xmlns:a16="http://schemas.microsoft.com/office/drawing/2014/main" val="4127301310"/>
                    </a:ext>
                  </a:extLst>
                </a:gridCol>
                <a:gridCol w="2588737">
                  <a:extLst>
                    <a:ext uri="{9D8B030D-6E8A-4147-A177-3AD203B41FA5}">
                      <a16:colId xmlns:a16="http://schemas.microsoft.com/office/drawing/2014/main" val="1733315019"/>
                    </a:ext>
                  </a:extLst>
                </a:gridCol>
                <a:gridCol w="2588737">
                  <a:extLst>
                    <a:ext uri="{9D8B030D-6E8A-4147-A177-3AD203B41FA5}">
                      <a16:colId xmlns:a16="http://schemas.microsoft.com/office/drawing/2014/main" val="2459308479"/>
                    </a:ext>
                  </a:extLst>
                </a:gridCol>
              </a:tblGrid>
              <a:tr h="756842">
                <a:tc>
                  <a:txBody>
                    <a:bodyPr/>
                    <a:lstStyle/>
                    <a:p>
                      <a:pPr algn="ctr"/>
                      <a:r>
                        <a:rPr lang="en-IN" sz="2400" dirty="0"/>
                        <a:t>FIELD NAME</a:t>
                      </a:r>
                      <a:endParaRPr lang="en-US" sz="2400" dirty="0"/>
                    </a:p>
                  </a:txBody>
                  <a:tcPr/>
                </a:tc>
                <a:tc>
                  <a:txBody>
                    <a:bodyPr/>
                    <a:lstStyle/>
                    <a:p>
                      <a:pPr algn="ctr"/>
                      <a:r>
                        <a:rPr lang="en-IN" sz="2400" dirty="0"/>
                        <a:t>FIELD TYPE</a:t>
                      </a:r>
                      <a:endParaRPr lang="en-US" sz="2400" dirty="0"/>
                    </a:p>
                  </a:txBody>
                  <a:tcPr/>
                </a:tc>
                <a:tc>
                  <a:txBody>
                    <a:bodyPr/>
                    <a:lstStyle/>
                    <a:p>
                      <a:pPr algn="ctr"/>
                      <a:r>
                        <a:rPr lang="en-IN" sz="2400" dirty="0"/>
                        <a:t>SIZE</a:t>
                      </a:r>
                      <a:endParaRPr lang="en-US" sz="2400" dirty="0"/>
                    </a:p>
                  </a:txBody>
                  <a:tcPr/>
                </a:tc>
                <a:tc>
                  <a:txBody>
                    <a:bodyPr/>
                    <a:lstStyle/>
                    <a:p>
                      <a:pPr algn="ctr"/>
                      <a:r>
                        <a:rPr lang="en-IN" sz="2400" dirty="0"/>
                        <a:t>CONSTRAINT</a:t>
                      </a:r>
                      <a:endParaRPr lang="en-US" sz="2400" dirty="0"/>
                    </a:p>
                  </a:txBody>
                  <a:tcPr/>
                </a:tc>
                <a:extLst>
                  <a:ext uri="{0D108BD9-81ED-4DB2-BD59-A6C34878D82A}">
                    <a16:rowId xmlns:a16="http://schemas.microsoft.com/office/drawing/2014/main" val="175461127"/>
                  </a:ext>
                </a:extLst>
              </a:tr>
              <a:tr h="756842">
                <a:tc>
                  <a:txBody>
                    <a:bodyPr/>
                    <a:lstStyle/>
                    <a:p>
                      <a:r>
                        <a:rPr lang="en-IN" dirty="0"/>
                        <a:t>id</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tc>
                  <a:txBody>
                    <a:bodyPr/>
                    <a:lstStyle/>
                    <a:p>
                      <a:r>
                        <a:rPr lang="en-IN" dirty="0"/>
                        <a:t>Primary key</a:t>
                      </a:r>
                    </a:p>
                  </a:txBody>
                  <a:tcPr/>
                </a:tc>
                <a:extLst>
                  <a:ext uri="{0D108BD9-81ED-4DB2-BD59-A6C34878D82A}">
                    <a16:rowId xmlns:a16="http://schemas.microsoft.com/office/drawing/2014/main" val="1778262504"/>
                  </a:ext>
                </a:extLst>
              </a:tr>
              <a:tr h="756842">
                <a:tc>
                  <a:txBody>
                    <a:bodyPr/>
                    <a:lstStyle/>
                    <a:p>
                      <a:r>
                        <a:rPr lang="en-IN" dirty="0"/>
                        <a:t>studentid</a:t>
                      </a:r>
                    </a:p>
                    <a:p>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tc>
                  <a:txBody>
                    <a:bodyPr/>
                    <a:lstStyle/>
                    <a:p>
                      <a:r>
                        <a:rPr lang="en-IN" dirty="0"/>
                        <a:t>Foreign key</a:t>
                      </a:r>
                      <a:endParaRPr lang="en-US" dirty="0"/>
                    </a:p>
                  </a:txBody>
                  <a:tcPr/>
                </a:tc>
                <a:extLst>
                  <a:ext uri="{0D108BD9-81ED-4DB2-BD59-A6C34878D82A}">
                    <a16:rowId xmlns:a16="http://schemas.microsoft.com/office/drawing/2014/main" val="614598895"/>
                  </a:ext>
                </a:extLst>
              </a:tr>
              <a:tr h="756842">
                <a:tc>
                  <a:txBody>
                    <a:bodyPr/>
                    <a:lstStyle/>
                    <a:p>
                      <a:r>
                        <a:rPr lang="en-IN" dirty="0"/>
                        <a:t>projectid</a:t>
                      </a:r>
                      <a:endParaRPr lang="en-US" dirty="0"/>
                    </a:p>
                  </a:txBody>
                  <a:tcPr/>
                </a:tc>
                <a:tc>
                  <a:txBody>
                    <a:bodyPr/>
                    <a:lstStyle/>
                    <a:p>
                      <a:r>
                        <a:rPr lang="en-IN" dirty="0"/>
                        <a:t>int</a:t>
                      </a:r>
                    </a:p>
                    <a:p>
                      <a:endParaRPr lang="en-US" dirty="0"/>
                    </a:p>
                  </a:txBody>
                  <a:tcPr/>
                </a:tc>
                <a:tc>
                  <a:txBody>
                    <a:bodyPr/>
                    <a:lstStyle/>
                    <a:p>
                      <a:r>
                        <a:rPr lang="en-IN" dirty="0"/>
                        <a:t>10</a:t>
                      </a:r>
                      <a:endParaRPr lang="en-US" dirty="0"/>
                    </a:p>
                  </a:txBody>
                  <a:tcPr/>
                </a:tc>
                <a:tc>
                  <a:txBody>
                    <a:bodyPr/>
                    <a:lstStyle/>
                    <a:p>
                      <a:r>
                        <a:rPr lang="en-IN" dirty="0"/>
                        <a:t>Foreign key</a:t>
                      </a:r>
                      <a:endParaRPr lang="en-US" dirty="0"/>
                    </a:p>
                  </a:txBody>
                  <a:tcPr/>
                </a:tc>
                <a:extLst>
                  <a:ext uri="{0D108BD9-81ED-4DB2-BD59-A6C34878D82A}">
                    <a16:rowId xmlns:a16="http://schemas.microsoft.com/office/drawing/2014/main" val="2730425471"/>
                  </a:ext>
                </a:extLst>
              </a:tr>
              <a:tr h="756842">
                <a:tc>
                  <a:txBody>
                    <a:bodyPr/>
                    <a:lstStyle/>
                    <a:p>
                      <a:r>
                        <a:rPr lang="en-IN" dirty="0"/>
                        <a:t>status</a:t>
                      </a:r>
                      <a:endParaRPr lang="en-US" dirty="0"/>
                    </a:p>
                  </a:txBody>
                  <a:tcPr/>
                </a:tc>
                <a:tc>
                  <a:txBody>
                    <a:bodyPr/>
                    <a:lstStyle/>
                    <a:p>
                      <a:r>
                        <a:rPr lang="en-IN" dirty="0"/>
                        <a:t>varchar</a:t>
                      </a:r>
                      <a:endParaRPr lang="en-US" dirty="0"/>
                    </a:p>
                  </a:txBody>
                  <a:tcPr/>
                </a:tc>
                <a:tc>
                  <a:txBody>
                    <a:bodyPr/>
                    <a:lstStyle/>
                    <a:p>
                      <a:r>
                        <a:rPr lang="en-IN" dirty="0"/>
                        <a:t>30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3176271722"/>
                  </a:ext>
                </a:extLst>
              </a:tr>
            </a:tbl>
          </a:graphicData>
        </a:graphic>
      </p:graphicFrame>
    </p:spTree>
    <p:extLst>
      <p:ext uri="{BB962C8B-B14F-4D97-AF65-F5344CB8AC3E}">
        <p14:creationId xmlns:p14="http://schemas.microsoft.com/office/powerpoint/2010/main" val="143565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3370-6F60-4E08-9C02-7878DBAC4008}"/>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31D360AD-2DC4-448B-82F2-042262A17557}"/>
              </a:ext>
            </a:extLst>
          </p:cNvPr>
          <p:cNvSpPr>
            <a:spLocks noGrp="1"/>
          </p:cNvSpPr>
          <p:nvPr>
            <p:ph idx="1"/>
          </p:nvPr>
        </p:nvSpPr>
        <p:spPr>
          <a:xfrm>
            <a:off x="680321" y="2060294"/>
            <a:ext cx="9613861" cy="4523385"/>
          </a:xfrm>
        </p:spPr>
        <p:txBody>
          <a:bodyPr>
            <a:normAutofit/>
          </a:bodyPr>
          <a:lstStyle/>
          <a:p>
            <a:r>
              <a:rPr lang="en-IN" sz="2000" dirty="0"/>
              <a:t>ABSTRACT</a:t>
            </a:r>
          </a:p>
          <a:p>
            <a:r>
              <a:rPr lang="en-IN" sz="2000" dirty="0"/>
              <a:t>OBJECTIVE</a:t>
            </a:r>
          </a:p>
          <a:p>
            <a:r>
              <a:rPr lang="en-IN" sz="2000" dirty="0"/>
              <a:t>HARDWARE SPECIFICATION</a:t>
            </a:r>
          </a:p>
          <a:p>
            <a:r>
              <a:rPr lang="en-IN" sz="2000" dirty="0"/>
              <a:t>SOFTWARE SPECIFICATION</a:t>
            </a:r>
          </a:p>
          <a:p>
            <a:r>
              <a:rPr lang="en-IN" sz="2000" dirty="0"/>
              <a:t>EXISTING SYSTEM</a:t>
            </a:r>
          </a:p>
          <a:p>
            <a:r>
              <a:rPr lang="en-IN" sz="2000" dirty="0"/>
              <a:t>PROPOSED SYSTEM</a:t>
            </a:r>
          </a:p>
          <a:p>
            <a:r>
              <a:rPr lang="en-IN" sz="2000" dirty="0"/>
              <a:t>MODULES</a:t>
            </a:r>
          </a:p>
          <a:p>
            <a:r>
              <a:rPr lang="en-IN" sz="2000" dirty="0"/>
              <a:t>MODULES DESCRIPTION</a:t>
            </a:r>
          </a:p>
          <a:p>
            <a:r>
              <a:rPr lang="en-IN" sz="2000" dirty="0"/>
              <a:t>DATA FLOW DIAGRAM</a:t>
            </a:r>
          </a:p>
          <a:p>
            <a:r>
              <a:rPr lang="en-IN" sz="2000" dirty="0"/>
              <a:t>TABLES</a:t>
            </a:r>
          </a:p>
          <a:p>
            <a:r>
              <a:rPr lang="en-IN" sz="2000" dirty="0"/>
              <a:t>FORM DESIGN</a:t>
            </a:r>
          </a:p>
          <a:p>
            <a:pPr marL="0" indent="0">
              <a:buNone/>
            </a:pPr>
            <a:endParaRPr lang="en-US" dirty="0"/>
          </a:p>
        </p:txBody>
      </p:sp>
    </p:spTree>
    <p:extLst>
      <p:ext uri="{BB962C8B-B14F-4D97-AF65-F5344CB8AC3E}">
        <p14:creationId xmlns:p14="http://schemas.microsoft.com/office/powerpoint/2010/main" val="3944121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5D72-B009-4581-9D6C-3DB23C11F091}"/>
              </a:ext>
            </a:extLst>
          </p:cNvPr>
          <p:cNvSpPr>
            <a:spLocks noGrp="1"/>
          </p:cNvSpPr>
          <p:nvPr>
            <p:ph type="title"/>
          </p:nvPr>
        </p:nvSpPr>
        <p:spPr/>
        <p:txBody>
          <a:bodyPr/>
          <a:lstStyle/>
          <a:p>
            <a:r>
              <a:rPr lang="en-IN" dirty="0"/>
              <a:t>FORM DESIGN</a:t>
            </a:r>
            <a:endParaRPr lang="en-US" dirty="0"/>
          </a:p>
        </p:txBody>
      </p:sp>
      <p:pic>
        <p:nvPicPr>
          <p:cNvPr id="3" name="Picture 2">
            <a:extLst>
              <a:ext uri="{FF2B5EF4-FFF2-40B4-BE49-F238E27FC236}">
                <a16:creationId xmlns:a16="http://schemas.microsoft.com/office/drawing/2014/main" id="{B4546F00-5D1F-455D-90B0-8D1EA2BA8554}"/>
              </a:ext>
            </a:extLst>
          </p:cNvPr>
          <p:cNvPicPr/>
          <p:nvPr/>
        </p:nvPicPr>
        <p:blipFill>
          <a:blip r:embed="rId2"/>
          <a:stretch>
            <a:fillRect/>
          </a:stretch>
        </p:blipFill>
        <p:spPr>
          <a:xfrm>
            <a:off x="680321" y="2088906"/>
            <a:ext cx="10587901" cy="4670620"/>
          </a:xfrm>
          <a:prstGeom prst="rect">
            <a:avLst/>
          </a:prstGeom>
        </p:spPr>
      </p:pic>
    </p:spTree>
    <p:extLst>
      <p:ext uri="{BB962C8B-B14F-4D97-AF65-F5344CB8AC3E}">
        <p14:creationId xmlns:p14="http://schemas.microsoft.com/office/powerpoint/2010/main" val="3800675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592C9E-1C56-4B5F-8AA1-9AF616CE0E4A}"/>
              </a:ext>
            </a:extLst>
          </p:cNvPr>
          <p:cNvPicPr/>
          <p:nvPr/>
        </p:nvPicPr>
        <p:blipFill>
          <a:blip r:embed="rId2"/>
          <a:stretch>
            <a:fillRect/>
          </a:stretch>
        </p:blipFill>
        <p:spPr>
          <a:xfrm>
            <a:off x="225084" y="1983544"/>
            <a:ext cx="11746522" cy="4874455"/>
          </a:xfrm>
          <a:prstGeom prst="rect">
            <a:avLst/>
          </a:prstGeom>
        </p:spPr>
      </p:pic>
      <p:sp>
        <p:nvSpPr>
          <p:cNvPr id="2" name="TextBox 1">
            <a:extLst>
              <a:ext uri="{FF2B5EF4-FFF2-40B4-BE49-F238E27FC236}">
                <a16:creationId xmlns:a16="http://schemas.microsoft.com/office/drawing/2014/main" id="{F8B8857C-5C0F-44BC-AA2B-DE7B89698428}"/>
              </a:ext>
            </a:extLst>
          </p:cNvPr>
          <p:cNvSpPr txBox="1"/>
          <p:nvPr/>
        </p:nvSpPr>
        <p:spPr>
          <a:xfrm>
            <a:off x="225084" y="1139484"/>
            <a:ext cx="4684541" cy="461665"/>
          </a:xfrm>
          <a:prstGeom prst="rect">
            <a:avLst/>
          </a:prstGeom>
          <a:noFill/>
        </p:spPr>
        <p:txBody>
          <a:bodyPr wrap="square" rtlCol="0">
            <a:spAutoFit/>
          </a:bodyPr>
          <a:lstStyle/>
          <a:p>
            <a:r>
              <a:rPr lang="en-IN" sz="2400" b="1" dirty="0"/>
              <a:t>STUDENT REGISTRATION</a:t>
            </a:r>
            <a:endParaRPr lang="en-US" sz="2400" b="1" dirty="0"/>
          </a:p>
        </p:txBody>
      </p:sp>
    </p:spTree>
    <p:extLst>
      <p:ext uri="{BB962C8B-B14F-4D97-AF65-F5344CB8AC3E}">
        <p14:creationId xmlns:p14="http://schemas.microsoft.com/office/powerpoint/2010/main" val="3593781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E0D2E5-F016-450E-9BF8-29C395BC81B2}"/>
              </a:ext>
            </a:extLst>
          </p:cNvPr>
          <p:cNvPicPr/>
          <p:nvPr/>
        </p:nvPicPr>
        <p:blipFill>
          <a:blip r:embed="rId2"/>
          <a:stretch>
            <a:fillRect/>
          </a:stretch>
        </p:blipFill>
        <p:spPr>
          <a:xfrm>
            <a:off x="815926" y="548640"/>
            <a:ext cx="10339754" cy="5570806"/>
          </a:xfrm>
          <a:prstGeom prst="rect">
            <a:avLst/>
          </a:prstGeom>
        </p:spPr>
      </p:pic>
    </p:spTree>
    <p:extLst>
      <p:ext uri="{BB962C8B-B14F-4D97-AF65-F5344CB8AC3E}">
        <p14:creationId xmlns:p14="http://schemas.microsoft.com/office/powerpoint/2010/main" val="800046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ADE409-F340-427A-A35A-E87F8916AA4B}"/>
              </a:ext>
            </a:extLst>
          </p:cNvPr>
          <p:cNvPicPr/>
          <p:nvPr/>
        </p:nvPicPr>
        <p:blipFill>
          <a:blip r:embed="rId2"/>
          <a:stretch>
            <a:fillRect/>
          </a:stretch>
        </p:blipFill>
        <p:spPr>
          <a:xfrm>
            <a:off x="140677" y="1969476"/>
            <a:ext cx="11887200" cy="4754881"/>
          </a:xfrm>
          <a:prstGeom prst="rect">
            <a:avLst/>
          </a:prstGeom>
        </p:spPr>
      </p:pic>
      <p:sp>
        <p:nvSpPr>
          <p:cNvPr id="2" name="TextBox 1">
            <a:extLst>
              <a:ext uri="{FF2B5EF4-FFF2-40B4-BE49-F238E27FC236}">
                <a16:creationId xmlns:a16="http://schemas.microsoft.com/office/drawing/2014/main" id="{0CFFBD16-F387-414A-9CD5-334DE01865F6}"/>
              </a:ext>
            </a:extLst>
          </p:cNvPr>
          <p:cNvSpPr txBox="1"/>
          <p:nvPr/>
        </p:nvSpPr>
        <p:spPr>
          <a:xfrm>
            <a:off x="140677" y="984738"/>
            <a:ext cx="4712677" cy="461665"/>
          </a:xfrm>
          <a:prstGeom prst="rect">
            <a:avLst/>
          </a:prstGeom>
          <a:noFill/>
        </p:spPr>
        <p:txBody>
          <a:bodyPr wrap="square" rtlCol="0">
            <a:spAutoFit/>
          </a:bodyPr>
          <a:lstStyle/>
          <a:p>
            <a:r>
              <a:rPr lang="en-IN" sz="2400" b="1" dirty="0"/>
              <a:t>PROJECT REGISTRATION</a:t>
            </a:r>
            <a:endParaRPr lang="en-US" sz="2400" b="1" dirty="0"/>
          </a:p>
        </p:txBody>
      </p:sp>
    </p:spTree>
    <p:extLst>
      <p:ext uri="{BB962C8B-B14F-4D97-AF65-F5344CB8AC3E}">
        <p14:creationId xmlns:p14="http://schemas.microsoft.com/office/powerpoint/2010/main" val="1720784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718DC3-4FE9-451C-8277-17C9A768EC7D}"/>
              </a:ext>
            </a:extLst>
          </p:cNvPr>
          <p:cNvPicPr/>
          <p:nvPr/>
        </p:nvPicPr>
        <p:blipFill>
          <a:blip r:embed="rId2"/>
          <a:stretch>
            <a:fillRect/>
          </a:stretch>
        </p:blipFill>
        <p:spPr>
          <a:xfrm>
            <a:off x="239151" y="1997612"/>
            <a:ext cx="11619914" cy="4860388"/>
          </a:xfrm>
          <a:prstGeom prst="rect">
            <a:avLst/>
          </a:prstGeom>
        </p:spPr>
      </p:pic>
      <p:sp>
        <p:nvSpPr>
          <p:cNvPr id="2" name="TextBox 1">
            <a:extLst>
              <a:ext uri="{FF2B5EF4-FFF2-40B4-BE49-F238E27FC236}">
                <a16:creationId xmlns:a16="http://schemas.microsoft.com/office/drawing/2014/main" id="{8601D49D-3E53-4026-BD20-C20D68046C0C}"/>
              </a:ext>
            </a:extLst>
          </p:cNvPr>
          <p:cNvSpPr txBox="1"/>
          <p:nvPr/>
        </p:nvSpPr>
        <p:spPr>
          <a:xfrm>
            <a:off x="239151" y="1019907"/>
            <a:ext cx="3024554" cy="461665"/>
          </a:xfrm>
          <a:prstGeom prst="rect">
            <a:avLst/>
          </a:prstGeom>
          <a:noFill/>
        </p:spPr>
        <p:txBody>
          <a:bodyPr wrap="square" rtlCol="0">
            <a:spAutoFit/>
          </a:bodyPr>
          <a:lstStyle/>
          <a:p>
            <a:r>
              <a:rPr lang="en-IN" sz="2400" b="1" dirty="0"/>
              <a:t>ALLOCATE PROJECT</a:t>
            </a:r>
            <a:endParaRPr lang="en-US" sz="2400" b="1" dirty="0"/>
          </a:p>
        </p:txBody>
      </p:sp>
    </p:spTree>
    <p:extLst>
      <p:ext uri="{BB962C8B-B14F-4D97-AF65-F5344CB8AC3E}">
        <p14:creationId xmlns:p14="http://schemas.microsoft.com/office/powerpoint/2010/main" val="818005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854E42-B23D-4858-B4C9-F6BF338CD192}"/>
              </a:ext>
            </a:extLst>
          </p:cNvPr>
          <p:cNvPicPr/>
          <p:nvPr/>
        </p:nvPicPr>
        <p:blipFill>
          <a:blip r:embed="rId2"/>
          <a:stretch>
            <a:fillRect/>
          </a:stretch>
        </p:blipFill>
        <p:spPr>
          <a:xfrm>
            <a:off x="365760" y="1969477"/>
            <a:ext cx="11465169" cy="4670474"/>
          </a:xfrm>
          <a:prstGeom prst="rect">
            <a:avLst/>
          </a:prstGeom>
        </p:spPr>
      </p:pic>
      <p:sp>
        <p:nvSpPr>
          <p:cNvPr id="2" name="TextBox 1">
            <a:extLst>
              <a:ext uri="{FF2B5EF4-FFF2-40B4-BE49-F238E27FC236}">
                <a16:creationId xmlns:a16="http://schemas.microsoft.com/office/drawing/2014/main" id="{9E494D9B-E3FA-4A9B-9333-BEB7CCD6894F}"/>
              </a:ext>
            </a:extLst>
          </p:cNvPr>
          <p:cNvSpPr txBox="1"/>
          <p:nvPr/>
        </p:nvSpPr>
        <p:spPr>
          <a:xfrm>
            <a:off x="604910" y="977704"/>
            <a:ext cx="2869809" cy="461665"/>
          </a:xfrm>
          <a:prstGeom prst="rect">
            <a:avLst/>
          </a:prstGeom>
          <a:noFill/>
        </p:spPr>
        <p:txBody>
          <a:bodyPr wrap="square" rtlCol="0">
            <a:spAutoFit/>
          </a:bodyPr>
          <a:lstStyle/>
          <a:p>
            <a:r>
              <a:rPr lang="en-IN" sz="2400" b="1" dirty="0"/>
              <a:t>PROJECT STATUS</a:t>
            </a:r>
            <a:endParaRPr lang="en-US" sz="2400" b="1" dirty="0"/>
          </a:p>
        </p:txBody>
      </p:sp>
    </p:spTree>
    <p:extLst>
      <p:ext uri="{BB962C8B-B14F-4D97-AF65-F5344CB8AC3E}">
        <p14:creationId xmlns:p14="http://schemas.microsoft.com/office/powerpoint/2010/main" val="222062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E10CB4-D84A-4646-B199-A43F0BD9E7A7}"/>
              </a:ext>
            </a:extLst>
          </p:cNvPr>
          <p:cNvPicPr/>
          <p:nvPr/>
        </p:nvPicPr>
        <p:blipFill>
          <a:blip r:embed="rId2"/>
          <a:stretch>
            <a:fillRect/>
          </a:stretch>
        </p:blipFill>
        <p:spPr>
          <a:xfrm>
            <a:off x="576775" y="2011679"/>
            <a:ext cx="11155679" cy="4543865"/>
          </a:xfrm>
          <a:prstGeom prst="rect">
            <a:avLst/>
          </a:prstGeom>
        </p:spPr>
      </p:pic>
      <p:sp>
        <p:nvSpPr>
          <p:cNvPr id="2" name="TextBox 1">
            <a:extLst>
              <a:ext uri="{FF2B5EF4-FFF2-40B4-BE49-F238E27FC236}">
                <a16:creationId xmlns:a16="http://schemas.microsoft.com/office/drawing/2014/main" id="{C228E907-279C-4644-BEE1-602492B7C670}"/>
              </a:ext>
            </a:extLst>
          </p:cNvPr>
          <p:cNvSpPr txBox="1"/>
          <p:nvPr/>
        </p:nvSpPr>
        <p:spPr>
          <a:xfrm>
            <a:off x="576775" y="942537"/>
            <a:ext cx="3066757" cy="461665"/>
          </a:xfrm>
          <a:prstGeom prst="rect">
            <a:avLst/>
          </a:prstGeom>
          <a:noFill/>
        </p:spPr>
        <p:txBody>
          <a:bodyPr wrap="square" rtlCol="0">
            <a:spAutoFit/>
          </a:bodyPr>
          <a:lstStyle/>
          <a:p>
            <a:r>
              <a:rPr lang="en-IN" sz="2400" b="1" dirty="0"/>
              <a:t>STUDENT LOGIN</a:t>
            </a:r>
            <a:endParaRPr lang="en-US" sz="2400" b="1" dirty="0"/>
          </a:p>
        </p:txBody>
      </p:sp>
    </p:spTree>
    <p:extLst>
      <p:ext uri="{BB962C8B-B14F-4D97-AF65-F5344CB8AC3E}">
        <p14:creationId xmlns:p14="http://schemas.microsoft.com/office/powerpoint/2010/main" val="3130015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A18707-D92E-413C-9E25-4666377BFF60}"/>
              </a:ext>
            </a:extLst>
          </p:cNvPr>
          <p:cNvPicPr/>
          <p:nvPr/>
        </p:nvPicPr>
        <p:blipFill>
          <a:blip r:embed="rId2"/>
          <a:stretch>
            <a:fillRect/>
          </a:stretch>
        </p:blipFill>
        <p:spPr>
          <a:xfrm>
            <a:off x="422031" y="2025748"/>
            <a:ext cx="11422966" cy="4543864"/>
          </a:xfrm>
          <a:prstGeom prst="rect">
            <a:avLst/>
          </a:prstGeom>
        </p:spPr>
      </p:pic>
      <p:sp>
        <p:nvSpPr>
          <p:cNvPr id="2" name="TextBox 1">
            <a:extLst>
              <a:ext uri="{FF2B5EF4-FFF2-40B4-BE49-F238E27FC236}">
                <a16:creationId xmlns:a16="http://schemas.microsoft.com/office/drawing/2014/main" id="{F457E5E4-CF51-4145-A7FE-433E66BB9F44}"/>
              </a:ext>
            </a:extLst>
          </p:cNvPr>
          <p:cNvSpPr txBox="1"/>
          <p:nvPr/>
        </p:nvSpPr>
        <p:spPr>
          <a:xfrm>
            <a:off x="422031" y="1195754"/>
            <a:ext cx="3024554" cy="461665"/>
          </a:xfrm>
          <a:prstGeom prst="rect">
            <a:avLst/>
          </a:prstGeom>
          <a:noFill/>
        </p:spPr>
        <p:txBody>
          <a:bodyPr wrap="square" rtlCol="0">
            <a:spAutoFit/>
          </a:bodyPr>
          <a:lstStyle/>
          <a:p>
            <a:r>
              <a:rPr lang="en-IN" sz="2400" b="1" dirty="0"/>
              <a:t>UPDATE STATUS</a:t>
            </a:r>
            <a:endParaRPr lang="en-US" sz="2400" b="1" dirty="0"/>
          </a:p>
        </p:txBody>
      </p:sp>
    </p:spTree>
    <p:extLst>
      <p:ext uri="{BB962C8B-B14F-4D97-AF65-F5344CB8AC3E}">
        <p14:creationId xmlns:p14="http://schemas.microsoft.com/office/powerpoint/2010/main" val="4195007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898C7C-B30B-49FA-999A-8C8D047F9B55}"/>
              </a:ext>
            </a:extLst>
          </p:cNvPr>
          <p:cNvPicPr/>
          <p:nvPr/>
        </p:nvPicPr>
        <p:blipFill>
          <a:blip r:embed="rId2"/>
          <a:stretch>
            <a:fillRect/>
          </a:stretch>
        </p:blipFill>
        <p:spPr>
          <a:xfrm>
            <a:off x="689317" y="1955408"/>
            <a:ext cx="10818055" cy="4459459"/>
          </a:xfrm>
          <a:prstGeom prst="rect">
            <a:avLst/>
          </a:prstGeom>
        </p:spPr>
      </p:pic>
      <p:sp>
        <p:nvSpPr>
          <p:cNvPr id="2" name="TextBox 1">
            <a:extLst>
              <a:ext uri="{FF2B5EF4-FFF2-40B4-BE49-F238E27FC236}">
                <a16:creationId xmlns:a16="http://schemas.microsoft.com/office/drawing/2014/main" id="{57824A83-21EF-4B08-8E87-A7111BB8BED9}"/>
              </a:ext>
            </a:extLst>
          </p:cNvPr>
          <p:cNvSpPr txBox="1"/>
          <p:nvPr/>
        </p:nvSpPr>
        <p:spPr>
          <a:xfrm>
            <a:off x="886265" y="1266092"/>
            <a:ext cx="4937760" cy="461665"/>
          </a:xfrm>
          <a:prstGeom prst="rect">
            <a:avLst/>
          </a:prstGeom>
          <a:noFill/>
        </p:spPr>
        <p:txBody>
          <a:bodyPr wrap="square" rtlCol="0">
            <a:spAutoFit/>
          </a:bodyPr>
          <a:lstStyle/>
          <a:p>
            <a:r>
              <a:rPr lang="en-IN" sz="2400" b="1" dirty="0"/>
              <a:t>PROJECT STATUS</a:t>
            </a:r>
            <a:endParaRPr lang="en-US" sz="2400" b="1" dirty="0"/>
          </a:p>
        </p:txBody>
      </p:sp>
    </p:spTree>
    <p:extLst>
      <p:ext uri="{BB962C8B-B14F-4D97-AF65-F5344CB8AC3E}">
        <p14:creationId xmlns:p14="http://schemas.microsoft.com/office/powerpoint/2010/main" val="2907714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a:xfrm>
            <a:off x="132523" y="2014329"/>
            <a:ext cx="11728174" cy="5102087"/>
          </a:xfrm>
        </p:spPr>
        <p:txBody>
          <a:bodyPr>
            <a:normAutofit/>
          </a:bodyPr>
          <a:lstStyle/>
          <a:p>
            <a:pPr indent="457200" algn="just">
              <a:lnSpc>
                <a:spcPct val="100000"/>
              </a:lnSpc>
              <a:spcAft>
                <a:spcPts val="0"/>
              </a:spcAft>
            </a:pPr>
            <a:r>
              <a:rPr lang="en-US" dirty="0">
                <a:effectLst/>
                <a:latin typeface="Trebuchet MS" panose="020B0603020202020204" pitchFamily="34" charset="0"/>
                <a:ea typeface="Times New Roman" panose="02020603050405020304" pitchFamily="18" charset="0"/>
              </a:rPr>
              <a:t>As the college in offline accessibility software, </a:t>
            </a:r>
            <a:r>
              <a:rPr lang="en-US" b="1" dirty="0">
                <a:effectLst/>
                <a:latin typeface="Trebuchet MS" panose="020B0603020202020204" pitchFamily="34" charset="0"/>
                <a:ea typeface="Times New Roman" panose="02020603050405020304" pitchFamily="18" charset="0"/>
              </a:rPr>
              <a:t>“PROJECT TRACKING SYSTEM”</a:t>
            </a:r>
            <a:r>
              <a:rPr lang="en-US" dirty="0">
                <a:effectLst/>
                <a:latin typeface="Trebuchet MS" panose="020B0603020202020204" pitchFamily="34" charset="0"/>
                <a:ea typeface="Times New Roman" panose="02020603050405020304" pitchFamily="18" charset="0"/>
              </a:rPr>
              <a:t> has helped staff to track and view student accessibility policies and practices, and leverage the best in accessibility in marks by this web-based application.</a:t>
            </a:r>
          </a:p>
          <a:p>
            <a:pPr indent="0" algn="just">
              <a:lnSpc>
                <a:spcPct val="100000"/>
              </a:lnSpc>
              <a:spcAft>
                <a:spcPts val="0"/>
              </a:spcAft>
              <a:buNone/>
            </a:pPr>
            <a:endParaRPr lang="en-US" dirty="0">
              <a:latin typeface="Trebuchet MS" panose="020B0603020202020204" pitchFamily="34" charset="0"/>
              <a:ea typeface="Times New Roman" panose="02020603050405020304" pitchFamily="18" charset="0"/>
            </a:endParaRPr>
          </a:p>
          <a:p>
            <a:pPr indent="457200" algn="just">
              <a:lnSpc>
                <a:spcPct val="100000"/>
              </a:lnSpc>
            </a:pPr>
            <a:r>
              <a:rPr lang="en-US" dirty="0">
                <a:effectLst/>
                <a:ea typeface="Times New Roman" panose="02020603050405020304" pitchFamily="18" charset="0"/>
              </a:rPr>
              <a:t>The system has introduced for keeping the students project details in tracking manner, now the project has modules such as student’s entry, staff allocation to students as guide, project status tracking of students, at currently student has got how many marks, how many days absent to the review, title submission, guides reports are all view by online and allocation of project also done by online, with corrections, modifications, etc.</a:t>
            </a:r>
            <a:endParaRPr lang="en-US" dirty="0"/>
          </a:p>
          <a:p>
            <a:pPr indent="457200" algn="just">
              <a:lnSpc>
                <a:spcPct val="120000"/>
              </a:lnSpc>
              <a:spcAft>
                <a:spcPts val="0"/>
              </a:spcAft>
            </a:pPr>
            <a:endParaRPr lang="en-US" sz="2000" dirty="0">
              <a:effectLst/>
              <a:latin typeface="Trebuchet MS" panose="020B0603020202020204" pitchFamily="34" charset="0"/>
              <a:ea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3D5CF-5EEE-467D-BF9C-60C6E1865CAC}"/>
              </a:ext>
            </a:extLst>
          </p:cNvPr>
          <p:cNvSpPr>
            <a:spLocks noGrp="1"/>
          </p:cNvSpPr>
          <p:nvPr>
            <p:ph type="title"/>
          </p:nvPr>
        </p:nvSpPr>
        <p:spPr/>
        <p:txBody>
          <a:bodyPr/>
          <a:lstStyle/>
          <a:p>
            <a:r>
              <a:rPr lang="en-IN" dirty="0"/>
              <a:t>OBJECTIVES</a:t>
            </a:r>
            <a:endParaRPr lang="en-US" dirty="0"/>
          </a:p>
        </p:txBody>
      </p:sp>
      <p:sp>
        <p:nvSpPr>
          <p:cNvPr id="3" name="Content Placeholder 2">
            <a:extLst>
              <a:ext uri="{FF2B5EF4-FFF2-40B4-BE49-F238E27FC236}">
                <a16:creationId xmlns:a16="http://schemas.microsoft.com/office/drawing/2014/main" id="{625DB85D-F9AA-4321-BADB-8097EE91548A}"/>
              </a:ext>
            </a:extLst>
          </p:cNvPr>
          <p:cNvSpPr>
            <a:spLocks noGrp="1"/>
          </p:cNvSpPr>
          <p:nvPr>
            <p:ph idx="1"/>
          </p:nvPr>
        </p:nvSpPr>
        <p:spPr>
          <a:xfrm>
            <a:off x="680321" y="2014330"/>
            <a:ext cx="5707227" cy="3921859"/>
          </a:xfrm>
        </p:spPr>
        <p:txBody>
          <a:bodyPr/>
          <a:lstStyle/>
          <a:p>
            <a:pPr>
              <a:lnSpc>
                <a:spcPct val="150000"/>
              </a:lnSpc>
            </a:pPr>
            <a:r>
              <a:rPr lang="en-IN" dirty="0"/>
              <a:t>The main objective of the system is easily gather information from the program to help to track and evaluate the project’s progress towards the goals.</a:t>
            </a:r>
          </a:p>
          <a:p>
            <a:pPr marL="0" indent="0">
              <a:buNone/>
            </a:pPr>
            <a:endParaRPr lang="en-IN" dirty="0"/>
          </a:p>
        </p:txBody>
      </p:sp>
      <p:pic>
        <p:nvPicPr>
          <p:cNvPr id="5" name="Picture 4">
            <a:extLst>
              <a:ext uri="{FF2B5EF4-FFF2-40B4-BE49-F238E27FC236}">
                <a16:creationId xmlns:a16="http://schemas.microsoft.com/office/drawing/2014/main" id="{56136DD8-1D36-43BB-BFB9-0362A56E6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2014330"/>
            <a:ext cx="5486400" cy="4843669"/>
          </a:xfrm>
          <a:prstGeom prst="rect">
            <a:avLst/>
          </a:prstGeom>
        </p:spPr>
      </p:pic>
    </p:spTree>
    <p:extLst>
      <p:ext uri="{BB962C8B-B14F-4D97-AF65-F5344CB8AC3E}">
        <p14:creationId xmlns:p14="http://schemas.microsoft.com/office/powerpoint/2010/main" val="301159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normAutofit/>
          </a:bodyPr>
          <a:lstStyle/>
          <a:p>
            <a:r>
              <a:rPr lang="en-US" b="1" dirty="0">
                <a:effectLst/>
                <a:latin typeface="Trebuchet MS" panose="020B0603020202020204" pitchFamily="34" charset="0"/>
                <a:ea typeface="Calibri" panose="020F0502020204030204" pitchFamily="34" charset="0"/>
              </a:rPr>
              <a:t> HARDWARE SPECFICATION</a:t>
            </a:r>
            <a:endParaRPr lang="en-US"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dirty="0">
                <a:effectLst/>
                <a:latin typeface="Trebuchet MS" panose="020B0603020202020204" pitchFamily="34" charset="0"/>
                <a:ea typeface="Times New Roman" panose="02020603050405020304" pitchFamily="18" charset="0"/>
              </a:rPr>
              <a:t>System		: Pentium IV 2.4 GHz.</a:t>
            </a:r>
          </a:p>
          <a:p>
            <a:pPr marL="342900" marR="0" lvl="0" indent="-342900" algn="just">
              <a:lnSpc>
                <a:spcPct val="150000"/>
              </a:lnSpc>
              <a:spcBef>
                <a:spcPts val="500"/>
              </a:spcBef>
              <a:spcAft>
                <a:spcPts val="0"/>
              </a:spcAft>
              <a:buFont typeface="Symbol" panose="05050102010706020507" pitchFamily="18" charset="2"/>
              <a:buChar char=""/>
            </a:pPr>
            <a:r>
              <a:rPr lang="en-US" dirty="0">
                <a:effectLst/>
                <a:latin typeface="Trebuchet MS" panose="020B0603020202020204" pitchFamily="34" charset="0"/>
                <a:ea typeface="Times New Roman" panose="02020603050405020304" pitchFamily="18" charset="0"/>
              </a:rPr>
              <a:t>Hard Disk          	: 180 GB.</a:t>
            </a:r>
          </a:p>
          <a:p>
            <a:pPr marL="342900" marR="0" lvl="0" indent="-342900" algn="just">
              <a:lnSpc>
                <a:spcPct val="150000"/>
              </a:lnSpc>
              <a:spcBef>
                <a:spcPts val="500"/>
              </a:spcBef>
              <a:spcAft>
                <a:spcPts val="0"/>
              </a:spcAft>
              <a:buFont typeface="Symbol" panose="05050102010706020507" pitchFamily="18" charset="2"/>
              <a:buChar char=""/>
            </a:pPr>
            <a:r>
              <a:rPr lang="en-US" dirty="0">
                <a:effectLst/>
                <a:latin typeface="Trebuchet MS" panose="020B0603020202020204" pitchFamily="34" charset="0"/>
                <a:ea typeface="Times New Roman" panose="02020603050405020304" pitchFamily="18" charset="0"/>
              </a:rPr>
              <a:t>Floppy Drive	: 1.44 MB.</a:t>
            </a:r>
          </a:p>
          <a:p>
            <a:pPr marL="342900" marR="0" lvl="0" indent="-342900" algn="just">
              <a:lnSpc>
                <a:spcPct val="150000"/>
              </a:lnSpc>
              <a:spcBef>
                <a:spcPts val="500"/>
              </a:spcBef>
              <a:spcAft>
                <a:spcPts val="0"/>
              </a:spcAft>
              <a:buFont typeface="Symbol" panose="05050102010706020507" pitchFamily="18" charset="2"/>
              <a:buChar char=""/>
            </a:pPr>
            <a:r>
              <a:rPr lang="en-US" dirty="0">
                <a:effectLst/>
                <a:latin typeface="Trebuchet MS" panose="020B0603020202020204" pitchFamily="34" charset="0"/>
                <a:ea typeface="Times New Roman" panose="02020603050405020304" pitchFamily="18" charset="0"/>
              </a:rPr>
              <a:t>Ram		: 8 GB.</a:t>
            </a: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 </a:t>
            </a:r>
            <a:r>
              <a:rPr lang="en-US" sz="3200" b="1" dirty="0">
                <a:effectLst/>
                <a:latin typeface="Trebuchet MS" panose="020B0603020202020204" pitchFamily="34" charset="0"/>
                <a:ea typeface="Times New Roman" panose="02020603050405020304" pitchFamily="18" charset="0"/>
              </a:rPr>
              <a:t>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dirty="0">
                <a:effectLst/>
                <a:ea typeface="Times New Roman" panose="02020603050405020304" pitchFamily="18" charset="0"/>
              </a:rPr>
              <a:t>Operating system : </a:t>
            </a:r>
            <a:r>
              <a:rPr lang="en-US" dirty="0">
                <a:ea typeface="Times New Roman" panose="02020603050405020304" pitchFamily="18" charset="0"/>
              </a:rPr>
              <a:t>Windows 7/8/10</a:t>
            </a:r>
            <a:endParaRPr lang="en-US" dirty="0">
              <a:effectLst/>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dirty="0">
                <a:effectLst/>
                <a:ea typeface="Times New Roman" panose="02020603050405020304" pitchFamily="18" charset="0"/>
              </a:rPr>
              <a:t>Front End  	 : PYTHON</a:t>
            </a:r>
          </a:p>
          <a:p>
            <a:pPr marL="342900" marR="0" lvl="0" indent="-342900" algn="just">
              <a:lnSpc>
                <a:spcPct val="150000"/>
              </a:lnSpc>
              <a:spcBef>
                <a:spcPts val="500"/>
              </a:spcBef>
              <a:spcAft>
                <a:spcPts val="0"/>
              </a:spcAft>
              <a:buFont typeface="Symbol" panose="05050102010706020507" pitchFamily="18" charset="2"/>
              <a:buChar char=""/>
            </a:pPr>
            <a:r>
              <a:rPr lang="en-US" dirty="0">
                <a:effectLst/>
                <a:ea typeface="Times New Roman" panose="02020603050405020304" pitchFamily="18" charset="0"/>
              </a:rPr>
              <a:t>Back End	           : MYSQL</a:t>
            </a:r>
          </a:p>
          <a:p>
            <a:pPr marL="0" marR="0" indent="0">
              <a:lnSpc>
                <a:spcPct val="150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a:xfrm>
            <a:off x="-180110" y="1974574"/>
            <a:ext cx="12027553" cy="4598503"/>
          </a:xfrm>
        </p:spPr>
        <p:txBody>
          <a:bodyPr>
            <a:normAutofit/>
          </a:bodyPr>
          <a:lstStyle/>
          <a:p>
            <a:pPr marL="993775" indent="-285750">
              <a:lnSpc>
                <a:spcPct val="150000"/>
              </a:lnSpc>
            </a:pPr>
            <a:r>
              <a:rPr lang="en-US" sz="2000" dirty="0">
                <a:effectLst/>
                <a:latin typeface="Trebuchet MS" panose="020B0603020202020204" pitchFamily="34" charset="0"/>
                <a:ea typeface="Times New Roman" panose="02020603050405020304" pitchFamily="18" charset="0"/>
              </a:rPr>
              <a:t> Existing system of project tracking is manual.</a:t>
            </a:r>
          </a:p>
          <a:p>
            <a:pPr marL="993775" indent="-285750">
              <a:lnSpc>
                <a:spcPct val="150000"/>
              </a:lnSpc>
            </a:pPr>
            <a:r>
              <a:rPr lang="en-US" sz="2000" dirty="0">
                <a:effectLst/>
                <a:latin typeface="Trebuchet MS" panose="020B0603020202020204" pitchFamily="34" charset="0"/>
                <a:ea typeface="Times New Roman" panose="02020603050405020304" pitchFamily="18" charset="0"/>
              </a:rPr>
              <a:t> Project coordinator or guide gives task for student manually. Student complete the work which is given by coordinator or guide and submits manually, in this system all work is done by manually so it can take more time to complete project related work.</a:t>
            </a:r>
          </a:p>
          <a:p>
            <a:pPr marL="993775" indent="-285750">
              <a:lnSpc>
                <a:spcPct val="150000"/>
              </a:lnSpc>
            </a:pPr>
            <a:r>
              <a:rPr lang="en-US" sz="2000" dirty="0">
                <a:effectLst/>
                <a:latin typeface="Trebuchet MS" panose="020B0603020202020204" pitchFamily="34" charset="0"/>
                <a:ea typeface="Times New Roman" panose="02020603050405020304" pitchFamily="18" charset="0"/>
              </a:rPr>
              <a:t> Project coordinator or guide requires remembering in mind when student completed the work so it is difficult for Project coordinator or guide which student completed the task and when.</a:t>
            </a:r>
          </a:p>
          <a:p>
            <a:pPr marL="993775" indent="-285750">
              <a:lnSpc>
                <a:spcPct val="150000"/>
              </a:lnSpc>
            </a:pPr>
            <a:r>
              <a:rPr lang="en-US" sz="2000" dirty="0">
                <a:effectLst/>
                <a:latin typeface="Trebuchet MS" panose="020B0603020202020204" pitchFamily="34" charset="0"/>
                <a:ea typeface="Times New Roman" panose="02020603050405020304" pitchFamily="18" charset="0"/>
              </a:rPr>
              <a:t>In the existing system does not help users to get right information at right time and user cannot manage project development easily to achieve the main goal.</a:t>
            </a:r>
            <a:endParaRPr lang="en-IN" sz="2000" dirty="0">
              <a:effectLst/>
              <a:latin typeface="Trebuchet MS" panose="020B0603020202020204" pitchFamily="34"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902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23C6-A99F-4567-B838-2840F64A6C97}"/>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1D2F0FF2-6689-47B6-91A3-194F36CCD0E7}"/>
              </a:ext>
            </a:extLst>
          </p:cNvPr>
          <p:cNvSpPr>
            <a:spLocks noGrp="1"/>
          </p:cNvSpPr>
          <p:nvPr>
            <p:ph idx="1"/>
          </p:nvPr>
        </p:nvSpPr>
        <p:spPr/>
        <p:txBody>
          <a:bodyPr/>
          <a:lstStyle/>
          <a:p>
            <a:pPr marL="342900" lvl="0" indent="-342900">
              <a:lnSpc>
                <a:spcPct val="150000"/>
              </a:lnSpc>
              <a:spcBef>
                <a:spcPts val="35"/>
              </a:spcBef>
              <a:spcAft>
                <a:spcPts val="0"/>
              </a:spcAft>
              <a:buFont typeface="Symbol" panose="05050102010706020507" pitchFamily="18" charset="2"/>
              <a:buChar char=""/>
              <a:tabLst>
                <a:tab pos="1808480" algn="l"/>
                <a:tab pos="1809115" algn="l"/>
              </a:tabLst>
            </a:pPr>
            <a:r>
              <a:rPr lang="en-US" dirty="0">
                <a:effectLst/>
                <a:latin typeface="Trebuchet MS" panose="020B0603020202020204" pitchFamily="34" charset="0"/>
                <a:ea typeface="Times New Roman" panose="02020603050405020304" pitchFamily="18" charset="0"/>
              </a:rPr>
              <a:t>It is time consuming</a:t>
            </a:r>
            <a:endParaRPr lang="en-IN" dirty="0">
              <a:effectLst/>
              <a:latin typeface="Trebuchet MS" panose="020B0603020202020204" pitchFamily="34" charset="0"/>
              <a:ea typeface="Times New Roman" panose="02020603050405020304" pitchFamily="18" charset="0"/>
            </a:endParaRPr>
          </a:p>
          <a:p>
            <a:pPr marL="342900" lvl="0" indent="-342900">
              <a:lnSpc>
                <a:spcPct val="150000"/>
              </a:lnSpc>
              <a:spcBef>
                <a:spcPts val="5"/>
              </a:spcBef>
              <a:spcAft>
                <a:spcPts val="0"/>
              </a:spcAft>
              <a:buFont typeface="Symbol" panose="05050102010706020507" pitchFamily="18" charset="2"/>
              <a:buChar char=""/>
              <a:tabLst>
                <a:tab pos="1808480" algn="l"/>
                <a:tab pos="1809115" algn="l"/>
              </a:tabLst>
            </a:pPr>
            <a:r>
              <a:rPr lang="en-US" dirty="0">
                <a:effectLst/>
                <a:latin typeface="Trebuchet MS" panose="020B0603020202020204" pitchFamily="34" charset="0"/>
                <a:ea typeface="Times New Roman" panose="02020603050405020304" pitchFamily="18" charset="0"/>
              </a:rPr>
              <a:t>Right information is not retrieved at right time.</a:t>
            </a:r>
            <a:endParaRPr lang="en-IN" dirty="0">
              <a:effectLst/>
              <a:latin typeface="Trebuchet MS" panose="020B0603020202020204" pitchFamily="34" charset="0"/>
              <a:ea typeface="Times New Roman" panose="02020603050405020304" pitchFamily="18" charset="0"/>
            </a:endParaRPr>
          </a:p>
          <a:p>
            <a:pPr marL="342900" lvl="0" indent="-342900">
              <a:lnSpc>
                <a:spcPct val="150000"/>
              </a:lnSpc>
              <a:spcBef>
                <a:spcPts val="40"/>
              </a:spcBef>
              <a:spcAft>
                <a:spcPts val="0"/>
              </a:spcAft>
              <a:buFont typeface="Symbol" panose="05050102010706020507" pitchFamily="18" charset="2"/>
              <a:buChar char=""/>
              <a:tabLst>
                <a:tab pos="1808480" algn="l"/>
                <a:tab pos="1809115" algn="l"/>
              </a:tabLst>
            </a:pPr>
            <a:r>
              <a:rPr lang="en-US" dirty="0">
                <a:effectLst/>
                <a:latin typeface="Trebuchet MS" panose="020B0603020202020204" pitchFamily="34" charset="0"/>
                <a:ea typeface="Times New Roman" panose="02020603050405020304" pitchFamily="18" charset="0"/>
              </a:rPr>
              <a:t>Any updates to the data by team members or the Project coordinator or guide cannot see immediately by the rest of the team.</a:t>
            </a:r>
            <a:endParaRPr lang="en-IN" dirty="0">
              <a:effectLst/>
              <a:latin typeface="Trebuchet MS" panose="020B0603020202020204" pitchFamily="34" charset="0"/>
              <a:ea typeface="Times New Roman" panose="02020603050405020304" pitchFamily="18" charset="0"/>
            </a:endParaRPr>
          </a:p>
          <a:p>
            <a:pPr marL="342900" lvl="0" indent="-342900">
              <a:lnSpc>
                <a:spcPct val="150000"/>
              </a:lnSpc>
              <a:spcAft>
                <a:spcPts val="0"/>
              </a:spcAft>
              <a:buFont typeface="Symbol" panose="05050102010706020507" pitchFamily="18" charset="2"/>
              <a:buChar char=""/>
              <a:tabLst>
                <a:tab pos="1808480" algn="l"/>
                <a:tab pos="1809115" algn="l"/>
              </a:tabLst>
            </a:pPr>
            <a:r>
              <a:rPr lang="en-US" dirty="0">
                <a:effectLst/>
                <a:latin typeface="Trebuchet MS" panose="020B0603020202020204" pitchFamily="34" charset="0"/>
                <a:ea typeface="Times New Roman" panose="02020603050405020304" pitchFamily="18" charset="0"/>
              </a:rPr>
              <a:t>All work is done manually</a:t>
            </a:r>
            <a:r>
              <a:rPr lang="en-US" dirty="0">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7613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a:xfrm>
            <a:off x="86140" y="2001077"/>
            <a:ext cx="12019720" cy="4505739"/>
          </a:xfrm>
        </p:spPr>
        <p:txBody>
          <a:bodyPr>
            <a:noAutofit/>
          </a:bodyPr>
          <a:lstStyle/>
          <a:p>
            <a:pPr marL="436880" marR="527685" indent="398780" algn="just">
              <a:lnSpc>
                <a:spcPct val="150000"/>
              </a:lnSpc>
              <a:spcAft>
                <a:spcPts val="0"/>
              </a:spcAft>
            </a:pPr>
            <a:r>
              <a:rPr lang="en-US" dirty="0">
                <a:effectLst/>
                <a:latin typeface="Trebuchet MS" panose="020B0603020202020204" pitchFamily="34" charset="0"/>
                <a:ea typeface="Times New Roman" panose="02020603050405020304" pitchFamily="18" charset="0"/>
              </a:rPr>
              <a:t>In this proposed system we can implement a system which can manage project cognate all work consummated by utilized and Project coordinator or guide. </a:t>
            </a:r>
          </a:p>
          <a:p>
            <a:pPr marL="436880" marR="527685" indent="398780" algn="just">
              <a:lnSpc>
                <a:spcPct val="150000"/>
              </a:lnSpc>
              <a:spcAft>
                <a:spcPts val="0"/>
              </a:spcAft>
            </a:pPr>
            <a:r>
              <a:rPr lang="en-US" dirty="0">
                <a:effectLst/>
                <a:latin typeface="Trebuchet MS" panose="020B0603020202020204" pitchFamily="34" charset="0"/>
                <a:ea typeface="Times New Roman" panose="02020603050405020304" pitchFamily="18" charset="0"/>
              </a:rPr>
              <a:t>Coordinator updates project cognate information, view work done by a student at which time and view progress chart of work done by student, progress chart is developed utilizing Student retrieved the given work information updates and consummates this work at given time and submits into the project management system.</a:t>
            </a:r>
            <a:endParaRPr lang="en-IN" dirty="0">
              <a:effectLst/>
              <a:latin typeface="Trebuchet MS" panose="020B0603020202020204" pitchFamily="34" charset="0"/>
              <a:ea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theme/theme1.xml><?xml version="1.0" encoding="utf-8"?>
<a:theme xmlns:a="http://schemas.openxmlformats.org/drawingml/2006/main" name="Berlin">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187</TotalTime>
  <Words>898</Words>
  <Application>Microsoft Office PowerPoint</Application>
  <PresentationFormat>Widescreen</PresentationFormat>
  <Paragraphs>185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Constantia</vt:lpstr>
      <vt:lpstr>Symbol</vt:lpstr>
      <vt:lpstr>Times New Roman</vt:lpstr>
      <vt:lpstr>Trebuchet MS</vt:lpstr>
      <vt:lpstr>Wingdings</vt:lpstr>
      <vt:lpstr>Berlin</vt:lpstr>
      <vt:lpstr>PROJECT TRACKING SYSTEM</vt:lpstr>
      <vt:lpstr>AGENDA</vt:lpstr>
      <vt:lpstr>ABSTRACT</vt:lpstr>
      <vt:lpstr>OBJECTIVES</vt:lpstr>
      <vt:lpstr> HARDWARE SPECFICATION</vt:lpstr>
      <vt:lpstr> SOFTWARE SPECIFICATION </vt:lpstr>
      <vt:lpstr>EXISTING SYSTEM</vt:lpstr>
      <vt:lpstr>DISADVANTAGES</vt:lpstr>
      <vt:lpstr>PROPOSED SYSTEM</vt:lpstr>
      <vt:lpstr>ADVANTAGES</vt:lpstr>
      <vt:lpstr>MODULES</vt:lpstr>
      <vt:lpstr>MODULES DESCRIPTION</vt:lpstr>
      <vt:lpstr>PowerPoint Presentation</vt:lpstr>
      <vt:lpstr>DATA FLOW DIAGRAM</vt:lpstr>
      <vt:lpstr>LEVEL 1:</vt:lpstr>
      <vt:lpstr>TABLES:</vt:lpstr>
      <vt:lpstr>STUDENT TABLE</vt:lpstr>
      <vt:lpstr>PROJECT TABLE</vt:lpstr>
      <vt:lpstr>ALLOCATE TABLE</vt:lpstr>
      <vt:lpstr>FORM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TRACKING SYSTEM</dc:title>
  <dc:creator>ELCOT</dc:creator>
  <cp:lastModifiedBy>nvedasrutilrg@gmail.com</cp:lastModifiedBy>
  <cp:revision>13</cp:revision>
  <dcterms:modified xsi:type="dcterms:W3CDTF">2023-03-12T08:50:32Z</dcterms:modified>
</cp:coreProperties>
</file>