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2" r:id="rId8"/>
    <p:sldId id="263"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6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5" d="100"/>
          <a:sy n="65" d="100"/>
        </p:scale>
        <p:origin x="85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4/7/2022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168372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591220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084016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526610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477165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3750417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1103862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95076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605127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747140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97815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918667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t>4/7/2022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466680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t>4/7/2022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29455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E12D2-DA3A-480B-BCDF-BFB6C7EBE402}" type="datetimeFigureOut">
              <a:rPr lang="en-US" smtClean="0"/>
              <a:t>4/7/2022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854829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155008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671289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C6E12D2-DA3A-480B-BCDF-BFB6C7EBE402}" type="datetimeFigureOut">
              <a:rPr lang="en-US" smtClean="0"/>
              <a:t>4/7/2022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1BBC3DF-4D3E-4D62-AC24-223E50BCC8DF}" type="slidenum">
              <a:rPr lang="en-US" smtClean="0"/>
              <a:t>‹#›</a:t>
            </a:fld>
            <a:endParaRPr lang="en-US"/>
          </a:p>
        </p:txBody>
      </p:sp>
    </p:spTree>
    <p:extLst>
      <p:ext uri="{BB962C8B-B14F-4D97-AF65-F5344CB8AC3E}">
        <p14:creationId xmlns:p14="http://schemas.microsoft.com/office/powerpoint/2010/main" val="381466678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7D079-2B1B-40AF-AEBC-3D4705E15124}"/>
              </a:ext>
            </a:extLst>
          </p:cNvPr>
          <p:cNvSpPr>
            <a:spLocks noGrp="1"/>
          </p:cNvSpPr>
          <p:nvPr>
            <p:ph type="ctrTitle"/>
          </p:nvPr>
        </p:nvSpPr>
        <p:spPr>
          <a:xfrm>
            <a:off x="2692398" y="2255444"/>
            <a:ext cx="6815669" cy="1515533"/>
          </a:xfrm>
        </p:spPr>
        <p:txBody>
          <a:bodyPr>
            <a:normAutofit fontScale="90000"/>
          </a:bodyPr>
          <a:lstStyle/>
          <a:p>
            <a:r>
              <a:rPr lang="en-US" dirty="0"/>
              <a:t>SPORTS EVENT MANAGEMENT SYSTEM</a:t>
            </a:r>
          </a:p>
        </p:txBody>
      </p:sp>
      <p:sp>
        <p:nvSpPr>
          <p:cNvPr id="3" name="Subtitle 2">
            <a:extLst>
              <a:ext uri="{FF2B5EF4-FFF2-40B4-BE49-F238E27FC236}">
                <a16:creationId xmlns:a16="http://schemas.microsoft.com/office/drawing/2014/main" id="{B9534E64-7AE3-404E-B86A-B8C0536DD8AE}"/>
              </a:ext>
            </a:extLst>
          </p:cNvPr>
          <p:cNvSpPr>
            <a:spLocks noGrp="1"/>
          </p:cNvSpPr>
          <p:nvPr>
            <p:ph type="subTitle" idx="1"/>
          </p:nvPr>
        </p:nvSpPr>
        <p:spPr>
          <a:xfrm>
            <a:off x="2692398" y="3962397"/>
            <a:ext cx="6815669" cy="1320802"/>
          </a:xfrm>
        </p:spPr>
        <p:txBody>
          <a:bodyPr/>
          <a:lstStyle/>
          <a:p>
            <a:endParaRPr lang="en-US" dirty="0"/>
          </a:p>
        </p:txBody>
      </p:sp>
    </p:spTree>
    <p:extLst>
      <p:ext uri="{BB962C8B-B14F-4D97-AF65-F5344CB8AC3E}">
        <p14:creationId xmlns:p14="http://schemas.microsoft.com/office/powerpoint/2010/main" val="1547292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8A33A-1774-4F09-BA92-BAAF35F9D882}"/>
              </a:ext>
            </a:extLst>
          </p:cNvPr>
          <p:cNvSpPr>
            <a:spLocks noGrp="1"/>
          </p:cNvSpPr>
          <p:nvPr>
            <p:ph type="title"/>
          </p:nvPr>
        </p:nvSpPr>
        <p:spPr/>
        <p:txBody>
          <a:bodyPr/>
          <a:lstStyle/>
          <a:p>
            <a:pPr algn="l"/>
            <a:r>
              <a:rPr lang="en-US" dirty="0"/>
              <a:t>DFD – LEVEL -1</a:t>
            </a:r>
          </a:p>
        </p:txBody>
      </p:sp>
      <p:pic>
        <p:nvPicPr>
          <p:cNvPr id="4" name="Content Placeholder 3">
            <a:extLst>
              <a:ext uri="{FF2B5EF4-FFF2-40B4-BE49-F238E27FC236}">
                <a16:creationId xmlns:a16="http://schemas.microsoft.com/office/drawing/2014/main" id="{3FD836AD-2795-4705-86A0-9D3E5BB447F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74890" y="232714"/>
            <a:ext cx="5819738" cy="5939486"/>
          </a:xfrm>
          <a:prstGeom prst="rect">
            <a:avLst/>
          </a:prstGeom>
          <a:noFill/>
          <a:ln>
            <a:noFill/>
          </a:ln>
        </p:spPr>
      </p:pic>
    </p:spTree>
    <p:extLst>
      <p:ext uri="{BB962C8B-B14F-4D97-AF65-F5344CB8AC3E}">
        <p14:creationId xmlns:p14="http://schemas.microsoft.com/office/powerpoint/2010/main" val="3264338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2D2A7-D4AC-4092-9628-7E5FEF6CE9B8}"/>
              </a:ext>
            </a:extLst>
          </p:cNvPr>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TABLE NAME: ADMIN</a:t>
            </a:r>
            <a:br>
              <a:rPr lang="en-US" sz="1800" dirty="0">
                <a:effectLst/>
                <a:latin typeface="Times New Roman" panose="02020603050405020304" pitchFamily="18" charset="0"/>
                <a:ea typeface="Times New Roman" panose="02020603050405020304" pitchFamily="18" charset="0"/>
              </a:rPr>
            </a:br>
            <a:endParaRPr lang="en-US" dirty="0"/>
          </a:p>
        </p:txBody>
      </p:sp>
      <p:graphicFrame>
        <p:nvGraphicFramePr>
          <p:cNvPr id="4" name="Content Placeholder 3">
            <a:extLst>
              <a:ext uri="{FF2B5EF4-FFF2-40B4-BE49-F238E27FC236}">
                <a16:creationId xmlns:a16="http://schemas.microsoft.com/office/drawing/2014/main" id="{C3F910A8-B022-4AB3-B749-6E52D229895D}"/>
              </a:ext>
            </a:extLst>
          </p:cNvPr>
          <p:cNvGraphicFramePr>
            <a:graphicFrameLocks noGrp="1"/>
          </p:cNvGraphicFramePr>
          <p:nvPr>
            <p:ph idx="1"/>
            <p:extLst>
              <p:ext uri="{D42A27DB-BD31-4B8C-83A1-F6EECF244321}">
                <p14:modId xmlns:p14="http://schemas.microsoft.com/office/powerpoint/2010/main" val="3188916955"/>
              </p:ext>
            </p:extLst>
          </p:nvPr>
        </p:nvGraphicFramePr>
        <p:xfrm>
          <a:off x="2713703" y="2728452"/>
          <a:ext cx="6713666" cy="1997984"/>
        </p:xfrm>
        <a:graphic>
          <a:graphicData uri="http://schemas.openxmlformats.org/drawingml/2006/table">
            <a:tbl>
              <a:tblPr firstRow="1" firstCol="1" bandRow="1">
                <a:tableStyleId>{5C22544A-7EE6-4342-B048-85BDC9FD1C3A}</a:tableStyleId>
              </a:tblPr>
              <a:tblGrid>
                <a:gridCol w="1678054">
                  <a:extLst>
                    <a:ext uri="{9D8B030D-6E8A-4147-A177-3AD203B41FA5}">
                      <a16:colId xmlns:a16="http://schemas.microsoft.com/office/drawing/2014/main" val="1464925742"/>
                    </a:ext>
                  </a:extLst>
                </a:gridCol>
                <a:gridCol w="1678054">
                  <a:extLst>
                    <a:ext uri="{9D8B030D-6E8A-4147-A177-3AD203B41FA5}">
                      <a16:colId xmlns:a16="http://schemas.microsoft.com/office/drawing/2014/main" val="3093710919"/>
                    </a:ext>
                  </a:extLst>
                </a:gridCol>
                <a:gridCol w="1678779">
                  <a:extLst>
                    <a:ext uri="{9D8B030D-6E8A-4147-A177-3AD203B41FA5}">
                      <a16:colId xmlns:a16="http://schemas.microsoft.com/office/drawing/2014/main" val="204636476"/>
                    </a:ext>
                  </a:extLst>
                </a:gridCol>
                <a:gridCol w="1678779">
                  <a:extLst>
                    <a:ext uri="{9D8B030D-6E8A-4147-A177-3AD203B41FA5}">
                      <a16:colId xmlns:a16="http://schemas.microsoft.com/office/drawing/2014/main" val="4185142992"/>
                    </a:ext>
                  </a:extLst>
                </a:gridCol>
              </a:tblGrid>
              <a:tr h="499496">
                <a:tc>
                  <a:txBody>
                    <a:bodyPr/>
                    <a:lstStyle/>
                    <a:p>
                      <a:pPr marL="0" marR="0">
                        <a:lnSpc>
                          <a:spcPct val="150000"/>
                        </a:lnSpc>
                        <a:spcBef>
                          <a:spcPts val="0"/>
                        </a:spcBef>
                        <a:spcAft>
                          <a:spcPts val="0"/>
                        </a:spcAft>
                      </a:pPr>
                      <a:r>
                        <a:rPr lang="en-US" sz="1200">
                          <a:effectLst/>
                        </a:rPr>
                        <a:t>FIELD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DATA TYPE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SIZE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CONSTRAINT</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8445170"/>
                  </a:ext>
                </a:extLst>
              </a:tr>
              <a:tr h="499496">
                <a:tc>
                  <a:txBody>
                    <a:bodyPr/>
                    <a:lstStyle/>
                    <a:p>
                      <a:pPr marL="0" marR="0">
                        <a:lnSpc>
                          <a:spcPct val="150000"/>
                        </a:lnSpc>
                        <a:spcBef>
                          <a:spcPts val="0"/>
                        </a:spcBef>
                        <a:spcAft>
                          <a:spcPts val="0"/>
                        </a:spcAft>
                      </a:pPr>
                      <a:r>
                        <a:rPr lang="en-US" sz="1200">
                          <a:effectLst/>
                        </a:rPr>
                        <a:t>Admin id</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Primary key</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79855440"/>
                  </a:ext>
                </a:extLst>
              </a:tr>
              <a:tr h="499496">
                <a:tc>
                  <a:txBody>
                    <a:bodyPr/>
                    <a:lstStyle/>
                    <a:p>
                      <a:pPr marL="0" marR="0">
                        <a:lnSpc>
                          <a:spcPct val="150000"/>
                        </a:lnSpc>
                        <a:spcBef>
                          <a:spcPts val="0"/>
                        </a:spcBef>
                        <a:spcAft>
                          <a:spcPts val="0"/>
                        </a:spcAft>
                      </a:pPr>
                      <a:r>
                        <a:rPr lang="en-US" sz="1200">
                          <a:effectLst/>
                        </a:rPr>
                        <a:t>Username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Varchar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20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60704401"/>
                  </a:ext>
                </a:extLst>
              </a:tr>
              <a:tr h="499496">
                <a:tc>
                  <a:txBody>
                    <a:bodyPr/>
                    <a:lstStyle/>
                    <a:p>
                      <a:pPr marL="0" marR="0">
                        <a:lnSpc>
                          <a:spcPct val="150000"/>
                        </a:lnSpc>
                        <a:spcBef>
                          <a:spcPts val="0"/>
                        </a:spcBef>
                        <a:spcAft>
                          <a:spcPts val="0"/>
                        </a:spcAft>
                      </a:pPr>
                      <a:r>
                        <a:rPr lang="en-US" sz="1200">
                          <a:effectLst/>
                        </a:rPr>
                        <a:t>password</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Varchar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20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Not null</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966482947"/>
                  </a:ext>
                </a:extLst>
              </a:tr>
            </a:tbl>
          </a:graphicData>
        </a:graphic>
      </p:graphicFrame>
    </p:spTree>
    <p:extLst>
      <p:ext uri="{BB962C8B-B14F-4D97-AF65-F5344CB8AC3E}">
        <p14:creationId xmlns:p14="http://schemas.microsoft.com/office/powerpoint/2010/main" val="350736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88A54-4E2E-4EB9-9579-71D8FD2FF18E}"/>
              </a:ext>
            </a:extLst>
          </p:cNvPr>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TABLE NAME: EVENT</a:t>
            </a:r>
            <a:br>
              <a:rPr lang="en-US" sz="1800" dirty="0">
                <a:effectLst/>
                <a:latin typeface="Times New Roman" panose="02020603050405020304" pitchFamily="18" charset="0"/>
                <a:ea typeface="Times New Roman" panose="02020603050405020304" pitchFamily="18" charset="0"/>
              </a:rPr>
            </a:br>
            <a:endParaRPr lang="en-US" dirty="0"/>
          </a:p>
        </p:txBody>
      </p:sp>
      <p:graphicFrame>
        <p:nvGraphicFramePr>
          <p:cNvPr id="4" name="Content Placeholder 3">
            <a:extLst>
              <a:ext uri="{FF2B5EF4-FFF2-40B4-BE49-F238E27FC236}">
                <a16:creationId xmlns:a16="http://schemas.microsoft.com/office/drawing/2014/main" id="{162BA553-E522-42D6-96C0-61AE264A4038}"/>
              </a:ext>
            </a:extLst>
          </p:cNvPr>
          <p:cNvGraphicFramePr>
            <a:graphicFrameLocks noGrp="1"/>
          </p:cNvGraphicFramePr>
          <p:nvPr>
            <p:ph idx="1"/>
            <p:extLst>
              <p:ext uri="{D42A27DB-BD31-4B8C-83A1-F6EECF244321}">
                <p14:modId xmlns:p14="http://schemas.microsoft.com/office/powerpoint/2010/main" val="4254872345"/>
              </p:ext>
            </p:extLst>
          </p:nvPr>
        </p:nvGraphicFramePr>
        <p:xfrm>
          <a:off x="2743200" y="2227006"/>
          <a:ext cx="6684168" cy="3121092"/>
        </p:xfrm>
        <a:graphic>
          <a:graphicData uri="http://schemas.openxmlformats.org/drawingml/2006/table">
            <a:tbl>
              <a:tblPr firstRow="1" firstCol="1" bandRow="1">
                <a:tableStyleId>{5C22544A-7EE6-4342-B048-85BDC9FD1C3A}</a:tableStyleId>
              </a:tblPr>
              <a:tblGrid>
                <a:gridCol w="1670681">
                  <a:extLst>
                    <a:ext uri="{9D8B030D-6E8A-4147-A177-3AD203B41FA5}">
                      <a16:colId xmlns:a16="http://schemas.microsoft.com/office/drawing/2014/main" val="2790312300"/>
                    </a:ext>
                  </a:extLst>
                </a:gridCol>
                <a:gridCol w="1670681">
                  <a:extLst>
                    <a:ext uri="{9D8B030D-6E8A-4147-A177-3AD203B41FA5}">
                      <a16:colId xmlns:a16="http://schemas.microsoft.com/office/drawing/2014/main" val="2153796695"/>
                    </a:ext>
                  </a:extLst>
                </a:gridCol>
                <a:gridCol w="1671403">
                  <a:extLst>
                    <a:ext uri="{9D8B030D-6E8A-4147-A177-3AD203B41FA5}">
                      <a16:colId xmlns:a16="http://schemas.microsoft.com/office/drawing/2014/main" val="244620365"/>
                    </a:ext>
                  </a:extLst>
                </a:gridCol>
                <a:gridCol w="1671403">
                  <a:extLst>
                    <a:ext uri="{9D8B030D-6E8A-4147-A177-3AD203B41FA5}">
                      <a16:colId xmlns:a16="http://schemas.microsoft.com/office/drawing/2014/main" val="1303207302"/>
                    </a:ext>
                  </a:extLst>
                </a:gridCol>
              </a:tblGrid>
              <a:tr h="346788">
                <a:tc>
                  <a:txBody>
                    <a:bodyPr/>
                    <a:lstStyle/>
                    <a:p>
                      <a:pPr marL="0" marR="0">
                        <a:lnSpc>
                          <a:spcPct val="150000"/>
                        </a:lnSpc>
                        <a:spcBef>
                          <a:spcPts val="0"/>
                        </a:spcBef>
                        <a:spcAft>
                          <a:spcPts val="0"/>
                        </a:spcAft>
                      </a:pPr>
                      <a:r>
                        <a:rPr lang="en-US" sz="1200">
                          <a:effectLst/>
                        </a:rPr>
                        <a:t>FIELD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DATA TYPE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SIZE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CONSTRAINT</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682924042"/>
                  </a:ext>
                </a:extLst>
              </a:tr>
              <a:tr h="346788">
                <a:tc>
                  <a:txBody>
                    <a:bodyPr/>
                    <a:lstStyle/>
                    <a:p>
                      <a:pPr marL="0" marR="0">
                        <a:lnSpc>
                          <a:spcPct val="150000"/>
                        </a:lnSpc>
                        <a:spcBef>
                          <a:spcPts val="0"/>
                        </a:spcBef>
                        <a:spcAft>
                          <a:spcPts val="0"/>
                        </a:spcAft>
                      </a:pPr>
                      <a:r>
                        <a:rPr lang="en-US" sz="1200">
                          <a:effectLst/>
                        </a:rPr>
                        <a:t>Event id</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Primary key</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04915006"/>
                  </a:ext>
                </a:extLst>
              </a:tr>
              <a:tr h="346788">
                <a:tc>
                  <a:txBody>
                    <a:bodyPr/>
                    <a:lstStyle/>
                    <a:p>
                      <a:pPr marL="0" marR="0">
                        <a:lnSpc>
                          <a:spcPct val="150000"/>
                        </a:lnSpc>
                        <a:spcBef>
                          <a:spcPts val="0"/>
                        </a:spcBef>
                        <a:spcAft>
                          <a:spcPts val="0"/>
                        </a:spcAft>
                      </a:pPr>
                      <a:r>
                        <a:rPr lang="en-US" sz="1200">
                          <a:effectLst/>
                        </a:rPr>
                        <a:t>Event name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Varchar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20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833601105"/>
                  </a:ext>
                </a:extLst>
              </a:tr>
              <a:tr h="346788">
                <a:tc>
                  <a:txBody>
                    <a:bodyPr/>
                    <a:lstStyle/>
                    <a:p>
                      <a:pPr marL="0" marR="0">
                        <a:lnSpc>
                          <a:spcPct val="150000"/>
                        </a:lnSpc>
                        <a:spcBef>
                          <a:spcPts val="0"/>
                        </a:spcBef>
                        <a:spcAft>
                          <a:spcPts val="0"/>
                        </a:spcAft>
                      </a:pPr>
                      <a:r>
                        <a:rPr lang="en-US" sz="1200">
                          <a:effectLst/>
                        </a:rPr>
                        <a:t>Event category</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Varchar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20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81698119"/>
                  </a:ext>
                </a:extLst>
              </a:tr>
              <a:tr h="346788">
                <a:tc>
                  <a:txBody>
                    <a:bodyPr/>
                    <a:lstStyle/>
                    <a:p>
                      <a:pPr marL="0" marR="0">
                        <a:lnSpc>
                          <a:spcPct val="150000"/>
                        </a:lnSpc>
                        <a:spcBef>
                          <a:spcPts val="0"/>
                        </a:spcBef>
                        <a:spcAft>
                          <a:spcPts val="0"/>
                        </a:spcAft>
                      </a:pPr>
                      <a:r>
                        <a:rPr lang="en-US" sz="1200">
                          <a:effectLst/>
                        </a:rPr>
                        <a:t>Amount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852627871"/>
                  </a:ext>
                </a:extLst>
              </a:tr>
              <a:tr h="346788">
                <a:tc>
                  <a:txBody>
                    <a:bodyPr/>
                    <a:lstStyle/>
                    <a:p>
                      <a:pPr marL="0" marR="0">
                        <a:lnSpc>
                          <a:spcPct val="150000"/>
                        </a:lnSpc>
                        <a:spcBef>
                          <a:spcPts val="0"/>
                        </a:spcBef>
                        <a:spcAft>
                          <a:spcPts val="0"/>
                        </a:spcAft>
                      </a:pPr>
                      <a:r>
                        <a:rPr lang="en-US" sz="1200">
                          <a:effectLst/>
                        </a:rPr>
                        <a:t>Total teams</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90804635"/>
                  </a:ext>
                </a:extLst>
              </a:tr>
              <a:tr h="346788">
                <a:tc>
                  <a:txBody>
                    <a:bodyPr/>
                    <a:lstStyle/>
                    <a:p>
                      <a:pPr marL="0" marR="0">
                        <a:lnSpc>
                          <a:spcPct val="150000"/>
                        </a:lnSpc>
                        <a:spcBef>
                          <a:spcPts val="0"/>
                        </a:spcBef>
                        <a:spcAft>
                          <a:spcPts val="0"/>
                        </a:spcAft>
                      </a:pPr>
                      <a:r>
                        <a:rPr lang="en-US" sz="1200">
                          <a:effectLst/>
                        </a:rPr>
                        <a:t>Location</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Varchar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20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783310164"/>
                  </a:ext>
                </a:extLst>
              </a:tr>
              <a:tr h="346788">
                <a:tc>
                  <a:txBody>
                    <a:bodyPr/>
                    <a:lstStyle/>
                    <a:p>
                      <a:pPr marL="0" marR="0">
                        <a:lnSpc>
                          <a:spcPct val="150000"/>
                        </a:lnSpc>
                        <a:spcBef>
                          <a:spcPts val="0"/>
                        </a:spcBef>
                        <a:spcAft>
                          <a:spcPts val="0"/>
                        </a:spcAft>
                      </a:pPr>
                      <a:r>
                        <a:rPr lang="en-US" sz="1200">
                          <a:effectLst/>
                        </a:rPr>
                        <a:t>Contact person</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Varchar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20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74669647"/>
                  </a:ext>
                </a:extLst>
              </a:tr>
              <a:tr h="346788">
                <a:tc>
                  <a:txBody>
                    <a:bodyPr/>
                    <a:lstStyle/>
                    <a:p>
                      <a:pPr marL="0" marR="0">
                        <a:lnSpc>
                          <a:spcPct val="150000"/>
                        </a:lnSpc>
                        <a:spcBef>
                          <a:spcPts val="0"/>
                        </a:spcBef>
                        <a:spcAft>
                          <a:spcPts val="0"/>
                        </a:spcAft>
                      </a:pPr>
                      <a:r>
                        <a:rPr lang="en-US" sz="1200">
                          <a:effectLst/>
                        </a:rPr>
                        <a:t>Mobile number</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Not null</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8032225"/>
                  </a:ext>
                </a:extLst>
              </a:tr>
            </a:tbl>
          </a:graphicData>
        </a:graphic>
      </p:graphicFrame>
    </p:spTree>
    <p:extLst>
      <p:ext uri="{BB962C8B-B14F-4D97-AF65-F5344CB8AC3E}">
        <p14:creationId xmlns:p14="http://schemas.microsoft.com/office/powerpoint/2010/main" val="795839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775FF-F303-4C2F-8D3F-17F540F55152}"/>
              </a:ext>
            </a:extLst>
          </p:cNvPr>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TABLE NAME: USER</a:t>
            </a:r>
            <a:br>
              <a:rPr lang="en-US" sz="1800" dirty="0">
                <a:effectLst/>
                <a:latin typeface="Times New Roman" panose="02020603050405020304" pitchFamily="18" charset="0"/>
                <a:ea typeface="Times New Roman" panose="02020603050405020304" pitchFamily="18" charset="0"/>
              </a:rPr>
            </a:br>
            <a:endParaRPr lang="en-US" dirty="0"/>
          </a:p>
        </p:txBody>
      </p:sp>
      <p:graphicFrame>
        <p:nvGraphicFramePr>
          <p:cNvPr id="4" name="Content Placeholder 3">
            <a:extLst>
              <a:ext uri="{FF2B5EF4-FFF2-40B4-BE49-F238E27FC236}">
                <a16:creationId xmlns:a16="http://schemas.microsoft.com/office/drawing/2014/main" id="{0D0AE7BD-F7DF-46B9-AE54-2853D5ACEF00}"/>
              </a:ext>
            </a:extLst>
          </p:cNvPr>
          <p:cNvGraphicFramePr>
            <a:graphicFrameLocks noGrp="1"/>
          </p:cNvGraphicFramePr>
          <p:nvPr>
            <p:ph idx="1"/>
            <p:extLst>
              <p:ext uri="{D42A27DB-BD31-4B8C-83A1-F6EECF244321}">
                <p14:modId xmlns:p14="http://schemas.microsoft.com/office/powerpoint/2010/main" val="1732562002"/>
              </p:ext>
            </p:extLst>
          </p:nvPr>
        </p:nvGraphicFramePr>
        <p:xfrm>
          <a:off x="2580968" y="2300748"/>
          <a:ext cx="6846400" cy="2550020"/>
        </p:xfrm>
        <a:graphic>
          <a:graphicData uri="http://schemas.openxmlformats.org/drawingml/2006/table">
            <a:tbl>
              <a:tblPr firstRow="1" firstCol="1" bandRow="1">
                <a:tableStyleId>{5C22544A-7EE6-4342-B048-85BDC9FD1C3A}</a:tableStyleId>
              </a:tblPr>
              <a:tblGrid>
                <a:gridCol w="1711230">
                  <a:extLst>
                    <a:ext uri="{9D8B030D-6E8A-4147-A177-3AD203B41FA5}">
                      <a16:colId xmlns:a16="http://schemas.microsoft.com/office/drawing/2014/main" val="223497098"/>
                    </a:ext>
                  </a:extLst>
                </a:gridCol>
                <a:gridCol w="1711230">
                  <a:extLst>
                    <a:ext uri="{9D8B030D-6E8A-4147-A177-3AD203B41FA5}">
                      <a16:colId xmlns:a16="http://schemas.microsoft.com/office/drawing/2014/main" val="923238799"/>
                    </a:ext>
                  </a:extLst>
                </a:gridCol>
                <a:gridCol w="1711970">
                  <a:extLst>
                    <a:ext uri="{9D8B030D-6E8A-4147-A177-3AD203B41FA5}">
                      <a16:colId xmlns:a16="http://schemas.microsoft.com/office/drawing/2014/main" val="3740821708"/>
                    </a:ext>
                  </a:extLst>
                </a:gridCol>
                <a:gridCol w="1711970">
                  <a:extLst>
                    <a:ext uri="{9D8B030D-6E8A-4147-A177-3AD203B41FA5}">
                      <a16:colId xmlns:a16="http://schemas.microsoft.com/office/drawing/2014/main" val="3551873938"/>
                    </a:ext>
                  </a:extLst>
                </a:gridCol>
              </a:tblGrid>
              <a:tr h="510004">
                <a:tc>
                  <a:txBody>
                    <a:bodyPr/>
                    <a:lstStyle/>
                    <a:p>
                      <a:pPr marL="0" marR="0">
                        <a:lnSpc>
                          <a:spcPct val="150000"/>
                        </a:lnSpc>
                        <a:spcBef>
                          <a:spcPts val="0"/>
                        </a:spcBef>
                        <a:spcAft>
                          <a:spcPts val="0"/>
                        </a:spcAft>
                      </a:pPr>
                      <a:r>
                        <a:rPr lang="en-US" sz="1200">
                          <a:effectLst/>
                        </a:rPr>
                        <a:t>FIELD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DATA TYPE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SIZE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CONSTRAINT</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7916155"/>
                  </a:ext>
                </a:extLst>
              </a:tr>
              <a:tr h="510004">
                <a:tc>
                  <a:txBody>
                    <a:bodyPr/>
                    <a:lstStyle/>
                    <a:p>
                      <a:pPr marL="0" marR="0">
                        <a:lnSpc>
                          <a:spcPct val="150000"/>
                        </a:lnSpc>
                        <a:spcBef>
                          <a:spcPts val="0"/>
                        </a:spcBef>
                        <a:spcAft>
                          <a:spcPts val="0"/>
                        </a:spcAft>
                      </a:pPr>
                      <a:r>
                        <a:rPr lang="en-US" sz="1200">
                          <a:effectLst/>
                        </a:rPr>
                        <a:t>User id</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Primary key</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08285069"/>
                  </a:ext>
                </a:extLst>
              </a:tr>
              <a:tr h="510004">
                <a:tc>
                  <a:txBody>
                    <a:bodyPr/>
                    <a:lstStyle/>
                    <a:p>
                      <a:pPr marL="0" marR="0">
                        <a:lnSpc>
                          <a:spcPct val="150000"/>
                        </a:lnSpc>
                        <a:spcBef>
                          <a:spcPts val="0"/>
                        </a:spcBef>
                        <a:spcAft>
                          <a:spcPts val="0"/>
                        </a:spcAft>
                      </a:pPr>
                      <a:r>
                        <a:rPr lang="en-US" sz="1200">
                          <a:effectLst/>
                        </a:rPr>
                        <a:t>Username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Varchar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20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35389135"/>
                  </a:ext>
                </a:extLst>
              </a:tr>
              <a:tr h="510004">
                <a:tc>
                  <a:txBody>
                    <a:bodyPr/>
                    <a:lstStyle/>
                    <a:p>
                      <a:pPr marL="0" marR="0">
                        <a:lnSpc>
                          <a:spcPct val="150000"/>
                        </a:lnSpc>
                        <a:spcBef>
                          <a:spcPts val="0"/>
                        </a:spcBef>
                        <a:spcAft>
                          <a:spcPts val="0"/>
                        </a:spcAft>
                      </a:pPr>
                      <a:r>
                        <a:rPr lang="en-US" sz="1200">
                          <a:effectLst/>
                        </a:rPr>
                        <a:t>password</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Varchar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20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68395337"/>
                  </a:ext>
                </a:extLst>
              </a:tr>
              <a:tr h="510004">
                <a:tc>
                  <a:txBody>
                    <a:bodyPr/>
                    <a:lstStyle/>
                    <a:p>
                      <a:pPr marL="0" marR="0">
                        <a:lnSpc>
                          <a:spcPct val="150000"/>
                        </a:lnSpc>
                        <a:spcBef>
                          <a:spcPts val="0"/>
                        </a:spcBef>
                        <a:spcAft>
                          <a:spcPts val="0"/>
                        </a:spcAft>
                      </a:pPr>
                      <a:r>
                        <a:rPr lang="en-US" sz="1200">
                          <a:effectLst/>
                        </a:rPr>
                        <a:t>Mobile number</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Not null</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47241670"/>
                  </a:ext>
                </a:extLst>
              </a:tr>
            </a:tbl>
          </a:graphicData>
        </a:graphic>
      </p:graphicFrame>
    </p:spTree>
    <p:extLst>
      <p:ext uri="{BB962C8B-B14F-4D97-AF65-F5344CB8AC3E}">
        <p14:creationId xmlns:p14="http://schemas.microsoft.com/office/powerpoint/2010/main" val="3606458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AF8F5-3259-4DA0-9D58-0B6873B29715}"/>
              </a:ext>
            </a:extLst>
          </p:cNvPr>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TABLE NAME: TEAM</a:t>
            </a:r>
            <a:br>
              <a:rPr lang="en-US" sz="1800" dirty="0">
                <a:effectLst/>
                <a:latin typeface="Times New Roman" panose="02020603050405020304" pitchFamily="18" charset="0"/>
                <a:ea typeface="Times New Roman" panose="02020603050405020304" pitchFamily="18" charset="0"/>
              </a:rPr>
            </a:br>
            <a:endParaRPr lang="en-US" dirty="0"/>
          </a:p>
        </p:txBody>
      </p:sp>
      <p:graphicFrame>
        <p:nvGraphicFramePr>
          <p:cNvPr id="4" name="Content Placeholder 3">
            <a:extLst>
              <a:ext uri="{FF2B5EF4-FFF2-40B4-BE49-F238E27FC236}">
                <a16:creationId xmlns:a16="http://schemas.microsoft.com/office/drawing/2014/main" id="{5D437AA3-6629-43F2-969E-9F5EFDF62E8A}"/>
              </a:ext>
            </a:extLst>
          </p:cNvPr>
          <p:cNvGraphicFramePr>
            <a:graphicFrameLocks noGrp="1"/>
          </p:cNvGraphicFramePr>
          <p:nvPr>
            <p:ph idx="1"/>
            <p:extLst>
              <p:ext uri="{D42A27DB-BD31-4B8C-83A1-F6EECF244321}">
                <p14:modId xmlns:p14="http://schemas.microsoft.com/office/powerpoint/2010/main" val="2746137364"/>
              </p:ext>
            </p:extLst>
          </p:nvPr>
        </p:nvGraphicFramePr>
        <p:xfrm>
          <a:off x="2462981" y="1976284"/>
          <a:ext cx="6964388" cy="3521807"/>
        </p:xfrm>
        <a:graphic>
          <a:graphicData uri="http://schemas.openxmlformats.org/drawingml/2006/table">
            <a:tbl>
              <a:tblPr firstRow="1" firstCol="1" bandRow="1">
                <a:tableStyleId>{5C22544A-7EE6-4342-B048-85BDC9FD1C3A}</a:tableStyleId>
              </a:tblPr>
              <a:tblGrid>
                <a:gridCol w="1740721">
                  <a:extLst>
                    <a:ext uri="{9D8B030D-6E8A-4147-A177-3AD203B41FA5}">
                      <a16:colId xmlns:a16="http://schemas.microsoft.com/office/drawing/2014/main" val="825792632"/>
                    </a:ext>
                  </a:extLst>
                </a:gridCol>
                <a:gridCol w="1740721">
                  <a:extLst>
                    <a:ext uri="{9D8B030D-6E8A-4147-A177-3AD203B41FA5}">
                      <a16:colId xmlns:a16="http://schemas.microsoft.com/office/drawing/2014/main" val="3840241286"/>
                    </a:ext>
                  </a:extLst>
                </a:gridCol>
                <a:gridCol w="1741473">
                  <a:extLst>
                    <a:ext uri="{9D8B030D-6E8A-4147-A177-3AD203B41FA5}">
                      <a16:colId xmlns:a16="http://schemas.microsoft.com/office/drawing/2014/main" val="1784331446"/>
                    </a:ext>
                  </a:extLst>
                </a:gridCol>
                <a:gridCol w="1741473">
                  <a:extLst>
                    <a:ext uri="{9D8B030D-6E8A-4147-A177-3AD203B41FA5}">
                      <a16:colId xmlns:a16="http://schemas.microsoft.com/office/drawing/2014/main" val="2287653417"/>
                    </a:ext>
                  </a:extLst>
                </a:gridCol>
              </a:tblGrid>
              <a:tr h="386186">
                <a:tc>
                  <a:txBody>
                    <a:bodyPr/>
                    <a:lstStyle/>
                    <a:p>
                      <a:pPr marL="0" marR="0">
                        <a:lnSpc>
                          <a:spcPct val="150000"/>
                        </a:lnSpc>
                        <a:spcBef>
                          <a:spcPts val="0"/>
                        </a:spcBef>
                        <a:spcAft>
                          <a:spcPts val="0"/>
                        </a:spcAft>
                      </a:pPr>
                      <a:r>
                        <a:rPr lang="en-US" sz="1200">
                          <a:effectLst/>
                        </a:rPr>
                        <a:t>FIELD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DATA TYPE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SIZE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CONSTRAINT</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25329696"/>
                  </a:ext>
                </a:extLst>
              </a:tr>
              <a:tr h="386186">
                <a:tc>
                  <a:txBody>
                    <a:bodyPr/>
                    <a:lstStyle/>
                    <a:p>
                      <a:pPr marL="0" marR="0">
                        <a:lnSpc>
                          <a:spcPct val="150000"/>
                        </a:lnSpc>
                        <a:spcBef>
                          <a:spcPts val="0"/>
                        </a:spcBef>
                        <a:spcAft>
                          <a:spcPts val="0"/>
                        </a:spcAft>
                      </a:pPr>
                      <a:r>
                        <a:rPr lang="en-US" sz="1200">
                          <a:effectLst/>
                        </a:rPr>
                        <a:t>Team id</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Primary key</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345687"/>
                  </a:ext>
                </a:extLst>
              </a:tr>
              <a:tr h="386186">
                <a:tc>
                  <a:txBody>
                    <a:bodyPr/>
                    <a:lstStyle/>
                    <a:p>
                      <a:pPr marL="0" marR="0">
                        <a:lnSpc>
                          <a:spcPct val="150000"/>
                        </a:lnSpc>
                        <a:spcBef>
                          <a:spcPts val="0"/>
                        </a:spcBef>
                        <a:spcAft>
                          <a:spcPts val="0"/>
                        </a:spcAft>
                      </a:pPr>
                      <a:r>
                        <a:rPr lang="en-US" sz="1200">
                          <a:effectLst/>
                        </a:rPr>
                        <a:t>Team name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Varchar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20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67258373"/>
                  </a:ext>
                </a:extLst>
              </a:tr>
              <a:tr h="818505">
                <a:tc>
                  <a:txBody>
                    <a:bodyPr/>
                    <a:lstStyle/>
                    <a:p>
                      <a:pPr marL="0" marR="0">
                        <a:lnSpc>
                          <a:spcPct val="150000"/>
                        </a:lnSpc>
                        <a:spcBef>
                          <a:spcPts val="0"/>
                        </a:spcBef>
                        <a:spcAft>
                          <a:spcPts val="0"/>
                        </a:spcAft>
                      </a:pPr>
                      <a:r>
                        <a:rPr lang="en-US" sz="1200">
                          <a:effectLst/>
                        </a:rPr>
                        <a:t>Total team members</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186189045"/>
                  </a:ext>
                </a:extLst>
              </a:tr>
              <a:tr h="386186">
                <a:tc>
                  <a:txBody>
                    <a:bodyPr/>
                    <a:lstStyle/>
                    <a:p>
                      <a:pPr marL="0" marR="0">
                        <a:lnSpc>
                          <a:spcPct val="150000"/>
                        </a:lnSpc>
                        <a:spcBef>
                          <a:spcPts val="0"/>
                        </a:spcBef>
                        <a:spcAft>
                          <a:spcPts val="0"/>
                        </a:spcAft>
                      </a:pPr>
                      <a:r>
                        <a:rPr lang="en-US" sz="1200">
                          <a:effectLst/>
                        </a:rPr>
                        <a:t>Captain name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Varchar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20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92524894"/>
                  </a:ext>
                </a:extLst>
              </a:tr>
              <a:tr h="386186">
                <a:tc>
                  <a:txBody>
                    <a:bodyPr/>
                    <a:lstStyle/>
                    <a:p>
                      <a:pPr marL="0" marR="0">
                        <a:lnSpc>
                          <a:spcPct val="150000"/>
                        </a:lnSpc>
                        <a:spcBef>
                          <a:spcPts val="0"/>
                        </a:spcBef>
                        <a:spcAft>
                          <a:spcPts val="0"/>
                        </a:spcAft>
                      </a:pPr>
                      <a:r>
                        <a:rPr lang="en-US" sz="1200">
                          <a:effectLst/>
                        </a:rPr>
                        <a:t>Mobile number 1</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88383931"/>
                  </a:ext>
                </a:extLst>
              </a:tr>
              <a:tr h="386186">
                <a:tc>
                  <a:txBody>
                    <a:bodyPr/>
                    <a:lstStyle/>
                    <a:p>
                      <a:pPr marL="0" marR="0">
                        <a:lnSpc>
                          <a:spcPct val="150000"/>
                        </a:lnSpc>
                        <a:spcBef>
                          <a:spcPts val="0"/>
                        </a:spcBef>
                        <a:spcAft>
                          <a:spcPts val="0"/>
                        </a:spcAft>
                      </a:pPr>
                      <a:r>
                        <a:rPr lang="en-US" sz="1200">
                          <a:effectLst/>
                        </a:rPr>
                        <a:t>Mobile number 2</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Not null</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72882365"/>
                  </a:ext>
                </a:extLst>
              </a:tr>
              <a:tr h="386186">
                <a:tc>
                  <a:txBody>
                    <a:bodyPr/>
                    <a:lstStyle/>
                    <a:p>
                      <a:pPr marL="0" marR="0">
                        <a:lnSpc>
                          <a:spcPct val="150000"/>
                        </a:lnSpc>
                        <a:spcBef>
                          <a:spcPts val="0"/>
                        </a:spcBef>
                        <a:spcAft>
                          <a:spcPts val="0"/>
                        </a:spcAft>
                      </a:pPr>
                      <a:r>
                        <a:rPr lang="en-US" sz="1200">
                          <a:effectLst/>
                        </a:rPr>
                        <a:t>Full address</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Varchar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30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Not null</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38273416"/>
                  </a:ext>
                </a:extLst>
              </a:tr>
            </a:tbl>
          </a:graphicData>
        </a:graphic>
      </p:graphicFrame>
    </p:spTree>
    <p:extLst>
      <p:ext uri="{BB962C8B-B14F-4D97-AF65-F5344CB8AC3E}">
        <p14:creationId xmlns:p14="http://schemas.microsoft.com/office/powerpoint/2010/main" val="2506659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AF8F5-3259-4DA0-9D58-0B6873B29715}"/>
              </a:ext>
            </a:extLst>
          </p:cNvPr>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TABLE NAME: BOOKING</a:t>
            </a:r>
            <a:br>
              <a:rPr lang="en-US" sz="1800" dirty="0">
                <a:effectLst/>
                <a:latin typeface="Times New Roman" panose="02020603050405020304" pitchFamily="18" charset="0"/>
                <a:ea typeface="Times New Roman" panose="02020603050405020304" pitchFamily="18" charset="0"/>
              </a:rPr>
            </a:br>
            <a:endParaRPr lang="en-US" dirty="0"/>
          </a:p>
        </p:txBody>
      </p:sp>
      <p:graphicFrame>
        <p:nvGraphicFramePr>
          <p:cNvPr id="4" name="Content Placeholder 3">
            <a:extLst>
              <a:ext uri="{FF2B5EF4-FFF2-40B4-BE49-F238E27FC236}">
                <a16:creationId xmlns:a16="http://schemas.microsoft.com/office/drawing/2014/main" id="{404DCF15-9092-4E5A-A7D5-88C46CE7B2C8}"/>
              </a:ext>
            </a:extLst>
          </p:cNvPr>
          <p:cNvGraphicFramePr>
            <a:graphicFrameLocks noGrp="1"/>
          </p:cNvGraphicFramePr>
          <p:nvPr>
            <p:ph idx="1"/>
            <p:extLst>
              <p:ext uri="{D42A27DB-BD31-4B8C-83A1-F6EECF244321}">
                <p14:modId xmlns:p14="http://schemas.microsoft.com/office/powerpoint/2010/main" val="1804667442"/>
              </p:ext>
            </p:extLst>
          </p:nvPr>
        </p:nvGraphicFramePr>
        <p:xfrm>
          <a:off x="2816942" y="2551472"/>
          <a:ext cx="6610428" cy="2299295"/>
        </p:xfrm>
        <a:graphic>
          <a:graphicData uri="http://schemas.openxmlformats.org/drawingml/2006/table">
            <a:tbl>
              <a:tblPr firstRow="1" firstCol="1" bandRow="1">
                <a:tableStyleId>{5C22544A-7EE6-4342-B048-85BDC9FD1C3A}</a:tableStyleId>
              </a:tblPr>
              <a:tblGrid>
                <a:gridCol w="1652250">
                  <a:extLst>
                    <a:ext uri="{9D8B030D-6E8A-4147-A177-3AD203B41FA5}">
                      <a16:colId xmlns:a16="http://schemas.microsoft.com/office/drawing/2014/main" val="2409745237"/>
                    </a:ext>
                  </a:extLst>
                </a:gridCol>
                <a:gridCol w="1652250">
                  <a:extLst>
                    <a:ext uri="{9D8B030D-6E8A-4147-A177-3AD203B41FA5}">
                      <a16:colId xmlns:a16="http://schemas.microsoft.com/office/drawing/2014/main" val="3317113543"/>
                    </a:ext>
                  </a:extLst>
                </a:gridCol>
                <a:gridCol w="1652964">
                  <a:extLst>
                    <a:ext uri="{9D8B030D-6E8A-4147-A177-3AD203B41FA5}">
                      <a16:colId xmlns:a16="http://schemas.microsoft.com/office/drawing/2014/main" val="4243950745"/>
                    </a:ext>
                  </a:extLst>
                </a:gridCol>
                <a:gridCol w="1652964">
                  <a:extLst>
                    <a:ext uri="{9D8B030D-6E8A-4147-A177-3AD203B41FA5}">
                      <a16:colId xmlns:a16="http://schemas.microsoft.com/office/drawing/2014/main" val="728361997"/>
                    </a:ext>
                  </a:extLst>
                </a:gridCol>
              </a:tblGrid>
              <a:tr h="459859">
                <a:tc>
                  <a:txBody>
                    <a:bodyPr/>
                    <a:lstStyle/>
                    <a:p>
                      <a:pPr marL="0" marR="0">
                        <a:lnSpc>
                          <a:spcPct val="150000"/>
                        </a:lnSpc>
                        <a:spcBef>
                          <a:spcPts val="0"/>
                        </a:spcBef>
                        <a:spcAft>
                          <a:spcPts val="0"/>
                        </a:spcAft>
                      </a:pPr>
                      <a:r>
                        <a:rPr lang="en-US" sz="1200">
                          <a:effectLst/>
                        </a:rPr>
                        <a:t>FIELD </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DATA TYPE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SIZE</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CONSTRAINT</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29768213"/>
                  </a:ext>
                </a:extLst>
              </a:tr>
              <a:tr h="459859">
                <a:tc>
                  <a:txBody>
                    <a:bodyPr/>
                    <a:lstStyle/>
                    <a:p>
                      <a:pPr marL="0" marR="0">
                        <a:lnSpc>
                          <a:spcPct val="150000"/>
                        </a:lnSpc>
                        <a:spcBef>
                          <a:spcPts val="0"/>
                        </a:spcBef>
                        <a:spcAft>
                          <a:spcPts val="0"/>
                        </a:spcAft>
                      </a:pPr>
                      <a:r>
                        <a:rPr lang="en-US" sz="1200">
                          <a:effectLst/>
                        </a:rPr>
                        <a:t>Booking id</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Primary key</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118235777"/>
                  </a:ext>
                </a:extLst>
              </a:tr>
              <a:tr h="459859">
                <a:tc>
                  <a:txBody>
                    <a:bodyPr/>
                    <a:lstStyle/>
                    <a:p>
                      <a:pPr marL="0" marR="0">
                        <a:lnSpc>
                          <a:spcPct val="150000"/>
                        </a:lnSpc>
                        <a:spcBef>
                          <a:spcPts val="0"/>
                        </a:spcBef>
                        <a:spcAft>
                          <a:spcPts val="0"/>
                        </a:spcAft>
                      </a:pPr>
                      <a:r>
                        <a:rPr lang="en-US" sz="1200">
                          <a:effectLst/>
                        </a:rPr>
                        <a:t>Event id</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Foreign key</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802218469"/>
                  </a:ext>
                </a:extLst>
              </a:tr>
              <a:tr h="459859">
                <a:tc>
                  <a:txBody>
                    <a:bodyPr/>
                    <a:lstStyle/>
                    <a:p>
                      <a:pPr marL="0" marR="0">
                        <a:lnSpc>
                          <a:spcPct val="150000"/>
                        </a:lnSpc>
                        <a:spcBef>
                          <a:spcPts val="0"/>
                        </a:spcBef>
                        <a:spcAft>
                          <a:spcPts val="0"/>
                        </a:spcAft>
                      </a:pPr>
                      <a:r>
                        <a:rPr lang="en-US" sz="1200">
                          <a:effectLst/>
                        </a:rPr>
                        <a:t>Team id</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Int</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10</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Foreign key</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512471579"/>
                  </a:ext>
                </a:extLst>
              </a:tr>
              <a:tr h="459859">
                <a:tc>
                  <a:txBody>
                    <a:bodyPr/>
                    <a:lstStyle/>
                    <a:p>
                      <a:pPr marL="0" marR="0">
                        <a:lnSpc>
                          <a:spcPct val="150000"/>
                        </a:lnSpc>
                        <a:spcBef>
                          <a:spcPts val="0"/>
                        </a:spcBef>
                        <a:spcAft>
                          <a:spcPts val="0"/>
                        </a:spcAft>
                      </a:pPr>
                      <a:r>
                        <a:rPr lang="en-US" sz="1200">
                          <a:effectLst/>
                        </a:rPr>
                        <a:t>Booking status</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Varchar</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15</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Not null</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40480438"/>
                  </a:ext>
                </a:extLst>
              </a:tr>
            </a:tbl>
          </a:graphicData>
        </a:graphic>
      </p:graphicFrame>
    </p:spTree>
    <p:extLst>
      <p:ext uri="{BB962C8B-B14F-4D97-AF65-F5344CB8AC3E}">
        <p14:creationId xmlns:p14="http://schemas.microsoft.com/office/powerpoint/2010/main" val="1803830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AF8F5-3259-4DA0-9D58-0B6873B29715}"/>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3448694C-805E-433E-AF40-41164AB665A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282533" y="452283"/>
            <a:ext cx="10422268" cy="4989871"/>
          </a:xfrm>
          <a:prstGeom prst="rect">
            <a:avLst/>
          </a:prstGeom>
          <a:noFill/>
          <a:ln>
            <a:noFill/>
          </a:ln>
        </p:spPr>
      </p:pic>
    </p:spTree>
    <p:extLst>
      <p:ext uri="{BB962C8B-B14F-4D97-AF65-F5344CB8AC3E}">
        <p14:creationId xmlns:p14="http://schemas.microsoft.com/office/powerpoint/2010/main" val="1683284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AF8F5-3259-4DA0-9D58-0B6873B29715}"/>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403FF095-D7A0-41CD-83E7-7BEF5D2E38D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698714" y="484238"/>
            <a:ext cx="9274086" cy="6537921"/>
          </a:xfrm>
          <a:prstGeom prst="rect">
            <a:avLst/>
          </a:prstGeom>
          <a:noFill/>
          <a:ln>
            <a:noFill/>
          </a:ln>
        </p:spPr>
      </p:pic>
    </p:spTree>
    <p:extLst>
      <p:ext uri="{BB962C8B-B14F-4D97-AF65-F5344CB8AC3E}">
        <p14:creationId xmlns:p14="http://schemas.microsoft.com/office/powerpoint/2010/main" val="1512526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AF8F5-3259-4DA0-9D58-0B6873B2971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DE6D344-C757-4A85-9DE3-E81C89B09F0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190ED71-FF0B-44E8-93CB-72FDF3D0916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634920" y="121106"/>
            <a:ext cx="9559106" cy="6736894"/>
          </a:xfrm>
          <a:prstGeom prst="rect">
            <a:avLst/>
          </a:prstGeom>
          <a:noFill/>
          <a:ln>
            <a:noFill/>
          </a:ln>
        </p:spPr>
      </p:pic>
    </p:spTree>
    <p:extLst>
      <p:ext uri="{BB962C8B-B14F-4D97-AF65-F5344CB8AC3E}">
        <p14:creationId xmlns:p14="http://schemas.microsoft.com/office/powerpoint/2010/main" val="1801095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AF8F5-3259-4DA0-9D58-0B6873B2971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DE6D344-C757-4A85-9DE3-E81C89B09F0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AA7E663-63C3-4483-B759-FF94A23BF56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484310" y="229869"/>
            <a:ext cx="9414748" cy="6635156"/>
          </a:xfrm>
          <a:prstGeom prst="rect">
            <a:avLst/>
          </a:prstGeom>
          <a:noFill/>
          <a:ln>
            <a:noFill/>
          </a:ln>
        </p:spPr>
      </p:pic>
    </p:spTree>
    <p:extLst>
      <p:ext uri="{BB962C8B-B14F-4D97-AF65-F5344CB8AC3E}">
        <p14:creationId xmlns:p14="http://schemas.microsoft.com/office/powerpoint/2010/main" val="480065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DFE3D-CF41-4632-AEB2-4BE6F92E974B}"/>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5854B835-7BC2-467F-A535-7DE21884A81B}"/>
              </a:ext>
            </a:extLst>
          </p:cNvPr>
          <p:cNvSpPr>
            <a:spLocks noGrp="1"/>
          </p:cNvSpPr>
          <p:nvPr>
            <p:ph idx="1"/>
          </p:nvPr>
        </p:nvSpPr>
        <p:spPr/>
        <p:txBody>
          <a:bodyPr>
            <a:normAutofit fontScale="85000" lnSpcReduction="10000"/>
          </a:bodyPr>
          <a:lstStyle/>
          <a:p>
            <a:pPr marL="0" marR="0" indent="457200">
              <a:lnSpc>
                <a:spcPct val="150000"/>
              </a:lnSpc>
              <a:spcBef>
                <a:spcPts val="0"/>
              </a:spcBef>
              <a:spcAft>
                <a:spcPts val="800"/>
              </a:spcAft>
            </a:pPr>
            <a:r>
              <a:rPr lang="en-US" sz="1800" dirty="0">
                <a:solidFill>
                  <a:srgbClr val="4C4C4C"/>
                </a:solidFill>
                <a:effectLst/>
                <a:latin typeface="Times New Roman" panose="02020603050405020304" pitchFamily="18" charset="0"/>
                <a:ea typeface="Calibri" panose="020F0502020204030204" pitchFamily="34" charset="0"/>
                <a:cs typeface="Times New Roman" panose="02020603050405020304" pitchFamily="18" charset="0"/>
              </a:rPr>
              <a:t>The project brings the entire manual process of sports event management online which is built using JAVA as a front end and SQL Server as a backend. The main purpose of this project is to simplify the process of handling each sports event by providing a web interface for admin and teacher. The admin part consists of multiple modules to initiate with the sports event by adding the type of sport (indoor or outdoor), adding student who are interested in a particular sports activity, adding teachers who will conduct the particular sports activity which is allotted by the admin itself and lastly, viewing the results of sports event held in college. The teacher part has come up with handling all the sports related activity assigned by the admin. Teacher performs various task such as taking the attendance of the students who are registered for a particular sport event, viewing the list of students to mark the winner of each round, generating the results based on multiple rounds won by the student and also can view the 1st, 2nd and 3rd standings of student’s name for the particular sport event.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46555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AF8F5-3259-4DA0-9D58-0B6873B2971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DE6D344-C757-4A85-9DE3-E81C89B09F0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BFA02BF-E1BA-4866-9B14-36C82C6604D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484309" y="262417"/>
            <a:ext cx="9842451" cy="6938579"/>
          </a:xfrm>
          <a:prstGeom prst="rect">
            <a:avLst/>
          </a:prstGeom>
          <a:noFill/>
          <a:ln>
            <a:noFill/>
          </a:ln>
        </p:spPr>
      </p:pic>
    </p:spTree>
    <p:extLst>
      <p:ext uri="{BB962C8B-B14F-4D97-AF65-F5344CB8AC3E}">
        <p14:creationId xmlns:p14="http://schemas.microsoft.com/office/powerpoint/2010/main" val="2319586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AF8F5-3259-4DA0-9D58-0B6873B2971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DE6D344-C757-4A85-9DE3-E81C89B09F0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80C7D3A-846A-4F3A-AED5-167C4118684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484310" y="328988"/>
            <a:ext cx="9264138" cy="6529012"/>
          </a:xfrm>
          <a:prstGeom prst="rect">
            <a:avLst/>
          </a:prstGeom>
          <a:noFill/>
          <a:ln>
            <a:noFill/>
          </a:ln>
        </p:spPr>
      </p:pic>
    </p:spTree>
    <p:extLst>
      <p:ext uri="{BB962C8B-B14F-4D97-AF65-F5344CB8AC3E}">
        <p14:creationId xmlns:p14="http://schemas.microsoft.com/office/powerpoint/2010/main" val="1594903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7B6BD-6029-4719-B606-0057CD8A37C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B7A32F1A-EEE9-4FAF-8505-D230D3A96A6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24667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8D01C-8D37-4F3A-B329-D9C66B48A509}"/>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a:extLst>
              <a:ext uri="{FF2B5EF4-FFF2-40B4-BE49-F238E27FC236}">
                <a16:creationId xmlns:a16="http://schemas.microsoft.com/office/drawing/2014/main" id="{D5EC0356-6C79-4D24-998C-29DE6C39D1B9}"/>
              </a:ext>
            </a:extLst>
          </p:cNvPr>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481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503AC-872F-4E85-AEE2-7A8E7C5BC087}"/>
              </a:ext>
            </a:extLst>
          </p:cNvPr>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F785B1C-3FC4-43FE-88A7-4F680B15B227}"/>
              </a:ext>
            </a:extLst>
          </p:cNvPr>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47836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6AEBB-53AB-4615-9F17-8505694A5C4F}"/>
              </a:ext>
            </a:extLst>
          </p:cNvPr>
          <p:cNvSpPr>
            <a:spLocks noGrp="1"/>
          </p:cNvSpPr>
          <p:nvPr>
            <p:ph type="title"/>
          </p:nvPr>
        </p:nvSpPr>
        <p:spPr/>
        <p:txBody>
          <a:bodyPr/>
          <a:lstStyle/>
          <a:p>
            <a:r>
              <a:rPr lang="en-US" dirty="0"/>
              <a:t>EXISTING SYSTEM</a:t>
            </a:r>
          </a:p>
        </p:txBody>
      </p:sp>
      <p:sp>
        <p:nvSpPr>
          <p:cNvPr id="3" name="Content Placeholder 2">
            <a:extLst>
              <a:ext uri="{FF2B5EF4-FFF2-40B4-BE49-F238E27FC236}">
                <a16:creationId xmlns:a16="http://schemas.microsoft.com/office/drawing/2014/main" id="{B678DDFF-0C1F-4E6A-A7AF-6FD81C2BA9CF}"/>
              </a:ext>
            </a:extLst>
          </p:cNvPr>
          <p:cNvSpPr>
            <a:spLocks noGrp="1"/>
          </p:cNvSpPr>
          <p:nvPr>
            <p:ph idx="1"/>
          </p:nvPr>
        </p:nvSpPr>
        <p:spPr/>
        <p:txBody>
          <a:bodyPr>
            <a:normAutofit lnSpcReduction="10000"/>
          </a:bodyPr>
          <a:lstStyle/>
          <a:p>
            <a:pPr marL="0" marR="0">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 the existing Sports Event Management system, students are not able to get proper information about the games conducted in various colleges. The student needs to spend the time to get the information about the game. The student should attend the venue to get registered for the game which takes a lot of time.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DISADVANTAGES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No aware for outside tournaments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Can’t managing the team strength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Can’t generating the report for the tournament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9029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D4710-71A8-410A-85F1-3F6B0BE3FAC7}"/>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id="{76E19CB4-FA1C-4ED5-AFF1-B82455ED53A4}"/>
              </a:ext>
            </a:extLst>
          </p:cNvPr>
          <p:cNvSpPr>
            <a:spLocks noGrp="1"/>
          </p:cNvSpPr>
          <p:nvPr>
            <p:ph idx="1"/>
          </p:nvPr>
        </p:nvSpPr>
        <p:spPr/>
        <p:txBody>
          <a:bodyPr>
            <a:normAutofit fontScale="92500" lnSpcReduction="20000"/>
          </a:bodyPr>
          <a:lstStyle/>
          <a:p>
            <a:pPr marL="0" marR="0">
              <a:lnSpc>
                <a:spcPct val="150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 the proposed Sports Event Management system student can get all the information of various games and the venue. The student can get registered from anywhere and at any time. By using this system student can save a lot of time and effort. The student can easily get the information from anywhere.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ADVANTAGES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Can track the team details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Find the registration team details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All the tournament details view in the single page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0635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2E879-44E2-4AFC-91C1-A644CA698A8B}"/>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C08555ED-5306-4AC3-82F6-94DC618DC81F}"/>
              </a:ext>
            </a:extLst>
          </p:cNvPr>
          <p:cNvSpPr>
            <a:spLocks noGrp="1"/>
          </p:cNvSpPr>
          <p:nvPr>
            <p:ph idx="1"/>
          </p:nvPr>
        </p:nvSpPr>
        <p:spPr/>
        <p:txBody>
          <a:bodyPr>
            <a:normAutofit/>
          </a:bodyPr>
          <a:lstStyle/>
          <a:p>
            <a:pPr marL="0" marR="0" lvl="0" indent="0">
              <a:lnSpc>
                <a:spcPct val="150000"/>
              </a:lnSpc>
              <a:spcBef>
                <a:spcPts val="0"/>
              </a:spcBef>
              <a:spcAft>
                <a:spcPts val="800"/>
              </a:spcAft>
              <a:buNone/>
            </a:pPr>
            <a:r>
              <a:rPr lang="en-US" sz="1800" b="1" dirty="0">
                <a:effectLst/>
                <a:latin typeface="Times New Roman" panose="02020603050405020304" pitchFamily="18" charset="0"/>
                <a:ea typeface="Times New Roman" panose="02020603050405020304" pitchFamily="18" charset="0"/>
              </a:rPr>
              <a:t>Player Registration</a:t>
            </a:r>
            <a:endParaRPr lang="en-US" sz="1800" dirty="0">
              <a:effectLst/>
              <a:latin typeface="Times New Roman" panose="02020603050405020304" pitchFamily="18" charset="0"/>
              <a:ea typeface="Times New Roman" panose="02020603050405020304" pitchFamily="18" charset="0"/>
            </a:endParaRPr>
          </a:p>
          <a:p>
            <a:pPr marL="685800" marR="0" indent="-229235">
              <a:lnSpc>
                <a:spcPct val="15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 user registration will help to register the user, who interested to join this tournament. This will store into the user table, when need to open the login this will help to validate username and password.</a:t>
            </a: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lvl="0" indent="0">
              <a:lnSpc>
                <a:spcPct val="150000"/>
              </a:lnSpc>
              <a:spcBef>
                <a:spcPts val="0"/>
              </a:spcBef>
              <a:spcAft>
                <a:spcPts val="0"/>
              </a:spcAft>
              <a:buNone/>
            </a:pPr>
            <a:r>
              <a:rPr lang="en-US" sz="1800" b="1" dirty="0">
                <a:effectLst/>
                <a:latin typeface="Times New Roman" panose="02020603050405020304" pitchFamily="18" charset="0"/>
                <a:ea typeface="Times New Roman" panose="02020603050405020304" pitchFamily="18" charset="0"/>
              </a:rPr>
              <a:t>Team Registration	</a:t>
            </a:r>
            <a:endParaRPr lang="en-US" sz="1800" dirty="0">
              <a:effectLst/>
              <a:latin typeface="Times New Roman" panose="02020603050405020304" pitchFamily="18" charset="0"/>
              <a:ea typeface="Times New Roman" panose="02020603050405020304" pitchFamily="18" charset="0"/>
            </a:endParaRPr>
          </a:p>
          <a:p>
            <a:pPr marL="914400" marR="0" indent="-229235">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After the user login manually create the team, there is an n number peoples can be added in the team, it may differ based on the sports.</a:t>
            </a:r>
          </a:p>
        </p:txBody>
      </p:sp>
    </p:spTree>
    <p:extLst>
      <p:ext uri="{BB962C8B-B14F-4D97-AF65-F5344CB8AC3E}">
        <p14:creationId xmlns:p14="http://schemas.microsoft.com/office/powerpoint/2010/main" val="4215025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8F9E25-F29C-4FEA-ACB4-6D6057146BE7}"/>
              </a:ext>
            </a:extLst>
          </p:cNvPr>
          <p:cNvSpPr>
            <a:spLocks noGrp="1"/>
          </p:cNvSpPr>
          <p:nvPr>
            <p:ph idx="1"/>
          </p:nvPr>
        </p:nvSpPr>
        <p:spPr>
          <a:xfrm>
            <a:off x="1469562" y="749708"/>
            <a:ext cx="10520877" cy="5370873"/>
          </a:xfrm>
        </p:spPr>
        <p:txBody>
          <a:bodyPr>
            <a:normAutofit/>
          </a:bodyPr>
          <a:lstStyle/>
          <a:p>
            <a:pPr marL="0" marR="0" lvl="0" indent="0">
              <a:lnSpc>
                <a:spcPct val="150000"/>
              </a:lnSpc>
              <a:spcBef>
                <a:spcPts val="0"/>
              </a:spcBef>
              <a:spcAft>
                <a:spcPts val="800"/>
              </a:spcAft>
              <a:buNone/>
            </a:pPr>
            <a:r>
              <a:rPr lang="en-US" sz="1800" b="1" dirty="0">
                <a:effectLst/>
                <a:latin typeface="Times New Roman" panose="02020603050405020304" pitchFamily="18" charset="0"/>
                <a:ea typeface="Times New Roman" panose="02020603050405020304" pitchFamily="18" charset="0"/>
              </a:rPr>
              <a:t>Tournament Booking Events</a:t>
            </a:r>
            <a:endParaRPr lang="en-US" sz="1800" dirty="0">
              <a:effectLst/>
              <a:latin typeface="Times New Roman" panose="02020603050405020304" pitchFamily="18" charset="0"/>
              <a:ea typeface="Times New Roman" panose="02020603050405020304" pitchFamily="18" charset="0"/>
            </a:endParaRPr>
          </a:p>
          <a:p>
            <a:pPr marL="685800" marR="0" indent="228600">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When user need to join the tournament, should before booking an event is an mandatory option to fill. Here the admin can store some condition to promote the changes as an no of team can be participate.</a:t>
            </a:r>
          </a:p>
          <a:p>
            <a:pPr marL="685165" marR="0" indent="0">
              <a:lnSpc>
                <a:spcPct val="150000"/>
              </a:lnSpc>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0" lvl="0" indent="0">
              <a:lnSpc>
                <a:spcPct val="150000"/>
              </a:lnSpc>
              <a:spcBef>
                <a:spcPts val="0"/>
              </a:spcBef>
              <a:spcAft>
                <a:spcPts val="0"/>
              </a:spcAft>
              <a:buNone/>
            </a:pPr>
            <a:r>
              <a:rPr lang="en-US" sz="1800" b="1" dirty="0">
                <a:effectLst/>
                <a:latin typeface="Times New Roman" panose="02020603050405020304" pitchFamily="18" charset="0"/>
                <a:ea typeface="Times New Roman" panose="02020603050405020304" pitchFamily="18" charset="0"/>
              </a:rPr>
              <a:t>Event Registration</a:t>
            </a:r>
            <a:endParaRPr lang="en-US" sz="1800" dirty="0">
              <a:effectLst/>
              <a:latin typeface="Times New Roman" panose="02020603050405020304" pitchFamily="18" charset="0"/>
              <a:ea typeface="Times New Roman" panose="02020603050405020304" pitchFamily="18" charset="0"/>
            </a:endParaRPr>
          </a:p>
          <a:p>
            <a:pPr marL="914400" marR="0" indent="-229235">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Admin will focus the create the event name and details as well, once the registration has been completed, it will shows in the user screen. User easily figure out and follow the tournament details.</a:t>
            </a:r>
          </a:p>
          <a:p>
            <a:pPr marL="0" marR="0" lvl="0" indent="0">
              <a:lnSpc>
                <a:spcPct val="150000"/>
              </a:lnSpc>
              <a:spcBef>
                <a:spcPts val="0"/>
              </a:spcBef>
              <a:spcAft>
                <a:spcPts val="0"/>
              </a:spcAft>
              <a:buNone/>
            </a:pPr>
            <a:r>
              <a:rPr lang="en-US" sz="1800" b="1" dirty="0">
                <a:effectLst/>
                <a:latin typeface="Times New Roman" panose="02020603050405020304" pitchFamily="18" charset="0"/>
                <a:ea typeface="Times New Roman" panose="02020603050405020304" pitchFamily="18" charset="0"/>
              </a:rPr>
              <a:t>Manage user details	</a:t>
            </a:r>
            <a:endParaRPr lang="en-US" sz="1800" dirty="0">
              <a:effectLst/>
              <a:latin typeface="Times New Roman" panose="02020603050405020304" pitchFamily="18" charset="0"/>
              <a:ea typeface="Times New Roman" panose="02020603050405020304" pitchFamily="18" charset="0"/>
            </a:endParaRPr>
          </a:p>
          <a:p>
            <a:pPr marL="914400" marR="0" indent="-229235">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Admin can see the user detail in his portal, the registered user can visible into the admin screen, the collect the user information and try to reach them.</a:t>
            </a:r>
          </a:p>
          <a:p>
            <a:pPr marL="0" marR="0" lvl="0" indent="0">
              <a:lnSpc>
                <a:spcPct val="150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24169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C2842-B933-4858-AB9F-EE9637BBE279}"/>
              </a:ext>
            </a:extLst>
          </p:cNvPr>
          <p:cNvSpPr>
            <a:spLocks noGrp="1"/>
          </p:cNvSpPr>
          <p:nvPr>
            <p:ph type="title"/>
          </p:nvPr>
        </p:nvSpPr>
        <p:spPr/>
        <p:txBody>
          <a:bodyPr/>
          <a:lstStyle/>
          <a:p>
            <a:r>
              <a:rPr lang="en-US" dirty="0"/>
              <a:t>DFD – LEVEL - 0</a:t>
            </a:r>
          </a:p>
        </p:txBody>
      </p:sp>
      <p:pic>
        <p:nvPicPr>
          <p:cNvPr id="4" name="Content Placeholder 3">
            <a:extLst>
              <a:ext uri="{FF2B5EF4-FFF2-40B4-BE49-F238E27FC236}">
                <a16:creationId xmlns:a16="http://schemas.microsoft.com/office/drawing/2014/main" id="{8226090E-AFCF-4832-955E-C122B9097D6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8192" y="2890839"/>
            <a:ext cx="11007604" cy="2003476"/>
          </a:xfrm>
          <a:prstGeom prst="rect">
            <a:avLst/>
          </a:prstGeom>
          <a:noFill/>
          <a:ln>
            <a:noFill/>
          </a:ln>
        </p:spPr>
      </p:pic>
    </p:spTree>
    <p:extLst>
      <p:ext uri="{BB962C8B-B14F-4D97-AF65-F5344CB8AC3E}">
        <p14:creationId xmlns:p14="http://schemas.microsoft.com/office/powerpoint/2010/main" val="29877665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32</TotalTime>
  <Words>842</Words>
  <Application>Microsoft Office PowerPoint</Application>
  <PresentationFormat>Widescreen</PresentationFormat>
  <Paragraphs>169</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Corbel</vt:lpstr>
      <vt:lpstr>Symbol</vt:lpstr>
      <vt:lpstr>Times New Roman</vt:lpstr>
      <vt:lpstr>Wingdings</vt:lpstr>
      <vt:lpstr>Parallax</vt:lpstr>
      <vt:lpstr>SPORTS EVENT MANAGEMENT SYSTEM</vt:lpstr>
      <vt:lpstr>ABSTRACT</vt:lpstr>
      <vt:lpstr> HARDWARE SPECFICATION</vt:lpstr>
      <vt:lpstr> SOFTWARE SPECIFICATION </vt:lpstr>
      <vt:lpstr>EXISTING SYSTEM</vt:lpstr>
      <vt:lpstr>PROPOSED SYSTEM</vt:lpstr>
      <vt:lpstr>Modules</vt:lpstr>
      <vt:lpstr>PowerPoint Presentation</vt:lpstr>
      <vt:lpstr>DFD – LEVEL - 0</vt:lpstr>
      <vt:lpstr>DFD – LEVEL -1</vt:lpstr>
      <vt:lpstr>TABLE NAME: ADMIN </vt:lpstr>
      <vt:lpstr>TABLE NAME: EVENT </vt:lpstr>
      <vt:lpstr>TABLE NAME: USER </vt:lpstr>
      <vt:lpstr>TABLE NAME: TEAM </vt:lpstr>
      <vt:lpstr>TABLE NAME: BOOKING </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Ram</cp:lastModifiedBy>
  <cp:revision>8</cp:revision>
  <dcterms:created xsi:type="dcterms:W3CDTF">2021-01-26T14:06:30Z</dcterms:created>
  <dcterms:modified xsi:type="dcterms:W3CDTF">2022-04-07T14:04:13Z</dcterms:modified>
</cp:coreProperties>
</file>