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9" d="100"/>
          <a:sy n="69" d="100"/>
        </p:scale>
        <p:origin x="77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C6E12D2-DA3A-480B-BCDF-BFB6C7EBE402}" type="datetimeFigureOut">
              <a:rPr lang="en-US" smtClean="0"/>
              <a:pPr/>
              <a:t>2/4/2023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183917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pPr/>
              <a:t>2/4/2023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1452681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pPr/>
              <a:t>2/4/2023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3258807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pPr/>
              <a:t>2/4/2023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474461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pPr/>
              <a:t>2/4/2023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1018400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C6E12D2-DA3A-480B-BCDF-BFB6C7EBE402}" type="datetimeFigureOut">
              <a:rPr lang="en-US" smtClean="0"/>
              <a:pPr/>
              <a:t>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3320241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C6E12D2-DA3A-480B-BCDF-BFB6C7EBE402}" type="datetimeFigureOut">
              <a:rPr lang="en-US" smtClean="0"/>
              <a:pPr/>
              <a:t>2/4/2023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1292878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C6E12D2-DA3A-480B-BCDF-BFB6C7EBE402}" type="datetimeFigureOut">
              <a:rPr lang="en-US" smtClean="0"/>
              <a:pPr/>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36778488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C6E12D2-DA3A-480B-BCDF-BFB6C7EBE402}" type="datetimeFigureOut">
              <a:rPr lang="en-US" smtClean="0"/>
              <a:pPr/>
              <a:t>2/4/2023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3012189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pPr/>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2679754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pPr/>
              <a:t>2/4/2023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3957486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pPr/>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771466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pPr/>
              <a:t>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2585284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pPr/>
              <a:t>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267604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pPr/>
              <a:t>2/4/2023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3219734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pPr/>
              <a:t>2/4/2023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2033360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pPr/>
              <a:t>2/4/2023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1913317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C6E12D2-DA3A-480B-BCDF-BFB6C7EBE402}" type="datetimeFigureOut">
              <a:rPr lang="en-US" smtClean="0"/>
              <a:pPr/>
              <a:t>2/4/2023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1BBC3DF-4D3E-4D62-AC24-223E50BCC8DF}" type="slidenum">
              <a:rPr lang="en-US" smtClean="0"/>
              <a:pPr/>
              <a:t>‹#›</a:t>
            </a:fld>
            <a:endParaRPr lang="en-US"/>
          </a:p>
        </p:txBody>
      </p:sp>
    </p:spTree>
    <p:extLst>
      <p:ext uri="{BB962C8B-B14F-4D97-AF65-F5344CB8AC3E}">
        <p14:creationId xmlns:p14="http://schemas.microsoft.com/office/powerpoint/2010/main" val="409281927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D079-2B1B-40AF-AEBC-3D4705E15124}"/>
              </a:ext>
            </a:extLst>
          </p:cNvPr>
          <p:cNvSpPr>
            <a:spLocks noGrp="1"/>
          </p:cNvSpPr>
          <p:nvPr>
            <p:ph type="ctrTitle"/>
          </p:nvPr>
        </p:nvSpPr>
        <p:spPr>
          <a:xfrm>
            <a:off x="2692398" y="2255444"/>
            <a:ext cx="6815669" cy="1515533"/>
          </a:xfrm>
        </p:spPr>
        <p:txBody>
          <a:bodyPr/>
          <a:lstStyle/>
          <a:p>
            <a:r>
              <a:rPr lang="en-US" dirty="0"/>
              <a:t>FURNITURE SHOP MANAGEMENT SYSTEM</a:t>
            </a:r>
          </a:p>
        </p:txBody>
      </p:sp>
      <p:sp>
        <p:nvSpPr>
          <p:cNvPr id="3" name="Subtitle 2">
            <a:extLst>
              <a:ext uri="{FF2B5EF4-FFF2-40B4-BE49-F238E27FC236}">
                <a16:creationId xmlns:a16="http://schemas.microsoft.com/office/drawing/2014/main" id="{B9534E64-7AE3-404E-B86A-B8C0536DD8AE}"/>
              </a:ext>
            </a:extLst>
          </p:cNvPr>
          <p:cNvSpPr>
            <a:spLocks noGrp="1"/>
          </p:cNvSpPr>
          <p:nvPr>
            <p:ph type="subTitle" idx="1"/>
          </p:nvPr>
        </p:nvSpPr>
        <p:spPr>
          <a:xfrm>
            <a:off x="2692398" y="3962397"/>
            <a:ext cx="6815669" cy="1320802"/>
          </a:xfrm>
        </p:spPr>
        <p:txBody>
          <a:bodyPr/>
          <a:lstStyle/>
          <a:p>
            <a:endParaRPr lang="en-US" dirty="0"/>
          </a:p>
        </p:txBody>
      </p:sp>
    </p:spTree>
    <p:extLst>
      <p:ext uri="{BB962C8B-B14F-4D97-AF65-F5344CB8AC3E}">
        <p14:creationId xmlns:p14="http://schemas.microsoft.com/office/powerpoint/2010/main" val="154729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D388-6C07-4546-918A-2B5A67408456}"/>
              </a:ext>
            </a:extLst>
          </p:cNvPr>
          <p:cNvSpPr>
            <a:spLocks noGrp="1"/>
          </p:cNvSpPr>
          <p:nvPr>
            <p:ph type="title"/>
          </p:nvPr>
        </p:nvSpPr>
        <p:spPr/>
        <p:txBody>
          <a:bodyPr/>
          <a:lstStyle/>
          <a:p>
            <a:r>
              <a:rPr lang="en-US" dirty="0"/>
              <a:t>Data Flow Diagram</a:t>
            </a:r>
          </a:p>
        </p:txBody>
      </p:sp>
      <p:sp>
        <p:nvSpPr>
          <p:cNvPr id="3" name="Content Placeholder 2">
            <a:extLst>
              <a:ext uri="{FF2B5EF4-FFF2-40B4-BE49-F238E27FC236}">
                <a16:creationId xmlns:a16="http://schemas.microsoft.com/office/drawing/2014/main" id="{4302C280-D2B7-46AA-9A87-E36DB7A0CB3D}"/>
              </a:ext>
            </a:extLst>
          </p:cNvPr>
          <p:cNvSpPr>
            <a:spLocks noGrp="1"/>
          </p:cNvSpPr>
          <p:nvPr>
            <p:ph idx="1"/>
          </p:nvPr>
        </p:nvSpPr>
        <p:spPr/>
        <p:txBody>
          <a:bodyPr/>
          <a:lstStyle/>
          <a:p>
            <a:r>
              <a:rPr lang="en-US" sz="3600" dirty="0">
                <a:solidFill>
                  <a:schemeClr val="tx2"/>
                </a:solidFill>
                <a:latin typeface="+mj-lt"/>
                <a:ea typeface="+mj-ea"/>
                <a:cs typeface="+mj-cs"/>
              </a:rPr>
              <a:t>Level 0:</a:t>
            </a:r>
          </a:p>
          <a:p>
            <a:pPr marL="0" indent="0">
              <a:buNone/>
            </a:pPr>
            <a:endParaRPr lang="en-US" sz="3600" dirty="0">
              <a:solidFill>
                <a:schemeClr val="bg2"/>
              </a:solidFill>
              <a:latin typeface="+mj-lt"/>
              <a:ea typeface="+mj-ea"/>
              <a:cs typeface="+mj-cs"/>
            </a:endParaRPr>
          </a:p>
          <a:p>
            <a:pPr marL="0" indent="0">
              <a:buNone/>
            </a:pPr>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3258502" y="4130039"/>
            <a:ext cx="4037648" cy="1175385"/>
          </a:xfrm>
          <a:prstGeom prst="rect">
            <a:avLst/>
          </a:prstGeom>
          <a:noFill/>
          <a:ln>
            <a:noFill/>
          </a:ln>
        </p:spPr>
      </p:pic>
    </p:spTree>
    <p:extLst>
      <p:ext uri="{BB962C8B-B14F-4D97-AF65-F5344CB8AC3E}">
        <p14:creationId xmlns:p14="http://schemas.microsoft.com/office/powerpoint/2010/main" val="359068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EEFF-B3ED-40E0-9C29-20B24F396040}"/>
              </a:ext>
            </a:extLst>
          </p:cNvPr>
          <p:cNvSpPr>
            <a:spLocks noGrp="1"/>
          </p:cNvSpPr>
          <p:nvPr>
            <p:ph type="title"/>
          </p:nvPr>
        </p:nvSpPr>
        <p:spPr/>
        <p:txBody>
          <a:bodyPr/>
          <a:lstStyle/>
          <a:p>
            <a:pPr algn="l"/>
            <a:r>
              <a:rPr lang="en-US" dirty="0"/>
              <a:t>Level 1:</a:t>
            </a:r>
          </a:p>
        </p:txBody>
      </p:sp>
      <p:sp>
        <p:nvSpPr>
          <p:cNvPr id="4" name="Content Placeholder 3"/>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793464E0-10E9-4DE1-9443-FEC24219341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89278" y="973668"/>
            <a:ext cx="5991335" cy="5840758"/>
          </a:xfrm>
          <a:prstGeom prst="rect">
            <a:avLst/>
          </a:prstGeom>
          <a:noFill/>
          <a:ln>
            <a:noFill/>
          </a:ln>
        </p:spPr>
      </p:pic>
    </p:spTree>
    <p:extLst>
      <p:ext uri="{BB962C8B-B14F-4D97-AF65-F5344CB8AC3E}">
        <p14:creationId xmlns:p14="http://schemas.microsoft.com/office/powerpoint/2010/main" val="1535404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B6BD-6029-4719-B606-0057CD8A37C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7A32F1A-EEE9-4FAF-8505-D230D3A96A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2466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FE3D-CF41-4632-AEB2-4BE6F92E974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5854B835-7BC2-467F-A535-7DE21884A81B}"/>
              </a:ext>
            </a:extLst>
          </p:cNvPr>
          <p:cNvSpPr>
            <a:spLocks noGrp="1"/>
          </p:cNvSpPr>
          <p:nvPr>
            <p:ph idx="1"/>
          </p:nvPr>
        </p:nvSpPr>
        <p:spPr>
          <a:xfrm>
            <a:off x="1116854" y="2603500"/>
            <a:ext cx="8825659" cy="3416300"/>
          </a:xfrm>
        </p:spPr>
        <p:txBody>
          <a:bodyPr>
            <a:normAutofit fontScale="92500" lnSpcReduction="10000"/>
          </a:bodyPr>
          <a:lstStyle/>
          <a:p>
            <a:pPr fontAlgn="base"/>
            <a:r>
              <a:rPr lang="en-US" sz="1500" dirty="0">
                <a:latin typeface="Calibri" panose="020F0502020204030204" pitchFamily="34" charset="0"/>
                <a:ea typeface="Times New Roman" panose="02020603050405020304" pitchFamily="18" charset="0"/>
                <a:cs typeface="Calibri" panose="020F0502020204030204" pitchFamily="34" charset="0"/>
              </a:rPr>
              <a:t>In this title "Furniture Shop Management System" which is a shop management system to manage furniture shop business and it is implemented with inventory management. There are 5 main modules in this system, which are user profile management, purchase management, sales management stock management  and Billing management. </a:t>
            </a:r>
          </a:p>
          <a:p>
            <a:pPr fontAlgn="base"/>
            <a:r>
              <a:rPr lang="en-US" sz="1500" dirty="0">
                <a:latin typeface="Calibri" panose="020F0502020204030204" pitchFamily="34" charset="0"/>
                <a:ea typeface="Times New Roman" panose="02020603050405020304" pitchFamily="18" charset="0"/>
                <a:cs typeface="Calibri" panose="020F0502020204030204" pitchFamily="34" charset="0"/>
              </a:rPr>
              <a:t>The problem statements of this thesis are the current management system does not have well inventory management. There does not have the facilities to handle the receipts and issues of stock. </a:t>
            </a:r>
          </a:p>
          <a:p>
            <a:pPr fontAlgn="base"/>
            <a:r>
              <a:rPr lang="en-US" sz="1500" dirty="0">
                <a:latin typeface="Calibri" panose="020F0502020204030204" pitchFamily="34" charset="0"/>
                <a:ea typeface="Times New Roman" panose="02020603050405020304" pitchFamily="18" charset="0"/>
                <a:cs typeface="Calibri" panose="020F0502020204030204" pitchFamily="34" charset="0"/>
              </a:rPr>
              <a:t>The second problem is this current management system is manually system which records the information of staff and supplier, stock record, and sales report in paperwork. There are two (2) objectives of this thesis, which are to develop a systematic inventory management of Furniture Shop Management System (FSMS) and to provide a good storage stock and retrieve data information in this furniture shop management system. </a:t>
            </a:r>
          </a:p>
          <a:p>
            <a:pPr fontAlgn="base"/>
            <a:r>
              <a:rPr lang="en-US" sz="1500" dirty="0">
                <a:latin typeface="Calibri" panose="020F0502020204030204" pitchFamily="34" charset="0"/>
                <a:ea typeface="Times New Roman" panose="02020603050405020304" pitchFamily="18" charset="0"/>
                <a:cs typeface="Calibri" panose="020F0502020204030204" pitchFamily="34" charset="0"/>
              </a:rPr>
              <a:t>This thesis is discussed on how this furniture shop management system to be implemented, the tools and programming languages used, and the resources needed in developing this system. Prototyping is used to develop this project. The strength of Furniture Shop Management System is implemented with the well inventory management to manipulate the inventory of the shop.</a:t>
            </a:r>
            <a:endParaRPr lang="en-IN" sz="1500" dirty="0">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44655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D01C-8D37-4F3A-B329-D9C66B48A509}"/>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a:extLst>
              <a:ext uri="{FF2B5EF4-FFF2-40B4-BE49-F238E27FC236}">
                <a16:creationId xmlns:a16="http://schemas.microsoft.com/office/drawing/2014/main" id="{D5EC0356-6C79-4D24-998C-29DE6C39D1B9}"/>
              </a:ext>
            </a:extLst>
          </p:cNvPr>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481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03AC-872F-4E85-AEE2-7A8E7C5BC087}"/>
              </a:ext>
            </a:extLst>
          </p:cNvPr>
          <p:cNvSpPr>
            <a:spLocks noGrp="1"/>
          </p:cNvSpPr>
          <p:nvPr>
            <p:ph type="title"/>
          </p:nvPr>
        </p:nvSpPr>
        <p:spPr/>
        <p:txBody>
          <a:bodyPr/>
          <a:lstStyle/>
          <a:p>
            <a:r>
              <a:rPr lang="en-US" sz="1800" b="1" dirty="0">
                <a:latin typeface="Times New Roman" panose="02020603050405020304" pitchFamily="18" charset="0"/>
                <a:ea typeface="Calibri" panose="020F0502020204030204" pitchFamily="34"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F785B1C-3FC4-43FE-88A7-4F680B15B227}"/>
              </a:ext>
            </a:extLst>
          </p:cNvPr>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a:t>
            </a:r>
            <a:r>
              <a:rPr lang="en-US" sz="1800">
                <a:effectLst/>
                <a:latin typeface="Times New Roman" panose="02020603050405020304" pitchFamily="18" charset="0"/>
                <a:ea typeface="Calibri" panose="020F0502020204030204" pitchFamily="34" charset="0"/>
                <a:cs typeface="Times New Roman" panose="02020603050405020304" pitchFamily="18" charset="0"/>
              </a:rPr>
              <a:t>:  MYSQL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buNone/>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4783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AEBB-53AB-4615-9F17-8505694A5C4F}"/>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B678DDFF-0C1F-4E6A-A7AF-6FD81C2BA9CF}"/>
              </a:ext>
            </a:extLst>
          </p:cNvPr>
          <p:cNvSpPr>
            <a:spLocks noGrp="1"/>
          </p:cNvSpPr>
          <p:nvPr>
            <p:ph idx="1"/>
          </p:nvPr>
        </p:nvSpPr>
        <p:spPr/>
        <p:txBody>
          <a:bodyPr>
            <a:normAutofit fontScale="92500" lnSpcReduction="20000"/>
          </a:bodyPr>
          <a:lstStyle/>
          <a:p>
            <a:pPr marL="0" indent="0">
              <a:buNone/>
            </a:pPr>
            <a:endParaRPr lang="en-US" dirty="0">
              <a:latin typeface="Calibri" panose="020F0502020204030204" pitchFamily="34" charset="0"/>
              <a:ea typeface="Times New Roman" panose="02020603050405020304" pitchFamily="18" charset="0"/>
            </a:endParaRPr>
          </a:p>
          <a:p>
            <a:pPr marL="0" indent="0">
              <a:buNone/>
            </a:pPr>
            <a:r>
              <a:rPr lang="en-US" dirty="0">
                <a:latin typeface="Calibri" panose="020F0502020204030204" pitchFamily="34" charset="0"/>
                <a:ea typeface="Times New Roman" panose="02020603050405020304" pitchFamily="18" charset="0"/>
              </a:rPr>
              <a:t>This existing system is fully handled by man power, which takes lot of paper based. So, it’s a waste of money for the furniture shop manager. Purchased and stocked details are very risk to handle by the shop manager. It takes too much time for calculating the amount.</a:t>
            </a:r>
          </a:p>
          <a:p>
            <a:pPr marL="0" indent="0">
              <a:buNone/>
            </a:pPr>
            <a:endParaRPr lang="en-IN" dirty="0">
              <a:latin typeface="Calibri" panose="020F0502020204030204" pitchFamily="34" charset="0"/>
              <a:ea typeface="Times New Roman" panose="02020603050405020304" pitchFamily="18" charset="0"/>
            </a:endParaRPr>
          </a:p>
          <a:p>
            <a:pPr marL="0" indent="0">
              <a:buNone/>
            </a:pPr>
            <a:r>
              <a:rPr lang="en-US" b="1" dirty="0">
                <a:latin typeface="Calibri" panose="020F0502020204030204" pitchFamily="34" charset="0"/>
                <a:ea typeface="Times New Roman" panose="02020603050405020304" pitchFamily="18" charset="0"/>
              </a:rPr>
              <a:t>DRAWBACKS:</a:t>
            </a:r>
          </a:p>
          <a:p>
            <a:pPr marL="0" indent="0">
              <a:buNone/>
            </a:pPr>
            <a:endParaRPr lang="en-IN" b="1" dirty="0">
              <a:latin typeface="Calibri" panose="020F0502020204030204" pitchFamily="34" charset="0"/>
              <a:ea typeface="Times New Roman" panose="02020603050405020304" pitchFamily="18" charset="0"/>
            </a:endParaRPr>
          </a:p>
          <a:p>
            <a:pPr marL="0" indent="0">
              <a:buFont typeface="Arial" pitchFamily="34" charset="0"/>
              <a:buChar char="•"/>
            </a:pPr>
            <a:r>
              <a:rPr lang="en-US" dirty="0">
                <a:latin typeface="Calibri" panose="020F0502020204030204" pitchFamily="34" charset="0"/>
                <a:ea typeface="Times New Roman" panose="02020603050405020304" pitchFamily="18" charset="0"/>
              </a:rPr>
              <a:t> The existing system has the following drawbacks.</a:t>
            </a:r>
            <a:endParaRPr lang="en-IN" dirty="0">
              <a:latin typeface="Calibri" panose="020F0502020204030204" pitchFamily="34" charset="0"/>
              <a:ea typeface="Times New Roman" panose="02020603050405020304" pitchFamily="18" charset="0"/>
            </a:endParaRPr>
          </a:p>
          <a:p>
            <a:pPr marL="0" indent="0">
              <a:buFont typeface="Arial" pitchFamily="34" charset="0"/>
              <a:buChar char="•"/>
            </a:pPr>
            <a:r>
              <a:rPr lang="en-IN" dirty="0">
                <a:latin typeface="Calibri" panose="020F0502020204030204" pitchFamily="34" charset="0"/>
                <a:ea typeface="Times New Roman" panose="02020603050405020304" pitchFamily="18" charset="0"/>
              </a:rPr>
              <a:t> Does not keep track of purchase.</a:t>
            </a:r>
          </a:p>
          <a:p>
            <a:pPr marL="0" indent="0">
              <a:buFont typeface="Arial" pitchFamily="34" charset="0"/>
              <a:buChar char="•"/>
            </a:pPr>
            <a:r>
              <a:rPr lang="en-IN" dirty="0">
                <a:latin typeface="Calibri" panose="020F0502020204030204" pitchFamily="34" charset="0"/>
                <a:ea typeface="Times New Roman" panose="02020603050405020304" pitchFamily="18" charset="0"/>
              </a:rPr>
              <a:t> Does not keep track of stock.</a:t>
            </a:r>
          </a:p>
          <a:p>
            <a:pPr marL="0" indent="0">
              <a:buFont typeface="Arial" pitchFamily="34" charset="0"/>
              <a:buChar char="•"/>
            </a:pPr>
            <a:r>
              <a:rPr lang="en-IN" dirty="0">
                <a:latin typeface="Calibri" panose="020F0502020204030204" pitchFamily="34" charset="0"/>
                <a:ea typeface="Times New Roman" panose="02020603050405020304" pitchFamily="18" charset="0"/>
              </a:rPr>
              <a:t> Very risk to calculate billing details manually.</a:t>
            </a:r>
          </a:p>
          <a:p>
            <a:pPr marL="0" indent="0">
              <a:buNone/>
            </a:pPr>
            <a:endParaRPr lang="en-US" dirty="0"/>
          </a:p>
        </p:txBody>
      </p:sp>
    </p:spTree>
    <p:extLst>
      <p:ext uri="{BB962C8B-B14F-4D97-AF65-F5344CB8AC3E}">
        <p14:creationId xmlns:p14="http://schemas.microsoft.com/office/powerpoint/2010/main" val="15902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4710-71A8-410A-85F1-3F6B0BE3FAC7}"/>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76E19CB4-FA1C-4ED5-AFF1-B82455ED53A4}"/>
              </a:ext>
            </a:extLst>
          </p:cNvPr>
          <p:cNvSpPr>
            <a:spLocks noGrp="1"/>
          </p:cNvSpPr>
          <p:nvPr>
            <p:ph idx="1"/>
          </p:nvPr>
        </p:nvSpPr>
        <p:spPr/>
        <p:txBody>
          <a:bodyPr>
            <a:normAutofit lnSpcReduction="10000"/>
          </a:bodyPr>
          <a:lstStyle/>
          <a:p>
            <a:endParaRPr lang="en-US" sz="1700" dirty="0">
              <a:latin typeface="Calibri" panose="020F0502020204030204" pitchFamily="34" charset="0"/>
              <a:ea typeface="Times New Roman" panose="02020603050405020304" pitchFamily="18" charset="0"/>
            </a:endParaRPr>
          </a:p>
          <a:p>
            <a:r>
              <a:rPr lang="en-US" sz="1700" dirty="0">
                <a:latin typeface="Calibri" panose="020F0502020204030204" pitchFamily="34" charset="0"/>
                <a:ea typeface="Times New Roman" panose="02020603050405020304" pitchFamily="18" charset="0"/>
              </a:rPr>
              <a:t>The proposed system of ‘Furniture management system’ is that reduce these kinds of issues, which may help to develop the furniture shop. Every product should be register when purchasing the product same as every product should be mentioned before sales the product</a:t>
            </a:r>
            <a:endParaRPr lang="en-IN" sz="1700" dirty="0">
              <a:latin typeface="Calibri" panose="020F0502020204030204" pitchFamily="34" charset="0"/>
              <a:ea typeface="Times New Roman" panose="02020603050405020304" pitchFamily="18" charset="0"/>
            </a:endParaRPr>
          </a:p>
          <a:p>
            <a:pPr>
              <a:buNone/>
            </a:pPr>
            <a:endParaRPr lang="en-US" sz="1700" dirty="0">
              <a:latin typeface="Calibri" panose="020F0502020204030204" pitchFamily="34" charset="0"/>
              <a:ea typeface="Times New Roman" panose="02020603050405020304" pitchFamily="18" charset="0"/>
            </a:endParaRPr>
          </a:p>
          <a:p>
            <a:pPr>
              <a:buNone/>
            </a:pPr>
            <a:r>
              <a:rPr lang="en-US" sz="1700" b="1" dirty="0">
                <a:latin typeface="Calibri" panose="020F0502020204030204" pitchFamily="34" charset="0"/>
                <a:ea typeface="Times New Roman" panose="02020603050405020304" pitchFamily="18" charset="0"/>
              </a:rPr>
              <a:t>FEATURES:</a:t>
            </a:r>
          </a:p>
          <a:p>
            <a:pPr>
              <a:buNone/>
            </a:pPr>
            <a:endParaRPr lang="en-IN" sz="1700" dirty="0">
              <a:latin typeface="Calibri" panose="020F0502020204030204" pitchFamily="34" charset="0"/>
              <a:ea typeface="Times New Roman" panose="02020603050405020304" pitchFamily="18" charset="0"/>
            </a:endParaRPr>
          </a:p>
          <a:p>
            <a:pPr lvl="0"/>
            <a:r>
              <a:rPr lang="en-IN" sz="1700" dirty="0">
                <a:latin typeface="Calibri" panose="020F0502020204030204" pitchFamily="34" charset="0"/>
                <a:ea typeface="Times New Roman" panose="02020603050405020304" pitchFamily="18" charset="0"/>
              </a:rPr>
              <a:t>Helps furniture shops to automate furniture selling.</a:t>
            </a:r>
          </a:p>
          <a:p>
            <a:pPr lvl="0"/>
            <a:r>
              <a:rPr lang="en-IN" sz="1700" dirty="0">
                <a:latin typeface="Calibri" panose="020F0502020204030204" pitchFamily="34" charset="0"/>
                <a:ea typeface="Times New Roman" panose="02020603050405020304" pitchFamily="18" charset="0"/>
              </a:rPr>
              <a:t>Purchase and sales report details.</a:t>
            </a:r>
          </a:p>
          <a:p>
            <a:pPr lvl="0"/>
            <a:r>
              <a:rPr lang="en-IN" sz="1700" dirty="0">
                <a:latin typeface="Calibri" panose="020F0502020204030204" pitchFamily="34" charset="0"/>
                <a:ea typeface="Times New Roman" panose="02020603050405020304" pitchFamily="18" charset="0"/>
              </a:rPr>
              <a:t>Provide billing details systematically</a:t>
            </a:r>
          </a:p>
          <a:p>
            <a:pPr marL="0" indent="0">
              <a:buNone/>
            </a:pPr>
            <a:endParaRPr lang="en-US" b="1" dirty="0"/>
          </a:p>
        </p:txBody>
      </p:sp>
    </p:spTree>
    <p:extLst>
      <p:ext uri="{BB962C8B-B14F-4D97-AF65-F5344CB8AC3E}">
        <p14:creationId xmlns:p14="http://schemas.microsoft.com/office/powerpoint/2010/main" val="186063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E879-44E2-4AFC-91C1-A644CA698A8B}"/>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C08555ED-5306-4AC3-82F6-94DC618DC81F}"/>
              </a:ext>
            </a:extLst>
          </p:cNvPr>
          <p:cNvSpPr>
            <a:spLocks noGrp="1"/>
          </p:cNvSpPr>
          <p:nvPr>
            <p:ph idx="1"/>
          </p:nvPr>
        </p:nvSpPr>
        <p:spPr/>
        <p:txBody>
          <a:bodyPr>
            <a:normAutofit/>
          </a:bodyPr>
          <a:lstStyle/>
          <a:p>
            <a:pPr lvl="0">
              <a:buFont typeface="Wingdings" pitchFamily="2" charset="2"/>
              <a:buChar char="v"/>
            </a:pPr>
            <a:r>
              <a:rPr lang="en-US" sz="1700" dirty="0">
                <a:latin typeface="Calibri" panose="020F0502020204030204" pitchFamily="34" charset="0"/>
                <a:ea typeface="Times New Roman" panose="02020603050405020304" pitchFamily="18" charset="0"/>
              </a:rPr>
              <a:t>Furniture Registration</a:t>
            </a:r>
            <a:endParaRPr lang="en-IN" sz="1700" dirty="0">
              <a:latin typeface="Calibri" panose="020F0502020204030204" pitchFamily="34" charset="0"/>
              <a:ea typeface="Times New Roman" panose="02020603050405020304" pitchFamily="18" charset="0"/>
            </a:endParaRPr>
          </a:p>
          <a:p>
            <a:pPr lvl="0">
              <a:buFont typeface="Wingdings" pitchFamily="2" charset="2"/>
              <a:buChar char="v"/>
            </a:pPr>
            <a:r>
              <a:rPr lang="en-US" sz="1700" dirty="0">
                <a:latin typeface="Calibri" panose="020F0502020204030204" pitchFamily="34" charset="0"/>
                <a:ea typeface="Times New Roman" panose="02020603050405020304" pitchFamily="18" charset="0"/>
              </a:rPr>
              <a:t>Customer Registration</a:t>
            </a:r>
            <a:endParaRPr lang="en-IN" sz="1700" dirty="0">
              <a:latin typeface="Calibri" panose="020F0502020204030204" pitchFamily="34" charset="0"/>
              <a:ea typeface="Times New Roman" panose="02020603050405020304" pitchFamily="18" charset="0"/>
            </a:endParaRPr>
          </a:p>
          <a:p>
            <a:pPr lvl="0">
              <a:buFont typeface="Wingdings" pitchFamily="2" charset="2"/>
              <a:buChar char="v"/>
            </a:pPr>
            <a:r>
              <a:rPr lang="en-US" sz="1700" dirty="0">
                <a:latin typeface="Calibri" panose="020F0502020204030204" pitchFamily="34" charset="0"/>
                <a:ea typeface="Times New Roman" panose="02020603050405020304" pitchFamily="18" charset="0"/>
              </a:rPr>
              <a:t>Purchase Management </a:t>
            </a:r>
            <a:endParaRPr lang="en-IN" sz="1700" dirty="0">
              <a:latin typeface="Calibri" panose="020F0502020204030204" pitchFamily="34" charset="0"/>
              <a:ea typeface="Times New Roman" panose="02020603050405020304" pitchFamily="18" charset="0"/>
            </a:endParaRPr>
          </a:p>
          <a:p>
            <a:pPr lvl="0">
              <a:buFont typeface="Wingdings" pitchFamily="2" charset="2"/>
              <a:buChar char="v"/>
            </a:pPr>
            <a:r>
              <a:rPr lang="en-US" sz="1700" dirty="0">
                <a:latin typeface="Calibri" panose="020F0502020204030204" pitchFamily="34" charset="0"/>
                <a:ea typeface="Times New Roman" panose="02020603050405020304" pitchFamily="18" charset="0"/>
              </a:rPr>
              <a:t>Sales Management</a:t>
            </a:r>
            <a:endParaRPr lang="en-IN" sz="1700" dirty="0">
              <a:latin typeface="Calibri" panose="020F0502020204030204" pitchFamily="34" charset="0"/>
              <a:ea typeface="Times New Roman" panose="02020603050405020304" pitchFamily="18" charset="0"/>
            </a:endParaRPr>
          </a:p>
          <a:p>
            <a:pPr lvl="0">
              <a:buFont typeface="Wingdings" pitchFamily="2" charset="2"/>
              <a:buChar char="v"/>
            </a:pPr>
            <a:r>
              <a:rPr lang="en-US" sz="1700" dirty="0">
                <a:latin typeface="Calibri" panose="020F0502020204030204" pitchFamily="34" charset="0"/>
                <a:ea typeface="Times New Roman" panose="02020603050405020304" pitchFamily="18" charset="0"/>
              </a:rPr>
              <a:t>Billing Management</a:t>
            </a:r>
            <a:endParaRPr lang="en-IN" sz="1700" dirty="0">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421502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C2D7-81D8-4BA8-8D90-F0EA842C95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8F9E25-F29C-4FEA-ACB4-6D6057146BE7}"/>
              </a:ext>
            </a:extLst>
          </p:cNvPr>
          <p:cNvSpPr>
            <a:spLocks noGrp="1"/>
          </p:cNvSpPr>
          <p:nvPr>
            <p:ph idx="1"/>
          </p:nvPr>
        </p:nvSpPr>
        <p:spPr>
          <a:xfrm>
            <a:off x="1154954" y="2603499"/>
            <a:ext cx="8825659" cy="3714173"/>
          </a:xfrm>
        </p:spPr>
        <p:txBody>
          <a:bodyPr>
            <a:normAutofit fontScale="92500" lnSpcReduction="10000"/>
          </a:bodyPr>
          <a:lstStyle/>
          <a:p>
            <a:pPr lvl="0">
              <a:lnSpc>
                <a:spcPct val="150000"/>
              </a:lnSpc>
              <a:buNone/>
            </a:pPr>
            <a:endParaRPr lang="en-US" sz="1700" b="1" dirty="0">
              <a:latin typeface="Calibri" panose="020F0502020204030204" pitchFamily="34" charset="0"/>
              <a:ea typeface="Times New Roman" panose="02020603050405020304" pitchFamily="18" charset="0"/>
            </a:endParaRPr>
          </a:p>
          <a:p>
            <a:pPr lvl="0">
              <a:lnSpc>
                <a:spcPct val="150000"/>
              </a:lnSpc>
              <a:buNone/>
            </a:pPr>
            <a:r>
              <a:rPr lang="en-US" sz="1700" b="1" dirty="0">
                <a:latin typeface="Calibri" panose="020F0502020204030204" pitchFamily="34" charset="0"/>
                <a:ea typeface="Times New Roman" panose="02020603050405020304" pitchFamily="18" charset="0"/>
              </a:rPr>
              <a:t>Furniture Registration</a:t>
            </a:r>
          </a:p>
          <a:p>
            <a:pPr marL="0" indent="0">
              <a:lnSpc>
                <a:spcPct val="150000"/>
              </a:lnSpc>
              <a:buNone/>
            </a:pPr>
            <a:r>
              <a:rPr lang="en-IN" sz="1700" dirty="0">
                <a:latin typeface="Calibri" panose="020F0502020204030204" pitchFamily="34" charset="0"/>
                <a:ea typeface="Times New Roman" panose="02020603050405020304" pitchFamily="18" charset="0"/>
              </a:rPr>
              <a:t>	This module helps to collect the information for the all type of furniture details. The details are entered by the admin. This module has furniture name, types, brand name, quality and price etc… it’s an main module to this application because the concept of the titles matches to this module.</a:t>
            </a:r>
          </a:p>
          <a:p>
            <a:pPr lvl="0">
              <a:lnSpc>
                <a:spcPct val="150000"/>
              </a:lnSpc>
              <a:buNone/>
            </a:pPr>
            <a:r>
              <a:rPr lang="en-US" sz="1700" b="1" dirty="0">
                <a:latin typeface="Calibri" panose="020F0502020204030204" pitchFamily="34" charset="0"/>
                <a:ea typeface="Times New Roman" panose="02020603050405020304" pitchFamily="18" charset="0"/>
              </a:rPr>
              <a:t>Customer Registration</a:t>
            </a:r>
          </a:p>
          <a:p>
            <a:pPr marL="0" indent="0">
              <a:lnSpc>
                <a:spcPct val="150000"/>
              </a:lnSpc>
              <a:buNone/>
            </a:pPr>
            <a:r>
              <a:rPr lang="en-IN" sz="1700" dirty="0">
                <a:latin typeface="Calibri" panose="020F0502020204030204" pitchFamily="34" charset="0"/>
                <a:ea typeface="Times New Roman" panose="02020603050405020304" pitchFamily="18" charset="0"/>
              </a:rPr>
              <a:t>	This module have collect and store the customer information to database table. This details will be store in the customer table. When the customer came and purchase some product admin ask the information about the customer and register the details.</a:t>
            </a:r>
          </a:p>
        </p:txBody>
      </p:sp>
    </p:spTree>
    <p:extLst>
      <p:ext uri="{BB962C8B-B14F-4D97-AF65-F5344CB8AC3E}">
        <p14:creationId xmlns:p14="http://schemas.microsoft.com/office/powerpoint/2010/main" val="202416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42F69-923A-4F80-8469-FB9067E30D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DDDC8A-04BB-42C9-B0EC-BF82D0492888}"/>
              </a:ext>
            </a:extLst>
          </p:cNvPr>
          <p:cNvSpPr>
            <a:spLocks noGrp="1"/>
          </p:cNvSpPr>
          <p:nvPr>
            <p:ph idx="1"/>
          </p:nvPr>
        </p:nvSpPr>
        <p:spPr>
          <a:xfrm>
            <a:off x="1154954" y="1870364"/>
            <a:ext cx="8825659" cy="5140035"/>
          </a:xfrm>
        </p:spPr>
        <p:txBody>
          <a:bodyPr>
            <a:normAutofit fontScale="92500" lnSpcReduction="10000"/>
          </a:bodyPr>
          <a:lstStyle/>
          <a:p>
            <a:pPr lvl="0">
              <a:lnSpc>
                <a:spcPct val="150000"/>
              </a:lnSpc>
              <a:buNone/>
            </a:pPr>
            <a:endParaRPr lang="en-US" sz="1700" dirty="0">
              <a:latin typeface="Calibri" panose="020F0502020204030204" pitchFamily="34" charset="0"/>
              <a:ea typeface="Times New Roman" panose="02020603050405020304" pitchFamily="18" charset="0"/>
            </a:endParaRPr>
          </a:p>
          <a:p>
            <a:pPr lvl="0">
              <a:lnSpc>
                <a:spcPct val="150000"/>
              </a:lnSpc>
              <a:buNone/>
            </a:pPr>
            <a:r>
              <a:rPr lang="en-US" sz="1700" b="1" dirty="0">
                <a:latin typeface="Calibri" panose="020F0502020204030204" pitchFamily="34" charset="0"/>
                <a:ea typeface="Times New Roman" panose="02020603050405020304" pitchFamily="18" charset="0"/>
              </a:rPr>
              <a:t>Purchase Management:</a:t>
            </a:r>
          </a:p>
          <a:p>
            <a:pPr marL="0" indent="0">
              <a:lnSpc>
                <a:spcPct val="150000"/>
              </a:lnSpc>
              <a:buNone/>
            </a:pPr>
            <a:r>
              <a:rPr lang="en-US" sz="1700" dirty="0">
                <a:latin typeface="Calibri" panose="020F0502020204030204" pitchFamily="34" charset="0"/>
                <a:ea typeface="Times New Roman" panose="02020603050405020304" pitchFamily="18" charset="0"/>
              </a:rPr>
              <a:t>	Shop owner or an admin will be using this module, what ever the products has purchase in the shop every records should be register before sale. Because then only we can calculate the stock details and managing the sales.</a:t>
            </a:r>
          </a:p>
          <a:p>
            <a:pPr lvl="0">
              <a:lnSpc>
                <a:spcPct val="150000"/>
              </a:lnSpc>
              <a:buNone/>
            </a:pPr>
            <a:r>
              <a:rPr lang="en-US" sz="1700" b="1" dirty="0">
                <a:latin typeface="Calibri" panose="020F0502020204030204" pitchFamily="34" charset="0"/>
                <a:ea typeface="Times New Roman" panose="02020603050405020304" pitchFamily="18" charset="0"/>
              </a:rPr>
              <a:t>Sales Management</a:t>
            </a:r>
          </a:p>
          <a:p>
            <a:pPr>
              <a:lnSpc>
                <a:spcPct val="150000"/>
              </a:lnSpc>
              <a:buNone/>
            </a:pPr>
            <a:r>
              <a:rPr lang="en-US" sz="1700">
                <a:latin typeface="Calibri" panose="020F0502020204030204" pitchFamily="34" charset="0"/>
                <a:ea typeface="Times New Roman" panose="02020603050405020304" pitchFamily="18" charset="0"/>
              </a:rPr>
              <a:t>			The </a:t>
            </a:r>
            <a:r>
              <a:rPr lang="en-US" sz="1700" dirty="0">
                <a:latin typeface="Calibri" panose="020F0502020204030204" pitchFamily="34" charset="0"/>
                <a:ea typeface="Times New Roman" panose="02020603050405020304" pitchFamily="18" charset="0"/>
              </a:rPr>
              <a:t>sales management module will be taking care of the sales of the product. When the customers are purchasing the product it should be register and collect the information from the customer as well.</a:t>
            </a:r>
          </a:p>
          <a:p>
            <a:pPr lvl="0">
              <a:lnSpc>
                <a:spcPct val="150000"/>
              </a:lnSpc>
              <a:buNone/>
            </a:pPr>
            <a:r>
              <a:rPr lang="en-US" sz="1700" b="1" dirty="0">
                <a:latin typeface="Calibri" panose="020F0502020204030204" pitchFamily="34" charset="0"/>
                <a:ea typeface="Times New Roman" panose="02020603050405020304" pitchFamily="18" charset="0"/>
              </a:rPr>
              <a:t>Billing Management</a:t>
            </a:r>
            <a:endParaRPr lang="en-IN" sz="1700" b="1" dirty="0">
              <a:latin typeface="Calibri" panose="020F0502020204030204" pitchFamily="34" charset="0"/>
              <a:ea typeface="Times New Roman" panose="02020603050405020304" pitchFamily="18" charset="0"/>
            </a:endParaRPr>
          </a:p>
          <a:p>
            <a:pPr marL="0" indent="0">
              <a:lnSpc>
                <a:spcPct val="150000"/>
              </a:lnSpc>
              <a:buNone/>
            </a:pPr>
            <a:r>
              <a:rPr lang="en-IN" sz="1700" dirty="0">
                <a:latin typeface="Calibri" panose="020F0502020204030204" pitchFamily="34" charset="0"/>
                <a:ea typeface="Times New Roman" panose="02020603050405020304" pitchFamily="18" charset="0"/>
              </a:rPr>
              <a:t>	Can see the billing details in same application by the duration period.  The admin or shop owner can see and compare the billing details on each days. This is module has the report of this application.</a:t>
            </a:r>
          </a:p>
          <a:p>
            <a:pPr marL="0" indent="0">
              <a:lnSpc>
                <a:spcPct val="150000"/>
              </a:lnSpc>
              <a:buNone/>
            </a:pPr>
            <a:endParaRPr lang="en-US" sz="1700" dirty="0">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31218114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51</TotalTime>
  <Words>713</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Century Gothic</vt:lpstr>
      <vt:lpstr>Symbol</vt:lpstr>
      <vt:lpstr>Times New Roman</vt:lpstr>
      <vt:lpstr>Wingdings</vt:lpstr>
      <vt:lpstr>Wingdings 3</vt:lpstr>
      <vt:lpstr>Ion Boardroom</vt:lpstr>
      <vt:lpstr>FURNITURE SHOP MANAGEMENT SYSTEM</vt:lpstr>
      <vt:lpstr>ABSTRACT</vt:lpstr>
      <vt:lpstr> HARDWARE SPECFICATION</vt:lpstr>
      <vt:lpstr> SOFTWARE SPECIFICATION </vt:lpstr>
      <vt:lpstr>EXISTING SYSTEM</vt:lpstr>
      <vt:lpstr>PROPOSED SYSTEM</vt:lpstr>
      <vt:lpstr>Modules</vt:lpstr>
      <vt:lpstr>PowerPoint Presentation</vt:lpstr>
      <vt:lpstr>PowerPoint Presentation</vt:lpstr>
      <vt:lpstr>Data Flow Diagram</vt:lpstr>
      <vt:lpstr>Level 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 Krish</cp:lastModifiedBy>
  <cp:revision>27</cp:revision>
  <dcterms:created xsi:type="dcterms:W3CDTF">2021-01-26T14:06:30Z</dcterms:created>
  <dcterms:modified xsi:type="dcterms:W3CDTF">2023-02-04T12:26:05Z</dcterms:modified>
</cp:coreProperties>
</file>