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9" d="100"/>
          <a:sy n="69" d="100"/>
        </p:scale>
        <p:origin x="77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pPr/>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1320800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pPr/>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2323849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pPr/>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3685045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pPr/>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48849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pPr/>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3190252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C6E12D2-DA3A-480B-BCDF-BFB6C7EBE402}" type="datetimeFigureOut">
              <a:rPr lang="en-US" smtClean="0"/>
              <a:pPr/>
              <a:t>2/5/2023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3236523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C6E12D2-DA3A-480B-BCDF-BFB6C7EBE402}" type="datetimeFigureOut">
              <a:rPr lang="en-US" smtClean="0"/>
              <a:pPr/>
              <a:t>2/5/2023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25030066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pPr/>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2794996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pPr/>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102118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C6E12D2-DA3A-480B-BCDF-BFB6C7EBE402}" type="datetimeFigureOut">
              <a:rPr lang="en-US" smtClean="0"/>
              <a:pPr/>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2456096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pPr/>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1991719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pPr/>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2384889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pPr/>
              <a:t>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1226706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C6E12D2-DA3A-480B-BCDF-BFB6C7EBE402}" type="datetimeFigureOut">
              <a:rPr lang="en-US" smtClean="0"/>
              <a:pPr/>
              <a:t>2/5/2023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3445421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C6E12D2-DA3A-480B-BCDF-BFB6C7EBE402}" type="datetimeFigureOut">
              <a:rPr lang="en-US" smtClean="0"/>
              <a:pPr/>
              <a:t>2/5/2023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101875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C6E12D2-DA3A-480B-BCDF-BFB6C7EBE402}" type="datetimeFigureOut">
              <a:rPr lang="en-US" smtClean="0"/>
              <a:pPr/>
              <a:t>2/5/2023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336222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pPr/>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4100933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C6E12D2-DA3A-480B-BCDF-BFB6C7EBE402}" type="datetimeFigureOut">
              <a:rPr lang="en-US" smtClean="0"/>
              <a:pPr/>
              <a:t>2/5/2023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1BBC3DF-4D3E-4D62-AC24-223E50BCC8DF}" type="slidenum">
              <a:rPr lang="en-US" smtClean="0"/>
              <a:pPr/>
              <a:t>‹#›</a:t>
            </a:fld>
            <a:endParaRPr lang="en-US"/>
          </a:p>
        </p:txBody>
      </p:sp>
    </p:spTree>
    <p:extLst>
      <p:ext uri="{BB962C8B-B14F-4D97-AF65-F5344CB8AC3E}">
        <p14:creationId xmlns:p14="http://schemas.microsoft.com/office/powerpoint/2010/main" val="767933571"/>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7D079-2B1B-40AF-AEBC-3D4705E15124}"/>
              </a:ext>
            </a:extLst>
          </p:cNvPr>
          <p:cNvSpPr>
            <a:spLocks noGrp="1"/>
          </p:cNvSpPr>
          <p:nvPr>
            <p:ph type="ctrTitle"/>
          </p:nvPr>
        </p:nvSpPr>
        <p:spPr>
          <a:xfrm>
            <a:off x="2692398" y="2255444"/>
            <a:ext cx="6815669" cy="1515533"/>
          </a:xfrm>
        </p:spPr>
        <p:txBody>
          <a:bodyPr>
            <a:normAutofit fontScale="90000"/>
          </a:bodyPr>
          <a:lstStyle/>
          <a:p>
            <a:r>
              <a:rPr lang="en-US" dirty="0"/>
              <a:t>MOBILE SHOP MANAGEMENT SYSTEM</a:t>
            </a:r>
          </a:p>
        </p:txBody>
      </p:sp>
      <p:sp>
        <p:nvSpPr>
          <p:cNvPr id="3" name="Subtitle 2">
            <a:extLst>
              <a:ext uri="{FF2B5EF4-FFF2-40B4-BE49-F238E27FC236}">
                <a16:creationId xmlns:a16="http://schemas.microsoft.com/office/drawing/2014/main" id="{B9534E64-7AE3-404E-B86A-B8C0536DD8AE}"/>
              </a:ext>
            </a:extLst>
          </p:cNvPr>
          <p:cNvSpPr>
            <a:spLocks noGrp="1"/>
          </p:cNvSpPr>
          <p:nvPr>
            <p:ph type="subTitle" idx="1"/>
          </p:nvPr>
        </p:nvSpPr>
        <p:spPr>
          <a:xfrm>
            <a:off x="2692398" y="3962397"/>
            <a:ext cx="6815669" cy="1320802"/>
          </a:xfrm>
        </p:spPr>
        <p:txBody>
          <a:bodyPr/>
          <a:lstStyle/>
          <a:p>
            <a:endParaRPr lang="en-US" dirty="0"/>
          </a:p>
        </p:txBody>
      </p:sp>
    </p:spTree>
    <p:extLst>
      <p:ext uri="{BB962C8B-B14F-4D97-AF65-F5344CB8AC3E}">
        <p14:creationId xmlns:p14="http://schemas.microsoft.com/office/powerpoint/2010/main" val="1547292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D388-6C07-4546-918A-2B5A67408456}"/>
              </a:ext>
            </a:extLst>
          </p:cNvPr>
          <p:cNvSpPr>
            <a:spLocks noGrp="1"/>
          </p:cNvSpPr>
          <p:nvPr>
            <p:ph type="title"/>
          </p:nvPr>
        </p:nvSpPr>
        <p:spPr/>
        <p:txBody>
          <a:bodyPr/>
          <a:lstStyle/>
          <a:p>
            <a:r>
              <a:rPr lang="en-US" dirty="0"/>
              <a:t>Data Flow Diagram</a:t>
            </a:r>
          </a:p>
        </p:txBody>
      </p:sp>
      <p:sp>
        <p:nvSpPr>
          <p:cNvPr id="3" name="Content Placeholder 2">
            <a:extLst>
              <a:ext uri="{FF2B5EF4-FFF2-40B4-BE49-F238E27FC236}">
                <a16:creationId xmlns:a16="http://schemas.microsoft.com/office/drawing/2014/main" id="{4302C280-D2B7-46AA-9A87-E36DB7A0CB3D}"/>
              </a:ext>
            </a:extLst>
          </p:cNvPr>
          <p:cNvSpPr>
            <a:spLocks noGrp="1"/>
          </p:cNvSpPr>
          <p:nvPr>
            <p:ph idx="1"/>
          </p:nvPr>
        </p:nvSpPr>
        <p:spPr/>
        <p:txBody>
          <a:bodyPr/>
          <a:lstStyle/>
          <a:p>
            <a:r>
              <a:rPr lang="en-US" sz="3600" dirty="0">
                <a:solidFill>
                  <a:schemeClr val="tx2"/>
                </a:solidFill>
                <a:latin typeface="+mj-lt"/>
                <a:ea typeface="+mj-ea"/>
                <a:cs typeface="+mj-cs"/>
              </a:rPr>
              <a:t>Level 0:</a:t>
            </a:r>
          </a:p>
          <a:p>
            <a:pPr marL="0" indent="0">
              <a:buNone/>
            </a:pPr>
            <a:endParaRPr lang="en-US" sz="3600" dirty="0">
              <a:solidFill>
                <a:schemeClr val="bg2"/>
              </a:solidFill>
              <a:latin typeface="+mj-lt"/>
              <a:ea typeface="+mj-ea"/>
              <a:cs typeface="+mj-cs"/>
            </a:endParaRPr>
          </a:p>
          <a:p>
            <a:pPr marL="0" indent="0">
              <a:buNone/>
            </a:pPr>
            <a:endParaRPr lang="en-US" dirty="0"/>
          </a:p>
        </p:txBody>
      </p:sp>
      <p:pic>
        <p:nvPicPr>
          <p:cNvPr id="6" name="Picture 5">
            <a:extLst>
              <a:ext uri="{FF2B5EF4-FFF2-40B4-BE49-F238E27FC236}">
                <a16:creationId xmlns:a16="http://schemas.microsoft.com/office/drawing/2014/main" id="{5C69AA69-5749-40DD-9C0B-C0C1D1FDEEC5}"/>
              </a:ext>
            </a:extLst>
          </p:cNvPr>
          <p:cNvPicPr/>
          <p:nvPr/>
        </p:nvPicPr>
        <p:blipFill>
          <a:blip r:embed="rId2"/>
          <a:srcRect/>
          <a:stretch>
            <a:fillRect/>
          </a:stretch>
        </p:blipFill>
        <p:spPr bwMode="auto">
          <a:xfrm>
            <a:off x="2848638" y="3056456"/>
            <a:ext cx="5852016" cy="1238453"/>
          </a:xfrm>
          <a:prstGeom prst="rect">
            <a:avLst/>
          </a:prstGeom>
          <a:noFill/>
          <a:ln w="9525">
            <a:noFill/>
            <a:miter lim="800000"/>
            <a:headEnd/>
            <a:tailEnd/>
          </a:ln>
        </p:spPr>
      </p:pic>
    </p:spTree>
    <p:extLst>
      <p:ext uri="{BB962C8B-B14F-4D97-AF65-F5344CB8AC3E}">
        <p14:creationId xmlns:p14="http://schemas.microsoft.com/office/powerpoint/2010/main" val="359068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EEFF-B3ED-40E0-9C29-20B24F396040}"/>
              </a:ext>
            </a:extLst>
          </p:cNvPr>
          <p:cNvSpPr>
            <a:spLocks noGrp="1"/>
          </p:cNvSpPr>
          <p:nvPr>
            <p:ph type="title"/>
          </p:nvPr>
        </p:nvSpPr>
        <p:spPr/>
        <p:txBody>
          <a:bodyPr/>
          <a:lstStyle/>
          <a:p>
            <a:pPr algn="l"/>
            <a:r>
              <a:rPr lang="en-US" dirty="0"/>
              <a:t>Level 1:</a:t>
            </a:r>
          </a:p>
        </p:txBody>
      </p:sp>
      <p:sp>
        <p:nvSpPr>
          <p:cNvPr id="4" name="Content Placeholder 3">
            <a:extLst>
              <a:ext uri="{FF2B5EF4-FFF2-40B4-BE49-F238E27FC236}">
                <a16:creationId xmlns:a16="http://schemas.microsoft.com/office/drawing/2014/main" id="{7D6FE8D0-650B-46F4-8A34-D156720308D6}"/>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3930CC48-C83E-4FF5-B8DC-ABBEC68BCA74}"/>
              </a:ext>
            </a:extLst>
          </p:cNvPr>
          <p:cNvPicPr/>
          <p:nvPr/>
        </p:nvPicPr>
        <p:blipFill>
          <a:blip r:embed="rId2"/>
          <a:srcRect/>
          <a:stretch>
            <a:fillRect/>
          </a:stretch>
        </p:blipFill>
        <p:spPr bwMode="auto">
          <a:xfrm>
            <a:off x="3231861" y="856279"/>
            <a:ext cx="6624028" cy="5145442"/>
          </a:xfrm>
          <a:prstGeom prst="rect">
            <a:avLst/>
          </a:prstGeom>
          <a:noFill/>
          <a:ln w="9525">
            <a:noFill/>
            <a:miter lim="800000"/>
            <a:headEnd/>
            <a:tailEnd/>
          </a:ln>
        </p:spPr>
      </p:pic>
    </p:spTree>
    <p:extLst>
      <p:ext uri="{BB962C8B-B14F-4D97-AF65-F5344CB8AC3E}">
        <p14:creationId xmlns:p14="http://schemas.microsoft.com/office/powerpoint/2010/main" val="1535404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7B6BD-6029-4719-B606-0057CD8A37C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B7A32F1A-EEE9-4FAF-8505-D230D3A96A6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24667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DFE3D-CF41-4632-AEB2-4BE6F92E974B}"/>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5854B835-7BC2-467F-A535-7DE21884A81B}"/>
              </a:ext>
            </a:extLst>
          </p:cNvPr>
          <p:cNvSpPr>
            <a:spLocks noGrp="1"/>
          </p:cNvSpPr>
          <p:nvPr>
            <p:ph idx="1"/>
          </p:nvPr>
        </p:nvSpPr>
        <p:spPr>
          <a:xfrm>
            <a:off x="900546" y="1537855"/>
            <a:ext cx="9041968" cy="4481945"/>
          </a:xfrm>
        </p:spPr>
        <p:txBody>
          <a:bodyPr>
            <a:normAutofit lnSpcReduction="10000"/>
          </a:bodyPr>
          <a:lstStyle/>
          <a:p>
            <a:pPr indent="457200">
              <a:lnSpc>
                <a:spcPct val="150000"/>
              </a:lnSpc>
              <a:spcAft>
                <a:spcPts val="0"/>
              </a:spcAft>
            </a:pPr>
            <a:r>
              <a:rPr lang="en-US" sz="1800" dirty="0">
                <a:effectLst/>
                <a:latin typeface="Times New Roman" panose="02020603050405020304" pitchFamily="18" charset="0"/>
                <a:ea typeface="Times New Roman" panose="02020603050405020304" pitchFamily="18" charset="0"/>
              </a:rPr>
              <a:t>A Mobile shop management system, this project has only one user, the admin is an owner of the shop, login into the application and using all the features. For example, the admin has several shops the single man can’t be handle the all the store in same time but this application can do it. Because this application connects all the store into a single application. He can see all the store details in a single hand. Admin can create a store and login into the application they can entries purchase and sales entry, based on this we can generate billing details, which provide all the details of the application. Which is very important to customize all these features in single application but admin can do this.</a:t>
            </a:r>
            <a:endParaRPr lang="en-IN" sz="1800" dirty="0">
              <a:effectLst/>
              <a:latin typeface="Times New Roman" panose="02020603050405020304" pitchFamily="18" charset="0"/>
              <a:ea typeface="Times New Roman" panose="02020603050405020304" pitchFamily="18" charset="0"/>
            </a:endParaRPr>
          </a:p>
          <a:p>
            <a:pPr indent="228600">
              <a:lnSpc>
                <a:spcPct val="150000"/>
              </a:lnSpc>
              <a:spcAft>
                <a:spcPts val="0"/>
              </a:spcAft>
            </a:pPr>
            <a:r>
              <a:rPr lang="en-US" sz="1800" dirty="0">
                <a:effectLst/>
                <a:latin typeface="Times New Roman" panose="02020603050405020304" pitchFamily="18" charset="0"/>
                <a:ea typeface="Times New Roman" panose="02020603050405020304" pitchFamily="18" charset="0"/>
              </a:rPr>
              <a:t>The main goal of this project is an connect all the store into a single application and managing all the lifecycle of the project. The project is aimed to develop by JAVA as Front end and MYSQL as Back end.</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46555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8D01C-8D37-4F3A-B329-D9C66B48A509}"/>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a:extLst>
              <a:ext uri="{FF2B5EF4-FFF2-40B4-BE49-F238E27FC236}">
                <a16:creationId xmlns:a16="http://schemas.microsoft.com/office/drawing/2014/main" id="{D5EC0356-6C79-4D24-998C-29DE6C39D1B9}"/>
              </a:ext>
            </a:extLst>
          </p:cNvPr>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481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503AC-872F-4E85-AEE2-7A8E7C5BC087}"/>
              </a:ext>
            </a:extLst>
          </p:cNvPr>
          <p:cNvSpPr>
            <a:spLocks noGrp="1"/>
          </p:cNvSpPr>
          <p:nvPr>
            <p:ph type="title"/>
          </p:nvPr>
        </p:nvSpPr>
        <p:spPr/>
        <p:txBody>
          <a:bodyPr/>
          <a:lstStyle/>
          <a:p>
            <a:r>
              <a:rPr lang="en-US" sz="1800" b="1" dirty="0">
                <a:latin typeface="Times New Roman" panose="02020603050405020304" pitchFamily="18" charset="0"/>
                <a:ea typeface="Calibri" panose="020F0502020204030204" pitchFamily="34"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F785B1C-3FC4-43FE-88A7-4F680B15B227}"/>
              </a:ext>
            </a:extLst>
          </p:cNvPr>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MYSQL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buNone/>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4783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6AEBB-53AB-4615-9F17-8505694A5C4F}"/>
              </a:ext>
            </a:extLst>
          </p:cNvPr>
          <p:cNvSpPr>
            <a:spLocks noGrp="1"/>
          </p:cNvSpPr>
          <p:nvPr>
            <p:ph type="title"/>
          </p:nvPr>
        </p:nvSpPr>
        <p:spPr/>
        <p:txBody>
          <a:bodyPr/>
          <a:lstStyle/>
          <a:p>
            <a:r>
              <a:rPr lang="en-US" dirty="0"/>
              <a:t>EXISTING SYSTEM</a:t>
            </a:r>
          </a:p>
        </p:txBody>
      </p:sp>
      <p:sp>
        <p:nvSpPr>
          <p:cNvPr id="3" name="Content Placeholder 2">
            <a:extLst>
              <a:ext uri="{FF2B5EF4-FFF2-40B4-BE49-F238E27FC236}">
                <a16:creationId xmlns:a16="http://schemas.microsoft.com/office/drawing/2014/main" id="{B678DDFF-0C1F-4E6A-A7AF-6FD81C2BA9CF}"/>
              </a:ext>
            </a:extLst>
          </p:cNvPr>
          <p:cNvSpPr>
            <a:spLocks noGrp="1"/>
          </p:cNvSpPr>
          <p:nvPr>
            <p:ph idx="1"/>
          </p:nvPr>
        </p:nvSpPr>
        <p:spPr/>
        <p:txBody>
          <a:bodyPr>
            <a:normAutofit fontScale="92500" lnSpcReduction="20000"/>
          </a:bodyPr>
          <a:lstStyle/>
          <a:p>
            <a:pPr marL="0" indent="0">
              <a:buNone/>
            </a:pPr>
            <a:endParaRPr lang="en-US" dirty="0">
              <a:latin typeface="Calibri" panose="020F0502020204030204" pitchFamily="34" charset="0"/>
              <a:ea typeface="Times New Roman" panose="02020603050405020304" pitchFamily="18" charset="0"/>
            </a:endParaRPr>
          </a:p>
          <a:p>
            <a:pPr marL="0" indent="0">
              <a:buNone/>
            </a:pPr>
            <a:r>
              <a:rPr lang="en-US" sz="1800" kern="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50" dirty="0">
                <a:effectLst/>
                <a:latin typeface="Calibri" panose="020F0502020204030204" pitchFamily="34" charset="0"/>
                <a:ea typeface="Calibri" panose="020F0502020204030204" pitchFamily="34" charset="0"/>
                <a:cs typeface="Times New Roman" panose="02020603050405020304" pitchFamily="18" charset="0"/>
              </a:rPr>
              <a:t>In the existing system all transaction, dealing of products, purchasing of products were done manually which is time consuming.  To buy any product user has to collect information about it either by visiting the shop or ask people which is the better one.</a:t>
            </a:r>
          </a:p>
          <a:p>
            <a:pPr marL="0" indent="0">
              <a:buNone/>
            </a:pPr>
            <a:endParaRPr lang="en-IN" dirty="0">
              <a:latin typeface="Calibri" panose="020F0502020204030204" pitchFamily="34" charset="0"/>
              <a:ea typeface="Times New Roman" panose="02020603050405020304" pitchFamily="18" charset="0"/>
            </a:endParaRPr>
          </a:p>
          <a:p>
            <a:pPr marL="0" indent="0">
              <a:buNone/>
            </a:pPr>
            <a:r>
              <a:rPr lang="en-US" b="1" dirty="0">
                <a:latin typeface="Calibri" panose="020F0502020204030204" pitchFamily="34" charset="0"/>
                <a:ea typeface="Times New Roman" panose="02020603050405020304" pitchFamily="18" charset="0"/>
              </a:rPr>
              <a:t>DRAWBACKS:</a:t>
            </a:r>
          </a:p>
          <a:p>
            <a:pPr marL="0" indent="0">
              <a:buNone/>
            </a:pPr>
            <a:endParaRPr lang="en-IN" b="1" dirty="0">
              <a:latin typeface="Calibri" panose="020F0502020204030204" pitchFamily="34" charset="0"/>
              <a:ea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US" dirty="0">
                <a:latin typeface="Calibri" panose="020F0502020204030204" pitchFamily="34" charset="0"/>
                <a:ea typeface="Times New Roman" panose="02020603050405020304" pitchFamily="18" charset="0"/>
              </a:rPr>
              <a:t> </a:t>
            </a:r>
            <a:r>
              <a:rPr lang="en-US" sz="1800" kern="50" dirty="0">
                <a:effectLst/>
                <a:latin typeface="Times New Roman" panose="02020603050405020304" pitchFamily="18" charset="0"/>
                <a:ea typeface="Calibri" panose="020F0502020204030204" pitchFamily="34" charset="0"/>
                <a:cs typeface="Times New Roman" panose="02020603050405020304" pitchFamily="18" charset="0"/>
              </a:rPr>
              <a:t>Very difficult to manage store</a:t>
            </a:r>
            <a:endParaRPr lang="en-IN" sz="1800" kern="5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US" sz="1800" kern="50" dirty="0">
                <a:effectLst/>
                <a:latin typeface="Times New Roman" panose="02020603050405020304" pitchFamily="18" charset="0"/>
                <a:ea typeface="Calibri" panose="020F0502020204030204" pitchFamily="34" charset="0"/>
                <a:cs typeface="Times New Roman" panose="02020603050405020304" pitchFamily="18" charset="0"/>
              </a:rPr>
              <a:t>It takes more time to calculate daily reports</a:t>
            </a:r>
            <a:endParaRPr lang="en-IN" sz="1800" kern="5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US" sz="1800" kern="50" dirty="0">
                <a:effectLst/>
                <a:latin typeface="Times New Roman" panose="02020603050405020304" pitchFamily="18" charset="0"/>
                <a:ea typeface="Calibri" panose="020F0502020204030204" pitchFamily="34" charset="0"/>
                <a:cs typeface="Times New Roman" panose="02020603050405020304" pitchFamily="18" charset="0"/>
              </a:rPr>
              <a:t>Too hard to find missing accessories and mobile phones.</a:t>
            </a:r>
            <a:endParaRPr lang="en-IN" sz="1800" kern="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59029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4710-71A8-410A-85F1-3F6B0BE3FAC7}"/>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76E19CB4-FA1C-4ED5-AFF1-B82455ED53A4}"/>
              </a:ext>
            </a:extLst>
          </p:cNvPr>
          <p:cNvSpPr>
            <a:spLocks noGrp="1"/>
          </p:cNvSpPr>
          <p:nvPr>
            <p:ph idx="1"/>
          </p:nvPr>
        </p:nvSpPr>
        <p:spPr/>
        <p:txBody>
          <a:bodyPr>
            <a:normAutofit/>
          </a:bodyPr>
          <a:lstStyle/>
          <a:p>
            <a:pPr indent="266700">
              <a:lnSpc>
                <a:spcPct val="150000"/>
              </a:lnSpc>
              <a:spcAft>
                <a:spcPts val="1000"/>
              </a:spcAft>
            </a:pPr>
            <a:r>
              <a:rPr lang="en-US" sz="1800" kern="50" dirty="0">
                <a:effectLst/>
                <a:latin typeface="Times New Roman" panose="02020603050405020304" pitchFamily="18" charset="0"/>
                <a:ea typeface="Calibri" panose="020F0502020204030204" pitchFamily="34" charset="0"/>
                <a:cs typeface="Times New Roman" panose="02020603050405020304" pitchFamily="18" charset="0"/>
              </a:rPr>
              <a:t>In this mobile store management system can easily solved these kind of issue. Which is very help to manage mobile shop. Manager can easily find the stock of mobiles and mobile accessories. Which is very help to avoid unwanted issues. </a:t>
            </a:r>
            <a:endParaRPr lang="en-IN" sz="1800" kern="50" dirty="0">
              <a:effectLst/>
              <a:latin typeface="Calibri" panose="020F0502020204030204" pitchFamily="34" charset="0"/>
              <a:ea typeface="Calibri" panose="020F0502020204030204" pitchFamily="34" charset="0"/>
              <a:cs typeface="Times New Roman" panose="02020603050405020304" pitchFamily="18" charset="0"/>
            </a:endParaRPr>
          </a:p>
          <a:p>
            <a:pPr>
              <a:buNone/>
            </a:pPr>
            <a:endParaRPr lang="en-US" sz="1700" dirty="0">
              <a:latin typeface="Calibri" panose="020F0502020204030204" pitchFamily="34" charset="0"/>
              <a:ea typeface="Times New Roman" panose="02020603050405020304" pitchFamily="18" charset="0"/>
            </a:endParaRPr>
          </a:p>
          <a:p>
            <a:pPr>
              <a:buNone/>
            </a:pPr>
            <a:r>
              <a:rPr lang="en-US" sz="1700" b="1" dirty="0">
                <a:latin typeface="Calibri" panose="020F0502020204030204" pitchFamily="34" charset="0"/>
                <a:ea typeface="Times New Roman" panose="02020603050405020304" pitchFamily="18" charset="0"/>
              </a:rPr>
              <a:t>FEATURES:</a:t>
            </a:r>
          </a:p>
          <a:p>
            <a:pPr>
              <a:buNone/>
            </a:pPr>
            <a:endParaRPr lang="en-IN" sz="1700" dirty="0">
              <a:latin typeface="Calibri" panose="020F0502020204030204" pitchFamily="34" charset="0"/>
              <a:ea typeface="Times New Roman" panose="02020603050405020304" pitchFamily="18" charset="0"/>
            </a:endParaRPr>
          </a:p>
          <a:p>
            <a:pPr lvl="0"/>
            <a:r>
              <a:rPr lang="en-IN" sz="1700" dirty="0">
                <a:latin typeface="Calibri" panose="020F0502020204030204" pitchFamily="34" charset="0"/>
                <a:ea typeface="Times New Roman" panose="02020603050405020304" pitchFamily="18" charset="0"/>
              </a:rPr>
              <a:t>Maintain the stock details</a:t>
            </a:r>
          </a:p>
          <a:p>
            <a:pPr lvl="0"/>
            <a:r>
              <a:rPr lang="en-IN" sz="1700" dirty="0">
                <a:latin typeface="Calibri" panose="020F0502020204030204" pitchFamily="34" charset="0"/>
                <a:ea typeface="Times New Roman" panose="02020603050405020304" pitchFamily="18" charset="0"/>
              </a:rPr>
              <a:t>Managing the customer details</a:t>
            </a:r>
          </a:p>
          <a:p>
            <a:pPr lvl="0"/>
            <a:r>
              <a:rPr lang="en-IN" sz="1700" dirty="0">
                <a:latin typeface="Calibri" panose="020F0502020204030204" pitchFamily="34" charset="0"/>
                <a:ea typeface="Times New Roman" panose="02020603050405020304" pitchFamily="18" charset="0"/>
              </a:rPr>
              <a:t>Managing the purchase and sales details</a:t>
            </a:r>
          </a:p>
          <a:p>
            <a:pPr marL="0" indent="0">
              <a:buNone/>
            </a:pPr>
            <a:endParaRPr lang="en-US" b="1" dirty="0"/>
          </a:p>
        </p:txBody>
      </p:sp>
    </p:spTree>
    <p:extLst>
      <p:ext uri="{BB962C8B-B14F-4D97-AF65-F5344CB8AC3E}">
        <p14:creationId xmlns:p14="http://schemas.microsoft.com/office/powerpoint/2010/main" val="1860635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2E879-44E2-4AFC-91C1-A644CA698A8B}"/>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C08555ED-5306-4AC3-82F6-94DC618DC81F}"/>
              </a:ext>
            </a:extLst>
          </p:cNvPr>
          <p:cNvSpPr>
            <a:spLocks noGrp="1"/>
          </p:cNvSpPr>
          <p:nvPr>
            <p:ph idx="1"/>
          </p:nvPr>
        </p:nvSpPr>
        <p:spPr/>
        <p:txBody>
          <a:bodyPr>
            <a:normAutofit/>
          </a:bodyPr>
          <a:lstStyle/>
          <a:p>
            <a:pPr marL="342900" lvl="0" indent="-342900">
              <a:lnSpc>
                <a:spcPct val="150000"/>
              </a:lnSpc>
              <a:spcAft>
                <a:spcPts val="1000"/>
              </a:spcAft>
              <a:buFont typeface="Symbol" panose="05050102010706020507" pitchFamily="18" charset="2"/>
              <a:buChar char=""/>
            </a:pPr>
            <a:r>
              <a:rPr lang="en-US" sz="1800" kern="100" dirty="0">
                <a:effectLst/>
                <a:latin typeface="Times New Roman" panose="02020603050405020304" pitchFamily="18" charset="0"/>
                <a:ea typeface="Times New Roman" panose="02020603050405020304" pitchFamily="18" charset="0"/>
              </a:rPr>
              <a:t>Customer Registration</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US" sz="1800" kern="100" dirty="0">
                <a:effectLst/>
                <a:latin typeface="Times New Roman" panose="02020603050405020304" pitchFamily="18" charset="0"/>
                <a:ea typeface="Times New Roman" panose="02020603050405020304" pitchFamily="18" charset="0"/>
              </a:rPr>
              <a:t>Employee Registration</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US" sz="1800" kern="100" dirty="0">
                <a:effectLst/>
                <a:latin typeface="Times New Roman" panose="02020603050405020304" pitchFamily="18" charset="0"/>
                <a:ea typeface="Times New Roman" panose="02020603050405020304" pitchFamily="18" charset="0"/>
              </a:rPr>
              <a:t>Purchase Mobiles and accessories Product</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US" sz="1800" kern="100" dirty="0">
                <a:effectLst/>
                <a:latin typeface="Times New Roman" panose="02020603050405020304" pitchFamily="18" charset="0"/>
                <a:ea typeface="Times New Roman" panose="02020603050405020304" pitchFamily="18" charset="0"/>
              </a:rPr>
              <a:t>Sales Mobiles and accessories Product</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US" sz="1800" kern="100" dirty="0">
                <a:effectLst/>
                <a:latin typeface="Times New Roman" panose="02020603050405020304" pitchFamily="18" charset="0"/>
                <a:ea typeface="Times New Roman" panose="02020603050405020304" pitchFamily="18" charset="0"/>
              </a:rPr>
              <a:t>Billing Details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15025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0C2D7-81D8-4BA8-8D90-F0EA842C9507}"/>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0B8F9E25-F29C-4FEA-ACB4-6D6057146BE7}"/>
              </a:ext>
            </a:extLst>
          </p:cNvPr>
          <p:cNvSpPr>
            <a:spLocks noGrp="1"/>
          </p:cNvSpPr>
          <p:nvPr>
            <p:ph idx="1"/>
          </p:nvPr>
        </p:nvSpPr>
        <p:spPr>
          <a:xfrm>
            <a:off x="1154954" y="1853249"/>
            <a:ext cx="8825659" cy="4464424"/>
          </a:xfrm>
        </p:spPr>
        <p:txBody>
          <a:bodyPr>
            <a:normAutofit/>
          </a:bodyPr>
          <a:lstStyle/>
          <a:p>
            <a:pPr marL="0" lvl="0" indent="0">
              <a:lnSpc>
                <a:spcPct val="150000"/>
              </a:lnSpc>
              <a:spcAft>
                <a:spcPts val="0"/>
              </a:spcAft>
              <a:buNone/>
            </a:pPr>
            <a:r>
              <a:rPr lang="en-US" sz="1800" b="1" kern="100" dirty="0">
                <a:effectLst/>
                <a:latin typeface="Times New Roman" panose="02020603050405020304" pitchFamily="18" charset="0"/>
                <a:ea typeface="Times New Roman" panose="02020603050405020304" pitchFamily="18" charset="0"/>
              </a:rPr>
              <a:t>Customer Registration</a:t>
            </a:r>
            <a:endParaRPr lang="en-IN" sz="1800" dirty="0">
              <a:effectLst/>
              <a:latin typeface="Times New Roman" panose="02020603050405020304" pitchFamily="18" charset="0"/>
              <a:ea typeface="Times New Roman" panose="02020603050405020304" pitchFamily="18" charset="0"/>
            </a:endParaRPr>
          </a:p>
          <a:p>
            <a:pPr marL="665480" indent="-229235">
              <a:lnSpc>
                <a:spcPct val="150000"/>
              </a:lnSpc>
              <a:spcAft>
                <a:spcPts val="0"/>
              </a:spcAft>
            </a:pPr>
            <a:r>
              <a:rPr lang="en-US" sz="1800" kern="100" dirty="0">
                <a:effectLst/>
                <a:latin typeface="Times New Roman" panose="02020603050405020304" pitchFamily="18" charset="0"/>
                <a:ea typeface="Times New Roman" panose="02020603050405020304" pitchFamily="18" charset="0"/>
              </a:rPr>
              <a:t>This module collects all the information about the customer like, mobile number, name and address </a:t>
            </a:r>
            <a:r>
              <a:rPr lang="en-US" sz="1800" kern="100" dirty="0" err="1">
                <a:effectLst/>
                <a:latin typeface="Times New Roman" panose="02020603050405020304" pitchFamily="18" charset="0"/>
                <a:ea typeface="Times New Roman" panose="02020603050405020304" pitchFamily="18" charset="0"/>
              </a:rPr>
              <a:t>etc</a:t>
            </a:r>
            <a:r>
              <a:rPr lang="en-US" sz="1800" kern="100" dirty="0">
                <a:effectLst/>
                <a:latin typeface="Times New Roman" panose="02020603050405020304" pitchFamily="18" charset="0"/>
                <a:ea typeface="Times New Roman" panose="02020603050405020304" pitchFamily="18" charset="0"/>
              </a:rPr>
              <a:t>… these fields are very help to getting further details about the customer. We can easily find out the regular customers.</a:t>
            </a:r>
            <a:endParaRPr lang="en-IN" sz="1800" dirty="0">
              <a:effectLst/>
              <a:latin typeface="Times New Roman" panose="02020603050405020304" pitchFamily="18" charset="0"/>
              <a:ea typeface="Times New Roman" panose="02020603050405020304" pitchFamily="18" charset="0"/>
            </a:endParaRPr>
          </a:p>
          <a:p>
            <a:pPr marL="0" lvl="0" indent="0">
              <a:lnSpc>
                <a:spcPct val="150000"/>
              </a:lnSpc>
              <a:spcAft>
                <a:spcPts val="0"/>
              </a:spcAft>
              <a:buNone/>
            </a:pPr>
            <a:r>
              <a:rPr lang="en-US" sz="1800" b="1" kern="100" dirty="0">
                <a:effectLst/>
                <a:latin typeface="Times New Roman" panose="02020603050405020304" pitchFamily="18" charset="0"/>
                <a:ea typeface="Times New Roman" panose="02020603050405020304" pitchFamily="18" charset="0"/>
              </a:rPr>
              <a:t>Employee Registration</a:t>
            </a:r>
            <a:endParaRPr lang="en-IN" sz="1800" dirty="0">
              <a:effectLst/>
              <a:latin typeface="Times New Roman" panose="02020603050405020304" pitchFamily="18" charset="0"/>
              <a:ea typeface="Times New Roman" panose="02020603050405020304" pitchFamily="18" charset="0"/>
            </a:endParaRPr>
          </a:p>
          <a:p>
            <a:pPr marL="665480" indent="-229235">
              <a:lnSpc>
                <a:spcPct val="150000"/>
              </a:lnSpc>
              <a:spcAft>
                <a:spcPts val="0"/>
              </a:spcAft>
            </a:pPr>
            <a:r>
              <a:rPr lang="en-US" sz="1800" b="1" kern="100" dirty="0">
                <a:effectLst/>
                <a:latin typeface="Times New Roman" panose="02020603050405020304" pitchFamily="18" charset="0"/>
                <a:ea typeface="Times New Roman" panose="02020603050405020304" pitchFamily="18" charset="0"/>
              </a:rPr>
              <a:t>	</a:t>
            </a:r>
            <a:r>
              <a:rPr lang="en-US" sz="1800" kern="100" dirty="0">
                <a:effectLst/>
                <a:latin typeface="Times New Roman" panose="02020603050405020304" pitchFamily="18" charset="0"/>
                <a:ea typeface="Times New Roman" panose="02020603050405020304" pitchFamily="18" charset="0"/>
              </a:rPr>
              <a:t>The module will help to store the information about the employees, it collects all the information and store into the employee table. This module collect salary, mobile number </a:t>
            </a:r>
            <a:r>
              <a:rPr lang="en-US" sz="1800" kern="100" dirty="0" err="1">
                <a:effectLst/>
                <a:latin typeface="Times New Roman" panose="02020603050405020304" pitchFamily="18" charset="0"/>
                <a:ea typeface="Times New Roman" panose="02020603050405020304" pitchFamily="18" charset="0"/>
              </a:rPr>
              <a:t>etc</a:t>
            </a:r>
            <a:r>
              <a:rPr lang="en-US" sz="1800" kern="1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24169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DDDC8A-04BB-42C9-B0EC-BF82D0492888}"/>
              </a:ext>
            </a:extLst>
          </p:cNvPr>
          <p:cNvSpPr>
            <a:spLocks noGrp="1"/>
          </p:cNvSpPr>
          <p:nvPr>
            <p:ph idx="1"/>
          </p:nvPr>
        </p:nvSpPr>
        <p:spPr>
          <a:xfrm>
            <a:off x="318656" y="526472"/>
            <a:ext cx="8603671" cy="6123709"/>
          </a:xfrm>
        </p:spPr>
        <p:txBody>
          <a:bodyPr>
            <a:normAutofit/>
          </a:bodyPr>
          <a:lstStyle/>
          <a:p>
            <a:pPr marL="0" lvl="0" indent="0">
              <a:lnSpc>
                <a:spcPct val="150000"/>
              </a:lnSpc>
              <a:spcAft>
                <a:spcPts val="0"/>
              </a:spcAft>
              <a:buNone/>
            </a:pPr>
            <a:r>
              <a:rPr lang="en-US" sz="1800" b="1" kern="100" dirty="0">
                <a:effectLst/>
                <a:latin typeface="Times New Roman" panose="02020603050405020304" pitchFamily="18" charset="0"/>
                <a:ea typeface="Times New Roman" panose="02020603050405020304" pitchFamily="18" charset="0"/>
              </a:rPr>
              <a:t>Purchase Mobiles and accessories Product</a:t>
            </a:r>
            <a:endParaRPr lang="en-IN" sz="1800" dirty="0">
              <a:effectLst/>
              <a:latin typeface="Times New Roman" panose="02020603050405020304" pitchFamily="18" charset="0"/>
              <a:ea typeface="Times New Roman" panose="02020603050405020304" pitchFamily="18" charset="0"/>
            </a:endParaRPr>
          </a:p>
          <a:p>
            <a:pPr marL="665480" indent="-229235">
              <a:lnSpc>
                <a:spcPct val="150000"/>
              </a:lnSpc>
              <a:spcAft>
                <a:spcPts val="0"/>
              </a:spcAft>
            </a:pPr>
            <a:r>
              <a:rPr lang="en-US" sz="1800" kern="100" dirty="0">
                <a:effectLst/>
                <a:latin typeface="Times New Roman" panose="02020603050405020304" pitchFamily="18" charset="0"/>
                <a:ea typeface="Times New Roman" panose="02020603050405020304" pitchFamily="18" charset="0"/>
              </a:rPr>
              <a:t>In this module owner will added purchased mobile phones and accessories. Admin should register before selling that product. Each and every product should enter in this module, then only calculate the stock details if some items are missing to register, we can’t get the exact stock report.</a:t>
            </a:r>
            <a:endParaRPr lang="en-IN" sz="1800" dirty="0">
              <a:effectLst/>
              <a:latin typeface="Times New Roman" panose="02020603050405020304" pitchFamily="18" charset="0"/>
              <a:ea typeface="Times New Roman" panose="02020603050405020304" pitchFamily="18" charset="0"/>
            </a:endParaRPr>
          </a:p>
          <a:p>
            <a:pPr marL="0" lvl="0" indent="0">
              <a:lnSpc>
                <a:spcPct val="150000"/>
              </a:lnSpc>
              <a:spcAft>
                <a:spcPts val="0"/>
              </a:spcAft>
              <a:buNone/>
            </a:pPr>
            <a:r>
              <a:rPr lang="en-US" sz="1800" b="1" kern="100" dirty="0">
                <a:effectLst/>
                <a:latin typeface="Times New Roman" panose="02020603050405020304" pitchFamily="18" charset="0"/>
                <a:ea typeface="Times New Roman" panose="02020603050405020304" pitchFamily="18" charset="0"/>
              </a:rPr>
              <a:t>Sales Product</a:t>
            </a:r>
            <a:endParaRPr lang="en-IN" sz="1800" dirty="0">
              <a:effectLst/>
              <a:latin typeface="Times New Roman" panose="02020603050405020304" pitchFamily="18" charset="0"/>
              <a:ea typeface="Times New Roman" panose="02020603050405020304" pitchFamily="18" charset="0"/>
            </a:endParaRPr>
          </a:p>
          <a:p>
            <a:pPr marL="665480" indent="-229235">
              <a:lnSpc>
                <a:spcPct val="150000"/>
              </a:lnSpc>
              <a:spcAft>
                <a:spcPts val="0"/>
              </a:spcAft>
            </a:pPr>
            <a:r>
              <a:rPr lang="en-US" sz="1800" kern="100" dirty="0">
                <a:effectLst/>
                <a:latin typeface="Times New Roman" panose="02020603050405020304" pitchFamily="18" charset="0"/>
                <a:ea typeface="Times New Roman" panose="02020603050405020304" pitchFamily="18" charset="0"/>
              </a:rPr>
              <a:t>This module has used to register the product details before selling. So, we can identify the stock of product and billing details. Each and every sale will be store in the billing module, when enter the sales that item has reduce in the stock module.</a:t>
            </a:r>
          </a:p>
          <a:p>
            <a:pPr marL="0" lvl="0" indent="0">
              <a:lnSpc>
                <a:spcPct val="150000"/>
              </a:lnSpc>
              <a:spcAft>
                <a:spcPts val="0"/>
              </a:spcAft>
              <a:buNone/>
            </a:pPr>
            <a:r>
              <a:rPr lang="en-IN" sz="1800" b="1" kern="100" dirty="0">
                <a:effectLst/>
                <a:latin typeface="Times New Roman" panose="02020603050405020304" pitchFamily="18" charset="0"/>
                <a:ea typeface="Times New Roman" panose="02020603050405020304" pitchFamily="18" charset="0"/>
              </a:rPr>
              <a:t>Billing details</a:t>
            </a:r>
            <a:endParaRPr lang="en-IN" sz="1800" dirty="0">
              <a:effectLst/>
              <a:latin typeface="Times New Roman" panose="02020603050405020304" pitchFamily="18" charset="0"/>
              <a:ea typeface="Times New Roman" panose="02020603050405020304" pitchFamily="18" charset="0"/>
            </a:endParaRPr>
          </a:p>
          <a:p>
            <a:pPr lvl="1">
              <a:lnSpc>
                <a:spcPct val="150000"/>
              </a:lnSpc>
            </a:pPr>
            <a:r>
              <a:rPr lang="en-US" sz="1600" kern="100" dirty="0">
                <a:effectLst/>
                <a:latin typeface="Times New Roman" panose="02020603050405020304" pitchFamily="18" charset="0"/>
                <a:ea typeface="Times New Roman" panose="02020603050405020304" pitchFamily="18" charset="0"/>
              </a:rPr>
              <a:t>We can calculate billing details based on sales details. This module will generate billing details based on its sales. Billing details has shown the sales product details, it will be showing overall sales details report.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218114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102</TotalTime>
  <Words>650</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Century Gothic</vt:lpstr>
      <vt:lpstr>Symbol</vt:lpstr>
      <vt:lpstr>Times New Roman</vt:lpstr>
      <vt:lpstr>Wingdings</vt:lpstr>
      <vt:lpstr>Wingdings 3</vt:lpstr>
      <vt:lpstr>Ion</vt:lpstr>
      <vt:lpstr>MOBILE SHOP MANAGEMENT SYSTEM</vt:lpstr>
      <vt:lpstr>ABSTRACT</vt:lpstr>
      <vt:lpstr> HARDWARE SPECFICATION</vt:lpstr>
      <vt:lpstr> SOFTWARE SPECIFICATION </vt:lpstr>
      <vt:lpstr>EXISTING SYSTEM</vt:lpstr>
      <vt:lpstr>PROPOSED SYSTEM</vt:lpstr>
      <vt:lpstr>Modules</vt:lpstr>
      <vt:lpstr>Modules</vt:lpstr>
      <vt:lpstr>PowerPoint Presentation</vt:lpstr>
      <vt:lpstr>Data Flow Diagram</vt:lpstr>
      <vt:lpstr>Level 1:</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 Krish</cp:lastModifiedBy>
  <cp:revision>31</cp:revision>
  <dcterms:created xsi:type="dcterms:W3CDTF">2021-01-26T14:06:30Z</dcterms:created>
  <dcterms:modified xsi:type="dcterms:W3CDTF">2023-02-05T16:00:31Z</dcterms:modified>
</cp:coreProperties>
</file>