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7"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9" d="100"/>
          <a:sy n="69" d="100"/>
        </p:scale>
        <p:origin x="77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C6E12D2-DA3A-480B-BCDF-BFB6C7EBE402}" type="datetimeFigureOut">
              <a:rPr lang="en-US" smtClean="0"/>
              <a:pPr/>
              <a:t>2/7/2023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1BBC3DF-4D3E-4D62-AC24-223E50BCC8D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C6E12D2-DA3A-480B-BCDF-BFB6C7EBE402}" type="datetimeFigureOut">
              <a:rPr lang="en-US" smtClean="0"/>
              <a:pPr/>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C6E12D2-DA3A-480B-BCDF-BFB6C7EBE402}" type="datetimeFigureOut">
              <a:rPr lang="en-US" smtClean="0"/>
              <a:pPr/>
              <a:t>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C6E12D2-DA3A-480B-BCDF-BFB6C7EBE402}" type="datetimeFigureOut">
              <a:rPr lang="en-US" smtClean="0"/>
              <a:pPr/>
              <a:t>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pPr/>
              <a:t>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C6E12D2-DA3A-480B-BCDF-BFB6C7EBE402}" type="datetimeFigureOut">
              <a:rPr lang="en-US" smtClean="0"/>
              <a:pPr/>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pPr/>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F1BBC3DF-4D3E-4D62-AC24-223E50BCC8DF}"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C6E12D2-DA3A-480B-BCDF-BFB6C7EBE402}" type="datetimeFigureOut">
              <a:rPr lang="en-US" smtClean="0"/>
              <a:pPr/>
              <a:t>2/7/2023</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1BBC3DF-4D3E-4D62-AC24-223E50BCC8DF}"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a:xfrm>
            <a:off x="2692398" y="2255444"/>
            <a:ext cx="6815669" cy="1515533"/>
          </a:xfrm>
        </p:spPr>
        <p:txBody>
          <a:bodyPr>
            <a:normAutofit fontScale="90000"/>
          </a:bodyPr>
          <a:lstStyle/>
          <a:p>
            <a:r>
              <a:rPr lang="en-US" dirty="0"/>
              <a:t>ONLINE PROPERTY MANAGEMENT</a:t>
            </a:r>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a:xfrm>
            <a:off x="2692398" y="3962397"/>
            <a:ext cx="6815669" cy="1320802"/>
          </a:xfrm>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p:txBody>
          <a:bodyPr/>
          <a:lstStyle/>
          <a:p>
            <a:pPr algn="l"/>
            <a:r>
              <a:rPr lang="en-US" dirty="0"/>
              <a:t>Level 1:</a:t>
            </a:r>
          </a:p>
        </p:txBody>
      </p:sp>
      <p:pic>
        <p:nvPicPr>
          <p:cNvPr id="6" name="Content Placeholder 5">
            <a:extLst>
              <a:ext uri="{FF2B5EF4-FFF2-40B4-BE49-F238E27FC236}">
                <a16:creationId xmlns:a16="http://schemas.microsoft.com/office/drawing/2014/main" id="{933B4CFC-4523-425B-BB49-179DD295A5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4309" y="1935163"/>
            <a:ext cx="3283382" cy="4389437"/>
          </a:xfrm>
        </p:spPr>
      </p:pic>
    </p:spTree>
    <p:extLst>
      <p:ext uri="{BB962C8B-B14F-4D97-AF65-F5344CB8AC3E}">
        <p14:creationId xmlns:p14="http://schemas.microsoft.com/office/powerpoint/2010/main" val="153540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7A32F1A-EEE9-4FAF-8505-D230D3A96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466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p:txBody>
          <a:bodyPr>
            <a:normAutofit/>
          </a:bodyPr>
          <a:lstStyle/>
          <a:p>
            <a:pPr indent="457200" algn="just">
              <a:lnSpc>
                <a:spcPct val="150000"/>
              </a:lnSpc>
              <a:spcAft>
                <a:spcPts val="2250"/>
              </a:spcAft>
            </a:pPr>
            <a:r>
              <a:rPr lang="en-IN" sz="1800" dirty="0">
                <a:solidFill>
                  <a:srgbClr val="000000"/>
                </a:solidFill>
                <a:effectLst/>
                <a:latin typeface="Calibri" panose="020F0502020204030204" pitchFamily="34" charset="0"/>
                <a:ea typeface="Times New Roman" panose="02020603050405020304" pitchFamily="18" charset="0"/>
              </a:rPr>
              <a:t>The main objective of this project is to bring the real estate industry online and enabling real estate industry participants to benefit from the Internet. Site acts as an interface between Individuals, brokers and realtors. Here the user can advertise his property for buying or for selling.</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dirty="0">
                <a:solidFill>
                  <a:srgbClr val="000000"/>
                </a:solidFill>
                <a:effectLst/>
                <a:latin typeface="Calibri" panose="020F0502020204030204" pitchFamily="34" charset="0"/>
                <a:ea typeface="Times New Roman" panose="02020603050405020304" pitchFamily="18" charset="0"/>
              </a:rPr>
              <a:t>Site provides online real estate and related services to customers to make eye catching and full profit decisions related to buying, selling, renting and leasing of properties, in India. We will provide a fresh new approach to our esteemed users to search for properties to buy or rent, and list their properties for selling or leasing. Property promises to be the most preferred way of finding your dream property and we are committed to help you make a wiser property decision, as a buyer or a seller.</a:t>
            </a:r>
            <a:r>
              <a:rPr lang="en-IN" sz="1800" dirty="0">
                <a:effectLst/>
                <a:latin typeface="Times New Roman" panose="02020603050405020304" pitchFamily="18" charset="0"/>
                <a:ea typeface="Times New Roman" panose="02020603050405020304" pitchFamily="18" charset="0"/>
              </a:rPr>
              <a:t> </a:t>
            </a:r>
            <a:endParaRPr lang="en-IN" sz="1800" dirty="0">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4465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8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a:t>
            </a:r>
            <a:r>
              <a:rPr lang="en-US" sz="1800" dirty="0">
                <a:latin typeface="Times New Roman" panose="02020603050405020304" pitchFamily="18" charset="0"/>
                <a:ea typeface="Calibri" panose="020F0502020204030204" pitchFamily="34" charset="0"/>
                <a:cs typeface="Times New Roman" panose="02020603050405020304" pitchFamily="18" charset="0"/>
              </a:rPr>
              <a:t>JAVA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8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p:txBody>
          <a:bodyPr>
            <a:normAutofit fontScale="92500" lnSpcReduction="20000"/>
          </a:bodyPr>
          <a:lstStyle/>
          <a:p>
            <a:pPr>
              <a:lnSpc>
                <a:spcPct val="150000"/>
              </a:lnSpc>
              <a:spcAft>
                <a:spcPts val="2250"/>
              </a:spcAft>
            </a:pPr>
            <a:r>
              <a:rPr lang="en-IN" sz="1800" dirty="0">
                <a:solidFill>
                  <a:srgbClr val="000000"/>
                </a:solidFill>
                <a:effectLst/>
                <a:latin typeface="Calibri" panose="020F0502020204030204" pitchFamily="34" charset="0"/>
                <a:ea typeface="Times New Roman" panose="02020603050405020304" pitchFamily="18" charset="0"/>
              </a:rPr>
              <a:t>If customer is interested in buying that flats, Developer sales the property/flat by completing all formalities, and makes entry into the Customer Details Register manually. All the permanent data of the order such as the name of the property/flat, </a:t>
            </a:r>
            <a:r>
              <a:rPr lang="en-IN" sz="1800" dirty="0" err="1">
                <a:solidFill>
                  <a:srgbClr val="000000"/>
                </a:solidFill>
                <a:effectLst/>
                <a:latin typeface="Calibri" panose="020F0502020204030204" pitchFamily="34" charset="0"/>
                <a:ea typeface="Times New Roman" panose="02020603050405020304" pitchFamily="18" charset="0"/>
              </a:rPr>
              <a:t>Estate_ID</a:t>
            </a:r>
            <a:r>
              <a:rPr lang="en-IN" sz="1800" dirty="0">
                <a:solidFill>
                  <a:srgbClr val="000000"/>
                </a:solidFill>
                <a:effectLst/>
                <a:latin typeface="Calibri" panose="020F0502020204030204" pitchFamily="34" charset="0"/>
                <a:ea typeface="Times New Roman" panose="02020603050405020304" pitchFamily="18" charset="0"/>
              </a:rPr>
              <a:t>, as well as name of buyer/customer, </a:t>
            </a:r>
            <a:r>
              <a:rPr lang="en-IN" sz="1800" dirty="0" err="1">
                <a:solidFill>
                  <a:srgbClr val="000000"/>
                </a:solidFill>
                <a:effectLst/>
                <a:latin typeface="Calibri" panose="020F0502020204030204" pitchFamily="34" charset="0"/>
                <a:ea typeface="Times New Roman" panose="02020603050405020304" pitchFamily="18" charset="0"/>
              </a:rPr>
              <a:t>Member_ID</a:t>
            </a:r>
            <a:r>
              <a:rPr lang="en-IN" sz="1800" dirty="0">
                <a:solidFill>
                  <a:srgbClr val="000000"/>
                </a:solidFill>
                <a:effectLst/>
                <a:latin typeface="Calibri" panose="020F0502020204030204" pitchFamily="34" charset="0"/>
                <a:ea typeface="Times New Roman" panose="02020603050405020304" pitchFamily="18" charset="0"/>
              </a:rPr>
              <a:t> and so on are maintained in a master file for future reference.  The customer has the option of paying by cash or check or credit card.  At the time customer pays the price he is issued a receipt acknowledging the same</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b="1" dirty="0">
                <a:latin typeface="Calibri" panose="020F0502020204030204" pitchFamily="34" charset="0"/>
                <a:ea typeface="Times New Roman" panose="02020603050405020304" pitchFamily="18" charset="0"/>
                <a:cs typeface="Calibri" panose="020F0502020204030204" pitchFamily="34" charset="0"/>
              </a:rPr>
              <a:t>Disadvantages:</a:t>
            </a:r>
          </a:p>
          <a:p>
            <a:pPr>
              <a:buNone/>
            </a:pPr>
            <a:endParaRPr lang="en-IN" sz="1800" b="1" dirty="0">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50000"/>
              </a:lnSpc>
              <a:spcAft>
                <a:spcPts val="225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rPr>
              <a:t>All the above-mentioned tasks are taken care off manually</a:t>
            </a:r>
            <a:endParaRPr lang="en-IN" sz="1800" dirty="0">
              <a:solidFill>
                <a:srgbClr val="000000"/>
              </a:solidFill>
              <a:effectLst/>
              <a:latin typeface="Calibri" panose="020F0502020204030204" pitchFamily="34" charset="0"/>
              <a:ea typeface="Times New Roman" panose="02020603050405020304" pitchFamily="18" charset="0"/>
            </a:endParaRPr>
          </a:p>
          <a:p>
            <a:pPr marL="342900" lvl="0" indent="-342900">
              <a:lnSpc>
                <a:spcPct val="150000"/>
              </a:lnSpc>
              <a:spcAft>
                <a:spcPts val="2250"/>
              </a:spcAft>
              <a:buFont typeface="Symbol" panose="05050102010706020507" pitchFamily="18" charset="2"/>
              <a:buChar char=""/>
            </a:pPr>
            <a:r>
              <a:rPr lang="en-IN" sz="1800" dirty="0">
                <a:solidFill>
                  <a:srgbClr val="000000"/>
                </a:solidFill>
                <a:effectLst/>
                <a:latin typeface="Calibri" panose="020F0502020204030204" pitchFamily="34" charset="0"/>
                <a:ea typeface="Times New Roman" panose="02020603050405020304" pitchFamily="18" charset="0"/>
              </a:rPr>
              <a:t>The details of all the Properties, customers, stocks and feedbacks are maintained in separate registers</a:t>
            </a:r>
          </a:p>
          <a:p>
            <a:pPr marL="342900" lvl="0" indent="-342900">
              <a:lnSpc>
                <a:spcPct val="150000"/>
              </a:lnSpc>
              <a:spcAft>
                <a:spcPts val="2250"/>
              </a:spcAft>
              <a:buFont typeface="Symbol" panose="05050102010706020507" pitchFamily="18" charset="2"/>
              <a:buChar char=""/>
            </a:pPr>
            <a:endParaRPr lang="en-IN"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590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p:txBody>
          <a:bodyPr>
            <a:normAutofit lnSpcReduction="10000"/>
          </a:bodyPr>
          <a:lstStyle/>
          <a:p>
            <a:pPr>
              <a:lnSpc>
                <a:spcPct val="150000"/>
              </a:lnSpc>
              <a:spcAft>
                <a:spcPts val="1000"/>
              </a:spcAft>
            </a:pPr>
            <a:r>
              <a:rPr lang="en-US" sz="1800" dirty="0">
                <a:effectLst/>
                <a:latin typeface="Calibri" panose="020F0502020204030204" pitchFamily="34" charset="0"/>
                <a:ea typeface="Times New Roman" panose="02020603050405020304" pitchFamily="18" charset="0"/>
              </a:rPr>
              <a:t>	</a:t>
            </a:r>
            <a:r>
              <a:rPr lang="en-US" sz="18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user can have fast interaction with the system by inserting keywords at the respective places, by clicking on the buttons or links etc. Because not only the front end provides the faster interaction with the records but with back end also provides the proper interaction with the records and gives or prompts the information to the end user if he is making error during work.</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kern="100" dirty="0">
                <a:latin typeface="Times New Roman" panose="02020603050405020304" pitchFamily="18" charset="0"/>
              </a:rPr>
              <a:t>Advantages</a:t>
            </a:r>
          </a:p>
          <a:p>
            <a:pPr marL="0" indent="0">
              <a:buNone/>
            </a:pPr>
            <a:endParaRPr lang="en-US" sz="1800" b="1" kern="100" dirty="0">
              <a:latin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US" sz="18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Searching feature is quite faster than current system. Because it searches directly from system that is from the front end.</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8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most important feature of this system is online exhibiting the properties, This saves time to visit at the actual place where the property is located</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b="1" dirty="0"/>
          </a:p>
        </p:txBody>
      </p:sp>
    </p:spTree>
    <p:extLst>
      <p:ext uri="{BB962C8B-B14F-4D97-AF65-F5344CB8AC3E}">
        <p14:creationId xmlns:p14="http://schemas.microsoft.com/office/powerpoint/2010/main" val="186063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p:txBody>
          <a:bodyPr>
            <a:noAutofit/>
          </a:bodyPr>
          <a:lstStyle/>
          <a:p>
            <a:pPr lvl="0">
              <a:buNone/>
            </a:pPr>
            <a:endParaRPr lang="en-US" sz="1800" b="1" dirty="0">
              <a:latin typeface="Calibri" panose="020F0502020204030204" pitchFamily="34" charset="0"/>
              <a:ea typeface="Times New Roman" panose="02020603050405020304" pitchFamily="18" charset="0"/>
              <a:cs typeface="Calibri" panose="020F0502020204030204" pitchFamily="34" charset="0"/>
            </a:endParaRPr>
          </a:p>
          <a:p>
            <a:pPr marL="0" indent="0" fontAlgn="base">
              <a:lnSpc>
                <a:spcPct val="150000"/>
              </a:lnSpc>
              <a:spcAft>
                <a:spcPts val="900"/>
              </a:spcAft>
              <a:buNone/>
            </a:pPr>
            <a:r>
              <a:rPr lang="en-IN" sz="1800" b="1" i="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Admin Profile:</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a:p>
            <a:pPr lvl="1" fontAlgn="base">
              <a:lnSpc>
                <a:spcPct val="150000"/>
              </a:lnSpc>
              <a:spcAft>
                <a:spcPts val="1500"/>
              </a:spcAft>
            </a:pPr>
            <a:r>
              <a:rPr lang="en-IN" sz="1600" i="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Admin profile is profiled which is assigned to a superuser having full access to the system. Admin module contains Admin Id, name, address, contact no. Admin can view the property details make changes if required, delete the property details. Check the payment status, view, and manage the client details. Any issue in the client’s details or in property details just reports to the admin.</a:t>
            </a:r>
            <a:endParaRPr lang="en-IN" sz="1600" i="1" dirty="0">
              <a:effectLst/>
              <a:latin typeface="Calibri" panose="020F0502020204030204" pitchFamily="34" charset="0"/>
              <a:ea typeface="Calibri" panose="020F0502020204030204" pitchFamily="34" charset="0"/>
              <a:cs typeface="Times New Roman" panose="02020603050405020304" pitchFamily="18" charset="0"/>
            </a:endParaRPr>
          </a:p>
          <a:p>
            <a:pPr marL="0" indent="0" fontAlgn="base">
              <a:lnSpc>
                <a:spcPct val="150000"/>
              </a:lnSpc>
              <a:spcAft>
                <a:spcPts val="900"/>
              </a:spcAft>
              <a:buNone/>
            </a:pPr>
            <a:r>
              <a:rPr lang="en-IN" sz="1800" b="1" i="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Client Profile:</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a:p>
            <a:pPr lvl="1" fontAlgn="base">
              <a:lnSpc>
                <a:spcPct val="150000"/>
              </a:lnSpc>
              <a:spcAft>
                <a:spcPts val="1500"/>
              </a:spcAft>
            </a:pPr>
            <a:r>
              <a:rPr lang="en-IN" sz="1600" i="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client profile is for those who want to buy, sell, or rent the property for their uses. Client profile contains Client id, name, address, contact details, etc. Clients can view the property. If it is available and the client is willing to buy or rent. They can pay online or offline.</a:t>
            </a:r>
            <a:endParaRPr lang="en-IN" sz="1600" i="1"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50000"/>
              </a:lnSpc>
              <a:spcAft>
                <a:spcPts val="900"/>
              </a:spcAft>
            </a:pP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IN" sz="1800" dirty="0">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421502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42F69-923A-4F80-8469-FB9067E30D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DDDC8A-04BB-42C9-B0EC-BF82D0492888}"/>
              </a:ext>
            </a:extLst>
          </p:cNvPr>
          <p:cNvSpPr>
            <a:spLocks noGrp="1"/>
          </p:cNvSpPr>
          <p:nvPr>
            <p:ph idx="1"/>
          </p:nvPr>
        </p:nvSpPr>
        <p:spPr/>
        <p:txBody>
          <a:bodyPr>
            <a:normAutofit fontScale="85000" lnSpcReduction="10000"/>
          </a:bodyPr>
          <a:lstStyle/>
          <a:p>
            <a:pPr marL="0" indent="0" fontAlgn="base">
              <a:lnSpc>
                <a:spcPct val="150000"/>
              </a:lnSpc>
              <a:spcAft>
                <a:spcPts val="900"/>
              </a:spcAft>
              <a:buNone/>
            </a:pPr>
            <a:r>
              <a:rPr lang="en-IN" sz="1800" b="1" i="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Property Details:</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a:p>
            <a:pPr lvl="1" fontAlgn="base">
              <a:lnSpc>
                <a:spcPct val="150000"/>
              </a:lnSpc>
              <a:spcAft>
                <a:spcPts val="1500"/>
              </a:spcAft>
            </a:pPr>
            <a:r>
              <a:rPr lang="en-IN" sz="1600" i="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Property details hold the data about the property in property location, total value, owner, etc. The property gives an idea about the property which helps the clients to choose the property.</a:t>
            </a:r>
            <a:endParaRPr lang="en-IN" sz="1600" i="1" dirty="0">
              <a:effectLst/>
              <a:latin typeface="Calibri" panose="020F0502020204030204" pitchFamily="34" charset="0"/>
              <a:ea typeface="Calibri" panose="020F0502020204030204" pitchFamily="34" charset="0"/>
              <a:cs typeface="Times New Roman" panose="02020603050405020304" pitchFamily="18" charset="0"/>
            </a:endParaRPr>
          </a:p>
          <a:p>
            <a:pPr marL="0" indent="0" fontAlgn="base">
              <a:lnSpc>
                <a:spcPct val="150000"/>
              </a:lnSpc>
              <a:spcAft>
                <a:spcPts val="900"/>
              </a:spcAft>
              <a:buNone/>
            </a:pPr>
            <a:r>
              <a:rPr lang="en-IN" sz="1800" b="1" i="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Search Property:</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a:p>
            <a:pPr lvl="1" fontAlgn="base">
              <a:lnSpc>
                <a:spcPct val="150000"/>
              </a:lnSpc>
              <a:spcAft>
                <a:spcPts val="1500"/>
              </a:spcAft>
            </a:pPr>
            <a:r>
              <a:rPr lang="en-IN" sz="1600" i="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There is a lot of property. Clients may be confused to search their desired property. Clients can search property using property types like residence, offices, faculty, and etc. Property can be searched by property status. Property can also be searched using property value and much more. If there is some legal problem with the property. Then it would be unavailable to rent or buy.</a:t>
            </a:r>
            <a:endParaRPr lang="en-IN" sz="1600" i="1" dirty="0">
              <a:effectLst/>
              <a:latin typeface="Calibri" panose="020F0502020204030204" pitchFamily="34" charset="0"/>
              <a:ea typeface="Calibri" panose="020F0502020204030204" pitchFamily="34" charset="0"/>
              <a:cs typeface="Times New Roman" panose="02020603050405020304" pitchFamily="18" charset="0"/>
            </a:endParaRPr>
          </a:p>
          <a:p>
            <a:pPr marL="0" indent="0" fontAlgn="base">
              <a:lnSpc>
                <a:spcPct val="150000"/>
              </a:lnSpc>
              <a:spcAft>
                <a:spcPts val="900"/>
              </a:spcAft>
              <a:buNone/>
            </a:pPr>
            <a:r>
              <a:rPr lang="en-IN" sz="1800" b="1" i="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Booking:</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a:p>
            <a:pPr lvl="1" fontAlgn="base">
              <a:lnSpc>
                <a:spcPct val="150000"/>
              </a:lnSpc>
              <a:spcAft>
                <a:spcPts val="1500"/>
              </a:spcAft>
            </a:pPr>
            <a:r>
              <a:rPr lang="en-IN" sz="1600" i="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Once the property is searched and the client finds the desired property. This module helps the client to book the property. This module collects the information and checks the information from the backend. If data is verified then the client redirects to the payment page.</a:t>
            </a:r>
            <a:endParaRPr lang="en-US" dirty="0"/>
          </a:p>
        </p:txBody>
      </p:sp>
    </p:spTree>
    <p:extLst>
      <p:ext uri="{BB962C8B-B14F-4D97-AF65-F5344CB8AC3E}">
        <p14:creationId xmlns:p14="http://schemas.microsoft.com/office/powerpoint/2010/main" val="3121811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pPr>
              <a:spcBef>
                <a:spcPct val="0"/>
              </a:spcBef>
              <a:buNone/>
            </a:pPr>
            <a:r>
              <a:rPr lang="en-US" sz="5000" dirty="0">
                <a:solidFill>
                  <a:schemeClr val="tx2"/>
                </a:solidFill>
                <a:latin typeface="+mj-lt"/>
                <a:ea typeface="+mj-ea"/>
                <a:cs typeface="+mj-cs"/>
              </a:rPr>
              <a:t>Level 0:</a:t>
            </a:r>
          </a:p>
          <a:p>
            <a:pPr marL="0" indent="0">
              <a:buNone/>
            </a:pPr>
            <a:endParaRPr lang="en-US" dirty="0"/>
          </a:p>
        </p:txBody>
      </p:sp>
      <p:pic>
        <p:nvPicPr>
          <p:cNvPr id="5" name="Picture 4">
            <a:extLst>
              <a:ext uri="{FF2B5EF4-FFF2-40B4-BE49-F238E27FC236}">
                <a16:creationId xmlns:a16="http://schemas.microsoft.com/office/drawing/2014/main" id="{19CC2D0E-80CA-4788-AFD4-AD809535B7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987" y="3263611"/>
            <a:ext cx="7127654" cy="1391516"/>
          </a:xfrm>
          <a:prstGeom prst="rect">
            <a:avLst/>
          </a:prstGeom>
        </p:spPr>
      </p:pic>
    </p:spTree>
    <p:extLst>
      <p:ext uri="{BB962C8B-B14F-4D97-AF65-F5344CB8AC3E}">
        <p14:creationId xmlns:p14="http://schemas.microsoft.com/office/powerpoint/2010/main" val="359068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44</TotalTime>
  <Words>799</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Constantia</vt:lpstr>
      <vt:lpstr>Symbol</vt:lpstr>
      <vt:lpstr>Times New Roman</vt:lpstr>
      <vt:lpstr>Wingdings</vt:lpstr>
      <vt:lpstr>Wingdings 2</vt:lpstr>
      <vt:lpstr>Flow</vt:lpstr>
      <vt:lpstr>ONLINE PROPERTY MANAGEMENT</vt:lpstr>
      <vt:lpstr>ABSTRACT</vt:lpstr>
      <vt:lpstr> HARDWARE SPECFICATION</vt:lpstr>
      <vt:lpstr> SOFTWARE SPECIFICATION </vt:lpstr>
      <vt:lpstr>EXISTING SYSTEM</vt:lpstr>
      <vt:lpstr>PROPOSED SYSTEM</vt:lpstr>
      <vt:lpstr>Modules</vt:lpstr>
      <vt:lpstr>PowerPoint Presentation</vt:lpstr>
      <vt:lpstr>Data Flow Diagram</vt:lpstr>
      <vt:lpstr>Level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13</cp:revision>
  <dcterms:created xsi:type="dcterms:W3CDTF">2021-01-26T14:06:30Z</dcterms:created>
  <dcterms:modified xsi:type="dcterms:W3CDTF">2023-02-06T18:53:55Z</dcterms:modified>
</cp:coreProperties>
</file>