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797675" cy="9926625"/>
  <p:embeddedFontLs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25" roundtripDataSignature="AMtx7mjCHg3S+BxNBulYr1mlpsqyIEU3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CB8731-82CA-413D-AEAF-B5F8AFA767CC}">
  <a:tblStyle styleId="{98CB8731-82CA-413D-AEAF-B5F8AFA767C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orbel-bold.fntdata"/><Relationship Id="rId21" Type="http://schemas.openxmlformats.org/officeDocument/2006/relationships/font" Target="fonts/Corbel-regular.fntdata"/><Relationship Id="rId24" Type="http://schemas.openxmlformats.org/officeDocument/2006/relationships/font" Target="fonts/Corbel-boldItalic.fntdata"/><Relationship Id="rId23"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49687" y="0"/>
            <a:ext cx="2946400" cy="495300"/>
          </a:xfrm>
          <a:prstGeom prst="rect">
            <a:avLst/>
          </a:prstGeom>
          <a:noFill/>
          <a:ln>
            <a:noFill/>
          </a:ln>
        </p:spPr>
        <p:txBody>
          <a:bodyPr anchorCtr="0" anchor="t" bIns="47775" lIns="95550" spcFirstLastPara="1" rIns="95550" wrap="square" tIns="4777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 name="Google Shape;52;p1: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53" name="Google Shape;53;p1: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92075" y="746125"/>
            <a:ext cx="6613500" cy="372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5" name="Google Shape;155;p10:notes"/>
          <p:cNvSpPr txBox="1"/>
          <p:nvPr>
            <p:ph idx="1" type="body"/>
          </p:nvPr>
        </p:nvSpPr>
        <p:spPr>
          <a:xfrm>
            <a:off x="679450" y="4714875"/>
            <a:ext cx="5438700" cy="4465500"/>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156" name="Google Shape;156;p10:notes"/>
          <p:cNvSpPr txBox="1"/>
          <p:nvPr>
            <p:ph idx="12" type="sldNum"/>
          </p:nvPr>
        </p:nvSpPr>
        <p:spPr>
          <a:xfrm>
            <a:off x="3849687" y="9429750"/>
            <a:ext cx="2946300" cy="495300"/>
          </a:xfrm>
          <a:prstGeom prst="rect">
            <a:avLst/>
          </a:prstGeom>
          <a:noFill/>
          <a:ln>
            <a:noFill/>
          </a:ln>
        </p:spPr>
        <p:txBody>
          <a:bodyPr anchorCtr="0" anchor="b" bIns="47775" lIns="95550" spcFirstLastPara="1" rIns="95550" wrap="square" tIns="47775">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163" name="Google Shape;163;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92075" y="746125"/>
            <a:ext cx="6613500" cy="372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1" name="Google Shape;171;p12:notes"/>
          <p:cNvSpPr txBox="1"/>
          <p:nvPr>
            <p:ph idx="1" type="body"/>
          </p:nvPr>
        </p:nvSpPr>
        <p:spPr>
          <a:xfrm>
            <a:off x="679450" y="4714875"/>
            <a:ext cx="5438700" cy="4465500"/>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172" name="Google Shape;172;p12:notes"/>
          <p:cNvSpPr txBox="1"/>
          <p:nvPr>
            <p:ph idx="12" type="sldNum"/>
          </p:nvPr>
        </p:nvSpPr>
        <p:spPr>
          <a:xfrm>
            <a:off x="3849687" y="9429750"/>
            <a:ext cx="2946300" cy="495300"/>
          </a:xfrm>
          <a:prstGeom prst="rect">
            <a:avLst/>
          </a:prstGeom>
          <a:noFill/>
          <a:ln>
            <a:noFill/>
          </a:ln>
        </p:spPr>
        <p:txBody>
          <a:bodyPr anchorCtr="0" anchor="b" bIns="47775" lIns="95550" spcFirstLastPara="1" rIns="95550" wrap="square" tIns="47775">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92075" y="746125"/>
            <a:ext cx="6613500" cy="372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9" name="Google Shape;179;p13:notes"/>
          <p:cNvSpPr txBox="1"/>
          <p:nvPr>
            <p:ph idx="1" type="body"/>
          </p:nvPr>
        </p:nvSpPr>
        <p:spPr>
          <a:xfrm>
            <a:off x="679450" y="4714875"/>
            <a:ext cx="5438700" cy="4465500"/>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180" name="Google Shape;180;p13:notes"/>
          <p:cNvSpPr txBox="1"/>
          <p:nvPr>
            <p:ph idx="12" type="sldNum"/>
          </p:nvPr>
        </p:nvSpPr>
        <p:spPr>
          <a:xfrm>
            <a:off x="3849687" y="9429750"/>
            <a:ext cx="2946300" cy="495300"/>
          </a:xfrm>
          <a:prstGeom prst="rect">
            <a:avLst/>
          </a:prstGeom>
          <a:noFill/>
          <a:ln>
            <a:noFill/>
          </a:ln>
        </p:spPr>
        <p:txBody>
          <a:bodyPr anchorCtr="0" anchor="b" bIns="47775" lIns="95550" spcFirstLastPara="1" rIns="95550" wrap="square" tIns="47775">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 name="Google Shape;63;p2: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64" name="Google Shape;64;p2: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2" name="Google Shape;72;p3: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73" name="Google Shape;73;p3: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1" name="Google Shape;81;p4: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82" name="Google Shape;82;p4: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0" name="Google Shape;90;p5: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91" name="Google Shape;91;p5: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679450" y="4714875"/>
            <a:ext cx="5438700" cy="4465500"/>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98" name="Google Shape;98;p8:notes"/>
          <p:cNvSpPr/>
          <p:nvPr>
            <p:ph idx="2" type="sldImg"/>
          </p:nvPr>
        </p:nvSpPr>
        <p:spPr>
          <a:xfrm>
            <a:off x="92075" y="746125"/>
            <a:ext cx="6613500" cy="372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92075" y="746125"/>
            <a:ext cx="6613500" cy="372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06" name="Google Shape;106;p6:notes"/>
          <p:cNvSpPr txBox="1"/>
          <p:nvPr>
            <p:ph idx="1" type="body"/>
          </p:nvPr>
        </p:nvSpPr>
        <p:spPr>
          <a:xfrm>
            <a:off x="679450" y="4714875"/>
            <a:ext cx="5438700" cy="4465500"/>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107" name="Google Shape;107;p6:notes"/>
          <p:cNvSpPr txBox="1"/>
          <p:nvPr>
            <p:ph idx="12" type="sldNum"/>
          </p:nvPr>
        </p:nvSpPr>
        <p:spPr>
          <a:xfrm>
            <a:off x="3849687" y="9429750"/>
            <a:ext cx="2946300" cy="495300"/>
          </a:xfrm>
          <a:prstGeom prst="rect">
            <a:avLst/>
          </a:prstGeom>
          <a:noFill/>
          <a:ln>
            <a:noFill/>
          </a:ln>
        </p:spPr>
        <p:txBody>
          <a:bodyPr anchorCtr="0" anchor="b" bIns="47775" lIns="95550" spcFirstLastPara="1" rIns="95550" wrap="square" tIns="47775">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p:nvPr>
            <p:ph idx="2" type="sldImg"/>
          </p:nvPr>
        </p:nvSpPr>
        <p:spPr>
          <a:xfrm>
            <a:off x="92075" y="746125"/>
            <a:ext cx="6613500" cy="372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4" name="Google Shape;114;p7:notes"/>
          <p:cNvSpPr txBox="1"/>
          <p:nvPr>
            <p:ph idx="1" type="body"/>
          </p:nvPr>
        </p:nvSpPr>
        <p:spPr>
          <a:xfrm>
            <a:off x="679450" y="4714875"/>
            <a:ext cx="5438700" cy="4465500"/>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115" name="Google Shape;115;p7:notes"/>
          <p:cNvSpPr txBox="1"/>
          <p:nvPr>
            <p:ph idx="12" type="sldNum"/>
          </p:nvPr>
        </p:nvSpPr>
        <p:spPr>
          <a:xfrm>
            <a:off x="3849687" y="9429750"/>
            <a:ext cx="2946300" cy="495300"/>
          </a:xfrm>
          <a:prstGeom prst="rect">
            <a:avLst/>
          </a:prstGeom>
          <a:noFill/>
          <a:ln>
            <a:noFill/>
          </a:ln>
        </p:spPr>
        <p:txBody>
          <a:bodyPr anchorCtr="0" anchor="b" bIns="47775" lIns="95550" spcFirstLastPara="1" rIns="95550" wrap="square" tIns="47775">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6cc0a85a7_0_0:notes"/>
          <p:cNvSpPr/>
          <p:nvPr>
            <p:ph idx="2" type="sldImg"/>
          </p:nvPr>
        </p:nvSpPr>
        <p:spPr>
          <a:xfrm>
            <a:off x="92075" y="746125"/>
            <a:ext cx="6613500" cy="372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2" name="Google Shape;122;g1f6cc0a85a7_0_0:notes"/>
          <p:cNvSpPr txBox="1"/>
          <p:nvPr>
            <p:ph idx="1" type="body"/>
          </p:nvPr>
        </p:nvSpPr>
        <p:spPr>
          <a:xfrm>
            <a:off x="679450" y="4714875"/>
            <a:ext cx="5438700" cy="4465500"/>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a:p>
        </p:txBody>
      </p:sp>
      <p:sp>
        <p:nvSpPr>
          <p:cNvPr id="123" name="Google Shape;123;g1f6cc0a85a7_0_0:notes"/>
          <p:cNvSpPr txBox="1"/>
          <p:nvPr>
            <p:ph idx="12" type="sldNum"/>
          </p:nvPr>
        </p:nvSpPr>
        <p:spPr>
          <a:xfrm>
            <a:off x="3849687" y="9429750"/>
            <a:ext cx="2946300" cy="495300"/>
          </a:xfrm>
          <a:prstGeom prst="rect">
            <a:avLst/>
          </a:prstGeom>
          <a:noFill/>
          <a:ln>
            <a:noFill/>
          </a:ln>
        </p:spPr>
        <p:txBody>
          <a:bodyPr anchorCtr="0" anchor="b" bIns="47775" lIns="95550" spcFirstLastPara="1" rIns="95550" wrap="square" tIns="47775">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15"/>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457200" y="1330452"/>
            <a:ext cx="4038600" cy="3467862"/>
          </a:xfrm>
          <a:prstGeom prst="rect">
            <a:avLst/>
          </a:prstGeom>
          <a:noFill/>
          <a:ln>
            <a:noFill/>
          </a:ln>
        </p:spPr>
        <p:txBody>
          <a:bodyPr anchorCtr="0" anchor="t" bIns="45700" lIns="91425"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0" name="Google Shape;20;p15"/>
          <p:cNvSpPr txBox="1"/>
          <p:nvPr>
            <p:ph idx="2" type="body"/>
          </p:nvPr>
        </p:nvSpPr>
        <p:spPr>
          <a:xfrm>
            <a:off x="4648200" y="1330452"/>
            <a:ext cx="4038600" cy="3467862"/>
          </a:xfrm>
          <a:prstGeom prst="rect">
            <a:avLst/>
          </a:prstGeom>
          <a:noFill/>
          <a:ln>
            <a:noFill/>
          </a:ln>
        </p:spPr>
        <p:txBody>
          <a:bodyPr anchorCtr="0" anchor="t" bIns="45700" lIns="54850"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1" name="Google Shape;21;p15"/>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6"/>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7" name="Google Shape;27;p16"/>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 name="Shape 30"/>
        <p:cNvGrpSpPr/>
        <p:nvPr/>
      </p:nvGrpSpPr>
      <p:grpSpPr>
        <a:xfrm>
          <a:off x="0" y="0"/>
          <a:ext cx="0" cy="0"/>
          <a:chOff x="0" y="0"/>
          <a:chExt cx="0" cy="0"/>
        </a:xfrm>
      </p:grpSpPr>
      <p:sp>
        <p:nvSpPr>
          <p:cNvPr id="31" name="Google Shape;31;p17"/>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 type="body"/>
          </p:nvPr>
        </p:nvSpPr>
        <p:spPr>
          <a:xfrm rot="5400000">
            <a:off x="2837657" y="-1048544"/>
            <a:ext cx="3468687" cy="8229600"/>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3" name="Google Shape;33;p17"/>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8"/>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9"/>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 type="body"/>
          </p:nvPr>
        </p:nvSpPr>
        <p:spPr>
          <a:xfrm>
            <a:off x="457200" y="1274241"/>
            <a:ext cx="4040188" cy="536516"/>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4" name="Google Shape;44;p19"/>
          <p:cNvSpPr txBox="1"/>
          <p:nvPr>
            <p:ph idx="2" type="body"/>
          </p:nvPr>
        </p:nvSpPr>
        <p:spPr>
          <a:xfrm>
            <a:off x="457200" y="1837134"/>
            <a:ext cx="4040188" cy="2963466"/>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5" name="Google Shape;45;p19"/>
          <p:cNvSpPr txBox="1"/>
          <p:nvPr>
            <p:ph idx="3" type="body"/>
          </p:nvPr>
        </p:nvSpPr>
        <p:spPr>
          <a:xfrm>
            <a:off x="4645026" y="1274241"/>
            <a:ext cx="4041775" cy="536516"/>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6" name="Google Shape;46;p19"/>
          <p:cNvSpPr txBox="1"/>
          <p:nvPr>
            <p:ph idx="4" type="body"/>
          </p:nvPr>
        </p:nvSpPr>
        <p:spPr>
          <a:xfrm>
            <a:off x="4645026" y="1837134"/>
            <a:ext cx="4041775" cy="2963466"/>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7" name="Google Shape;47;p19"/>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nvSpPr>
        <p:spPr>
          <a:xfrm>
            <a:off x="0" y="1076325"/>
            <a:ext cx="9144000" cy="34925"/>
          </a:xfrm>
          <a:prstGeom prst="rect">
            <a:avLst/>
          </a:prstGeom>
          <a:solidFill>
            <a:srgbClr val="FFFFFF"/>
          </a:solidFill>
          <a:ln>
            <a:noFill/>
          </a:ln>
          <a:effectLst>
            <a:outerShdw blurRad="63500" dir="5400000" dist="10160">
              <a:srgbClr val="000000">
                <a:alpha val="5843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Google Shape;11;p14"/>
          <p:cNvSpPr txBox="1"/>
          <p:nvPr/>
        </p:nvSpPr>
        <p:spPr>
          <a:xfrm>
            <a:off x="0" y="0"/>
            <a:ext cx="9144000" cy="10747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14"/>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9pPr>
          </a:lstStyle>
          <a:p/>
        </p:txBody>
      </p:sp>
      <p:sp>
        <p:nvSpPr>
          <p:cNvPr id="13" name="Google Shape;13;p14"/>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lvl1pPr indent="-391160" lvl="0" marL="457200" marR="0" rtl="0" algn="l">
              <a:lnSpc>
                <a:spcPct val="100000"/>
              </a:lnSpc>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lnSpc>
                <a:spcPct val="100000"/>
              </a:lnSpc>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lnSpc>
                <a:spcPct val="100000"/>
              </a:lnSpc>
              <a:spcBef>
                <a:spcPts val="480"/>
              </a:spcBef>
              <a:spcAft>
                <a:spcPts val="0"/>
              </a:spcAft>
              <a:buClr>
                <a:srgbClr val="E66C7D"/>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00000"/>
              </a:lnSpc>
              <a:spcBef>
                <a:spcPts val="400"/>
              </a:spcBef>
              <a:spcAft>
                <a:spcPts val="0"/>
              </a:spcAft>
              <a:buClr>
                <a:srgbClr val="6BB76D"/>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lnSpc>
                <a:spcPct val="100000"/>
              </a:lnSpc>
              <a:spcBef>
                <a:spcPts val="400"/>
              </a:spcBef>
              <a:spcAft>
                <a:spcPts val="0"/>
              </a:spcAft>
              <a:buClr>
                <a:srgbClr val="E88651"/>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14" name="Google Shape;14;p14"/>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4"/>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4"/>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idx="4294967295" type="title"/>
          </p:nvPr>
        </p:nvSpPr>
        <p:spPr>
          <a:xfrm>
            <a:off x="501363" y="2"/>
            <a:ext cx="9144000" cy="1052400"/>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800"/>
              </a:buClr>
              <a:buSzPts val="2400"/>
              <a:buFont typeface="Corbel"/>
              <a:buNone/>
            </a:pPr>
            <a:r>
              <a:rPr i="0" lang="en-US" sz="2300" u="none" cap="none" strike="noStrike">
                <a:solidFill>
                  <a:srgbClr val="FFC800"/>
                </a:solidFill>
              </a:rPr>
              <a:t>UNIVERSITY COLLEGE OF ENGINEERING KANCHEEPUR</a:t>
            </a:r>
            <a:r>
              <a:rPr lang="en-US" sz="2300"/>
              <a:t>AM</a:t>
            </a:r>
            <a:endParaRPr i="0" sz="2300" u="none" cap="none" strike="noStrike">
              <a:solidFill>
                <a:srgbClr val="FFC800"/>
              </a:solidFill>
            </a:endParaRPr>
          </a:p>
          <a:p>
            <a:pPr indent="0" lvl="0" marL="0" marR="0" rtl="0" algn="ctr">
              <a:lnSpc>
                <a:spcPct val="100000"/>
              </a:lnSpc>
              <a:spcBef>
                <a:spcPts val="0"/>
              </a:spcBef>
              <a:spcAft>
                <a:spcPts val="0"/>
              </a:spcAft>
              <a:buClr>
                <a:srgbClr val="FFC800"/>
              </a:buClr>
              <a:buSzPts val="2400"/>
              <a:buFont typeface="Corbel"/>
              <a:buNone/>
            </a:pPr>
            <a:r>
              <a:rPr lang="en-US" sz="2100"/>
              <a:t>DEPARTMENT OF COMPUTER SCIENCE AND ENGINEERING</a:t>
            </a:r>
            <a:endParaRPr sz="2100"/>
          </a:p>
        </p:txBody>
      </p:sp>
      <p:sp>
        <p:nvSpPr>
          <p:cNvPr id="56" name="Google Shape;56;p1"/>
          <p:cNvSpPr txBox="1"/>
          <p:nvPr/>
        </p:nvSpPr>
        <p:spPr>
          <a:xfrm>
            <a:off x="179400" y="1052400"/>
            <a:ext cx="8785200" cy="533400"/>
          </a:xfrm>
          <a:prstGeom prst="rect">
            <a:avLst/>
          </a:prstGeom>
          <a:noFill/>
          <a:ln>
            <a:noFill/>
          </a:ln>
        </p:spPr>
        <p:txBody>
          <a:bodyPr anchorCtr="0" anchor="b" bIns="0" lIns="45700" spcFirstLastPara="1" rIns="45700" wrap="square" tIns="45700">
            <a:noAutofit/>
          </a:bodyPr>
          <a:lstStyle/>
          <a:p>
            <a:pPr indent="0" lvl="0" marL="0" marR="0" rtl="0" algn="ctr">
              <a:lnSpc>
                <a:spcPct val="100000"/>
              </a:lnSpc>
              <a:spcBef>
                <a:spcPts val="0"/>
              </a:spcBef>
              <a:spcAft>
                <a:spcPts val="0"/>
              </a:spcAft>
              <a:buClr>
                <a:srgbClr val="3F3F3F"/>
              </a:buClr>
              <a:buSzPts val="2000"/>
              <a:buFont typeface="Arial"/>
              <a:buNone/>
            </a:pPr>
            <a:r>
              <a:rPr b="1" i="0" lang="en-US" sz="2400" u="none" cap="none" strike="noStrike">
                <a:solidFill>
                  <a:srgbClr val="3F3F3F"/>
                </a:solidFill>
                <a:latin typeface="Arial"/>
                <a:ea typeface="Arial"/>
                <a:cs typeface="Arial"/>
                <a:sym typeface="Arial"/>
              </a:rPr>
              <a:t>MAIN PROJECT - FIRST REVIEW</a:t>
            </a:r>
            <a:r>
              <a:rPr b="1" i="0" lang="en-US" sz="2000" u="none" cap="none" strike="noStrike">
                <a:solidFill>
                  <a:srgbClr val="3F3F3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7" name="Google Shape;57;p1"/>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315900" y="1743637"/>
            <a:ext cx="8632800" cy="969900"/>
          </a:xfrm>
          <a:prstGeom prst="rect">
            <a:avLst/>
          </a:prstGeom>
          <a:solidFill>
            <a:schemeClr val="lt1"/>
          </a:solidFill>
          <a:ln cap="flat" cmpd="thickThin" w="48000">
            <a:solidFill>
              <a:srgbClr val="BC266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2400"/>
              <a:buFont typeface="Corbel"/>
              <a:buNone/>
            </a:pPr>
            <a:r>
              <a:rPr b="1" i="0" lang="en-US" sz="2400" u="none" cap="none" strike="noStrike">
                <a:solidFill>
                  <a:srgbClr val="002060"/>
                </a:solidFill>
                <a:latin typeface="Arial"/>
                <a:ea typeface="Arial"/>
                <a:cs typeface="Arial"/>
                <a:sym typeface="Arial"/>
              </a:rPr>
              <a:t>  CROWDSENSING AND DETECTION USING </a:t>
            </a:r>
            <a:endParaRPr b="1" i="0" sz="2400" u="none" cap="none" strike="noStrike">
              <a:solidFill>
                <a:srgbClr val="002060"/>
              </a:solidFill>
              <a:latin typeface="Arial"/>
              <a:ea typeface="Arial"/>
              <a:cs typeface="Arial"/>
              <a:sym typeface="Arial"/>
            </a:endParaRPr>
          </a:p>
          <a:p>
            <a:pPr indent="0" lvl="0" marL="0" marR="0" rtl="0" algn="ctr">
              <a:lnSpc>
                <a:spcPct val="100000"/>
              </a:lnSpc>
              <a:spcBef>
                <a:spcPts val="0"/>
              </a:spcBef>
              <a:spcAft>
                <a:spcPts val="0"/>
              </a:spcAft>
              <a:buClr>
                <a:srgbClr val="002060"/>
              </a:buClr>
              <a:buSzPts val="2400"/>
              <a:buFont typeface="Corbel"/>
              <a:buNone/>
            </a:pPr>
            <a:r>
              <a:rPr b="1" i="0" lang="en-US" sz="2400" u="none" cap="none" strike="noStrike">
                <a:solidFill>
                  <a:srgbClr val="002060"/>
                </a:solidFill>
                <a:latin typeface="Arial"/>
                <a:ea typeface="Arial"/>
                <a:cs typeface="Arial"/>
                <a:sym typeface="Arial"/>
              </a:rPr>
              <a:t>MACHINE LEARNING</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315900" y="2962150"/>
            <a:ext cx="8632800" cy="2102100"/>
          </a:xfrm>
          <a:prstGeom prst="rect">
            <a:avLst/>
          </a:prstGeom>
          <a:solidFill>
            <a:schemeClr val="lt1"/>
          </a:solidFill>
          <a:ln cap="flat" cmpd="thickThin" w="48000">
            <a:solidFill>
              <a:srgbClr val="BC266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2000"/>
              <a:buFont typeface="Corbel"/>
              <a:buNone/>
            </a:pPr>
            <a:r>
              <a:rPr b="1" i="0" lang="en-US" sz="2000" u="none" cap="none" strike="noStrike">
                <a:solidFill>
                  <a:srgbClr val="002060"/>
                </a:solidFill>
                <a:latin typeface="Corbel"/>
                <a:ea typeface="Corbel"/>
                <a:cs typeface="Corbel"/>
                <a:sym typeface="Corbel"/>
              </a:rPr>
              <a:t>BATCH MEMBERS</a:t>
            </a:r>
            <a:endParaRPr b="1" i="0" sz="2000" u="none" cap="none" strike="noStrike">
              <a:solidFill>
                <a:srgbClr val="002060"/>
              </a:solidFill>
              <a:latin typeface="Corbel"/>
              <a:ea typeface="Corbel"/>
              <a:cs typeface="Corbel"/>
              <a:sym typeface="Corbel"/>
            </a:endParaRPr>
          </a:p>
          <a:p>
            <a:pPr indent="0" lvl="0" marL="0" marR="0" rtl="0" algn="l">
              <a:lnSpc>
                <a:spcPct val="100000"/>
              </a:lnSpc>
              <a:spcBef>
                <a:spcPts val="0"/>
              </a:spcBef>
              <a:spcAft>
                <a:spcPts val="0"/>
              </a:spcAft>
              <a:buClr>
                <a:srgbClr val="002060"/>
              </a:buClr>
              <a:buSzPts val="2000"/>
              <a:buFont typeface="Corbel"/>
              <a:buNone/>
            </a:pPr>
            <a:r>
              <a:rPr b="1" i="0" lang="en-US" sz="2000" u="none" cap="none" strike="noStrike">
                <a:solidFill>
                  <a:srgbClr val="002060"/>
                </a:solidFill>
                <a:latin typeface="Arial"/>
                <a:ea typeface="Arial"/>
                <a:cs typeface="Arial"/>
                <a:sym typeface="Arial"/>
              </a:rPr>
              <a:t>1.G.ARUN PRASAD(513419104004)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000"/>
              <a:buFont typeface="Corbel"/>
              <a:buNone/>
            </a:pPr>
            <a:r>
              <a:rPr b="1" i="0" lang="en-US" sz="2000" u="none" cap="none" strike="noStrike">
                <a:solidFill>
                  <a:srgbClr val="002060"/>
                </a:solidFill>
                <a:latin typeface="Arial"/>
                <a:ea typeface="Arial"/>
                <a:cs typeface="Arial"/>
                <a:sym typeface="Arial"/>
              </a:rPr>
              <a:t>2</a:t>
            </a:r>
            <a:r>
              <a:rPr b="1" i="0" lang="en-US" sz="2000" u="none" cap="none" strike="noStrike">
                <a:solidFill>
                  <a:srgbClr val="002060"/>
                </a:solidFill>
                <a:latin typeface="Corbel"/>
                <a:ea typeface="Corbel"/>
                <a:cs typeface="Corbel"/>
                <a:sym typeface="Corbel"/>
              </a:rPr>
              <a:t>.</a:t>
            </a:r>
            <a:r>
              <a:rPr b="1" i="0" lang="en-US" sz="2000" u="none" cap="none" strike="noStrike">
                <a:solidFill>
                  <a:srgbClr val="002060"/>
                </a:solidFill>
                <a:latin typeface="Arial"/>
                <a:ea typeface="Arial"/>
                <a:cs typeface="Arial"/>
                <a:sym typeface="Arial"/>
              </a:rPr>
              <a:t>B.ELAVARASAN(513419104013)</a:t>
            </a:r>
            <a:endParaRPr b="1" i="0" sz="2000" u="none" cap="none" strike="noStrike">
              <a:solidFill>
                <a:srgbClr val="002060"/>
              </a:solidFill>
              <a:latin typeface="Corbel"/>
              <a:ea typeface="Corbel"/>
              <a:cs typeface="Corbel"/>
              <a:sym typeface="Corbel"/>
            </a:endParaRPr>
          </a:p>
          <a:p>
            <a:pPr indent="0" lvl="0" marL="0" marR="0" rtl="0" algn="l">
              <a:lnSpc>
                <a:spcPct val="100000"/>
              </a:lnSpc>
              <a:spcBef>
                <a:spcPts val="0"/>
              </a:spcBef>
              <a:spcAft>
                <a:spcPts val="0"/>
              </a:spcAft>
              <a:buClr>
                <a:srgbClr val="002060"/>
              </a:buClr>
              <a:buSzPts val="2000"/>
              <a:buFont typeface="Corbel"/>
              <a:buNone/>
            </a:pPr>
            <a:r>
              <a:rPr b="1" i="0" lang="en-US" sz="2000" u="none" cap="none" strike="noStrike">
                <a:solidFill>
                  <a:srgbClr val="002060"/>
                </a:solidFill>
                <a:latin typeface="Arial"/>
                <a:ea typeface="Arial"/>
                <a:cs typeface="Arial"/>
                <a:sym typeface="Arial"/>
              </a:rPr>
              <a:t>3.M.TAMIZHARASAN</a:t>
            </a:r>
            <a:r>
              <a:rPr b="1" i="0" lang="en-US" sz="2000" u="none" cap="none" strike="noStrike">
                <a:solidFill>
                  <a:srgbClr val="002060"/>
                </a:solidFill>
                <a:latin typeface="Corbel"/>
                <a:ea typeface="Corbel"/>
                <a:cs typeface="Corbel"/>
                <a:sym typeface="Corbel"/>
              </a:rPr>
              <a:t>(</a:t>
            </a:r>
            <a:r>
              <a:rPr b="1" i="0" lang="en-US" sz="2000" u="none" cap="none" strike="noStrike">
                <a:solidFill>
                  <a:srgbClr val="002060"/>
                </a:solidFill>
                <a:latin typeface="Arial"/>
                <a:ea typeface="Arial"/>
                <a:cs typeface="Arial"/>
                <a:sym typeface="Arial"/>
              </a:rPr>
              <a:t>513419104045)</a:t>
            </a:r>
            <a:endParaRPr b="1" i="0" sz="20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000"/>
              <a:buFont typeface="Corbel"/>
              <a:buNone/>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Corbel"/>
                <a:ea typeface="Corbel"/>
                <a:cs typeface="Corbel"/>
                <a:sym typeface="Corbel"/>
              </a:rPr>
              <a:t>GUIDED BY –  Mrs.J.Kowsalyadevi, M.E.,</a:t>
            </a:r>
            <a:endParaRPr b="1" i="0" sz="2000" u="none" cap="none" strike="noStrike">
              <a:solidFill>
                <a:srgbClr val="002060"/>
              </a:solidFill>
              <a:latin typeface="Corbel"/>
              <a:ea typeface="Corbel"/>
              <a:cs typeface="Corbel"/>
              <a:sym typeface="Corbel"/>
            </a:endParaRPr>
          </a:p>
          <a:p>
            <a:pPr indent="0" lvl="0" marL="0" marR="0" rtl="0" algn="l">
              <a:lnSpc>
                <a:spcPct val="100000"/>
              </a:lnSpc>
              <a:spcBef>
                <a:spcPts val="0"/>
              </a:spcBef>
              <a:spcAft>
                <a:spcPts val="0"/>
              </a:spcAft>
              <a:buClr>
                <a:srgbClr val="002060"/>
              </a:buClr>
              <a:buSzPts val="2000"/>
              <a:buFont typeface="Corbel"/>
              <a:buNone/>
            </a:pPr>
            <a:r>
              <a:rPr b="1" i="0" lang="en-US" sz="2000" u="none" cap="none" strike="noStrike">
                <a:solidFill>
                  <a:srgbClr val="002060"/>
                </a:solidFill>
                <a:latin typeface="Corbel"/>
                <a:ea typeface="Corbel"/>
                <a:cs typeface="Corbel"/>
                <a:sym typeface="Corbel"/>
              </a:rPr>
              <a:t>                                                                                                Teaching Fellow, Dept. Of CSE </a:t>
            </a:r>
            <a:endParaRPr b="0" i="0" sz="1400" u="none" cap="none" strike="noStrike">
              <a:solidFill>
                <a:srgbClr val="000000"/>
              </a:solidFill>
              <a:latin typeface="Arial"/>
              <a:ea typeface="Arial"/>
              <a:cs typeface="Arial"/>
              <a:sym typeface="Arial"/>
            </a:endParaRPr>
          </a:p>
        </p:txBody>
      </p:sp>
      <p:pic>
        <p:nvPicPr>
          <p:cNvPr id="60" name="Google Shape;60;p1"/>
          <p:cNvPicPr preferRelativeResize="0"/>
          <p:nvPr/>
        </p:nvPicPr>
        <p:blipFill rotWithShape="1">
          <a:blip r:embed="rId3">
            <a:alphaModFix/>
          </a:blip>
          <a:srcRect b="0" l="0" r="0" t="0"/>
          <a:stretch/>
        </p:blipFill>
        <p:spPr>
          <a:xfrm>
            <a:off x="99200" y="0"/>
            <a:ext cx="1057193" cy="105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SYSTEM REQUIREMENTS </a:t>
            </a:r>
            <a:endParaRPr/>
          </a:p>
        </p:txBody>
      </p:sp>
      <p:sp>
        <p:nvSpPr>
          <p:cNvPr id="150" name="Google Shape;150;p9"/>
          <p:cNvSpPr txBox="1"/>
          <p:nvPr>
            <p:ph idx="1" type="body"/>
          </p:nvPr>
        </p:nvSpPr>
        <p:spPr>
          <a:xfrm>
            <a:off x="457200" y="1524450"/>
            <a:ext cx="8229600" cy="3000300"/>
          </a:xfrm>
          <a:prstGeom prst="rect">
            <a:avLst/>
          </a:prstGeom>
          <a:noFill/>
          <a:ln>
            <a:noFill/>
          </a:ln>
        </p:spPr>
        <p:txBody>
          <a:bodyPr anchorCtr="0" anchor="t" bIns="45700" lIns="54850"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The project in Python requires you to have basic knowledge of python programming and the OpenCV library. We will be needing following libraries:</a:t>
            </a:r>
            <a:endParaRPr sz="1800">
              <a:solidFill>
                <a:srgbClr val="3F3F3F"/>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OpenCV: A strong library used for machine learning</a:t>
            </a:r>
            <a:endParaRPr sz="1800">
              <a:solidFill>
                <a:srgbClr val="3F3F3F"/>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Imutils: To Image Processing</a:t>
            </a:r>
            <a:endParaRPr sz="1800">
              <a:solidFill>
                <a:srgbClr val="3F3F3F"/>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Numpy: Used for Scientific Computing. Image is stored in a numpy array.</a:t>
            </a:r>
            <a:endParaRPr sz="1800">
              <a:solidFill>
                <a:srgbClr val="3F3F3F"/>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Argparse: Used to give input in command line.</a:t>
            </a:r>
            <a:endParaRPr sz="1800">
              <a:solidFill>
                <a:srgbClr val="3F3F3F"/>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440"/>
              <a:buNone/>
            </a:pPr>
            <a:r>
              <a:t/>
            </a:r>
            <a:endParaRPr sz="1800">
              <a:solidFill>
                <a:srgbClr val="3F3F3F"/>
              </a:solidFill>
              <a:latin typeface="Times New Roman"/>
              <a:ea typeface="Times New Roman"/>
              <a:cs typeface="Times New Roman"/>
              <a:sym typeface="Times New Roman"/>
            </a:endParaRPr>
          </a:p>
        </p:txBody>
      </p:sp>
      <p:sp>
        <p:nvSpPr>
          <p:cNvPr id="151" name="Google Shape;151;p9"/>
          <p:cNvSpPr txBox="1"/>
          <p:nvPr/>
        </p:nvSpPr>
        <p:spPr>
          <a:xfrm>
            <a:off x="2640012" y="4857750"/>
            <a:ext cx="5508625" cy="206375"/>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457200" y="116586"/>
            <a:ext cx="8229600" cy="939600"/>
          </a:xfrm>
          <a:prstGeom prst="rect">
            <a:avLst/>
          </a:prstGeom>
          <a:noFill/>
          <a:ln>
            <a:noFill/>
          </a:ln>
        </p:spPr>
        <p:txBody>
          <a:bodyPr anchorCtr="0" anchor="ctr" bIns="45700" lIns="91425" spcFirstLastPara="1" rIns="45700" wrap="square" tIns="45700">
            <a:normAutofit/>
          </a:bodyPr>
          <a:lstStyle/>
          <a:p>
            <a:pPr indent="0" lvl="0" marL="0" rtl="0" algn="ctr">
              <a:lnSpc>
                <a:spcPct val="100000"/>
              </a:lnSpc>
              <a:spcBef>
                <a:spcPts val="0"/>
              </a:spcBef>
              <a:spcAft>
                <a:spcPts val="0"/>
              </a:spcAft>
              <a:buClr>
                <a:srgbClr val="FFC000"/>
              </a:buClr>
              <a:buSzPts val="2800"/>
              <a:buFont typeface="Corbel"/>
              <a:buNone/>
            </a:pPr>
            <a:r>
              <a:rPr lang="en-US" sz="2800">
                <a:solidFill>
                  <a:srgbClr val="FFC000"/>
                </a:solidFill>
              </a:rPr>
              <a:t>SOFTWARE REQUIREMENTS</a:t>
            </a:r>
            <a:endParaRPr/>
          </a:p>
        </p:txBody>
      </p:sp>
      <p:sp>
        <p:nvSpPr>
          <p:cNvPr id="159" name="Google Shape;159;p10"/>
          <p:cNvSpPr txBox="1"/>
          <p:nvPr>
            <p:ph idx="1" type="body"/>
          </p:nvPr>
        </p:nvSpPr>
        <p:spPr>
          <a:xfrm>
            <a:off x="767050" y="1784752"/>
            <a:ext cx="8229600" cy="2764800"/>
          </a:xfrm>
          <a:prstGeom prst="rect">
            <a:avLst/>
          </a:prstGeom>
          <a:noFill/>
          <a:ln>
            <a:noFill/>
          </a:ln>
        </p:spPr>
        <p:txBody>
          <a:bodyPr anchorCtr="0" anchor="t" bIns="45700" lIns="54850" spcFirstLastPara="1" rIns="91425" wrap="square" tIns="91425">
            <a:noAutofit/>
          </a:bodyPr>
          <a:lstStyle/>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Python (3.9), Open CV,</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CMake, Opencv Contrib,</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Visual Studio</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SzPts val="1440"/>
              <a:buNone/>
            </a:pPr>
            <a:r>
              <a:t/>
            </a:r>
            <a:endParaRPr sz="1800"/>
          </a:p>
        </p:txBody>
      </p:sp>
      <p:sp>
        <p:nvSpPr>
          <p:cNvPr id="160" name="Google Shape;160;p10"/>
          <p:cNvSpPr txBox="1"/>
          <p:nvPr>
            <p:ph idx="12" type="sldNum"/>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Clr>
                <a:srgbClr val="3F3F3F"/>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idx="4294967295" type="title"/>
          </p:nvPr>
        </p:nvSpPr>
        <p:spPr>
          <a:xfrm>
            <a:off x="457200" y="116586"/>
            <a:ext cx="8229600" cy="939600"/>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REFERENCES</a:t>
            </a:r>
            <a:endParaRPr b="1" i="0" sz="1600" u="none" cap="none" strike="noStrike">
              <a:solidFill>
                <a:srgbClr val="FFC000"/>
              </a:solidFill>
              <a:latin typeface="Corbel"/>
              <a:ea typeface="Corbel"/>
              <a:cs typeface="Corbel"/>
              <a:sym typeface="Corbel"/>
            </a:endParaRPr>
          </a:p>
        </p:txBody>
      </p:sp>
      <p:sp>
        <p:nvSpPr>
          <p:cNvPr id="166" name="Google Shape;166;p11"/>
          <p:cNvSpPr txBox="1"/>
          <p:nvPr>
            <p:ph idx="1" type="body"/>
          </p:nvPr>
        </p:nvSpPr>
        <p:spPr>
          <a:xfrm>
            <a:off x="373550" y="1249950"/>
            <a:ext cx="8564100" cy="3607800"/>
          </a:xfrm>
          <a:prstGeom prst="rect">
            <a:avLst/>
          </a:prstGeom>
          <a:noFill/>
          <a:ln>
            <a:noFill/>
          </a:ln>
        </p:spPr>
        <p:txBody>
          <a:bodyPr anchorCtr="0" anchor="t" bIns="45700" lIns="54850"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US" sz="1800">
                <a:solidFill>
                  <a:srgbClr val="000000"/>
                </a:solidFill>
                <a:latin typeface="Times New Roman"/>
                <a:ea typeface="Times New Roman"/>
                <a:cs typeface="Times New Roman"/>
                <a:sym typeface="Times New Roman"/>
              </a:rPr>
              <a:t>1</a:t>
            </a:r>
            <a:r>
              <a:rPr lang="en-US" sz="2400">
                <a:solidFill>
                  <a:srgbClr val="000000"/>
                </a:solidFill>
                <a:latin typeface="Times New Roman"/>
                <a:ea typeface="Times New Roman"/>
                <a:cs typeface="Times New Roman"/>
                <a:sym typeface="Times New Roman"/>
              </a:rPr>
              <a:t>. </a:t>
            </a:r>
            <a:r>
              <a:rPr lang="en-US" sz="1600">
                <a:latin typeface="Arial"/>
                <a:ea typeface="Arial"/>
                <a:cs typeface="Arial"/>
                <a:sym typeface="Arial"/>
              </a:rPr>
              <a:t>Guoyin Ren ,  Xiaoqi Lu , and Yuhao Li,</a:t>
            </a:r>
            <a:r>
              <a:rPr b="1" lang="en-US" sz="1600">
                <a:latin typeface="Arial"/>
                <a:ea typeface="Arial"/>
                <a:cs typeface="Arial"/>
                <a:sym typeface="Arial"/>
              </a:rPr>
              <a:t>Research on Local Counting and Object Detection of Multiscale Crowds in Video Based on Time-Frequency Analysis,</a:t>
            </a:r>
            <a:r>
              <a:rPr lang="en-US" sz="1600">
                <a:latin typeface="Arial"/>
                <a:ea typeface="Arial"/>
                <a:cs typeface="Arial"/>
                <a:sym typeface="Arial"/>
              </a:rPr>
              <a:t>Applied Sciences-Hindawi,2022</a:t>
            </a:r>
            <a:endParaRPr sz="16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600">
                <a:latin typeface="Arial"/>
                <a:ea typeface="Arial"/>
                <a:cs typeface="Arial"/>
                <a:sym typeface="Arial"/>
              </a:rPr>
              <a:t>2</a:t>
            </a:r>
            <a:r>
              <a:rPr lang="en-US" sz="1800">
                <a:latin typeface="Arial"/>
                <a:ea typeface="Arial"/>
                <a:cs typeface="Arial"/>
                <a:sym typeface="Arial"/>
              </a:rPr>
              <a:t>. </a:t>
            </a:r>
            <a:r>
              <a:rPr lang="en-US" sz="1600">
                <a:latin typeface="Arial"/>
                <a:ea typeface="Arial"/>
                <a:cs typeface="Arial"/>
                <a:sym typeface="Arial"/>
              </a:rPr>
              <a:t>Sujith Samuel Mathew, May El Barachi and Mohammad Amin Kuhail,</a:t>
            </a:r>
            <a:r>
              <a:rPr b="1" lang="en-US" sz="1600">
                <a:latin typeface="Arial"/>
                <a:ea typeface="Arial"/>
                <a:cs typeface="Arial"/>
                <a:sym typeface="Arial"/>
              </a:rPr>
              <a:t>CrowdPower: A Novel Crowdsensing-as-a-Service Platform for Real-Time Incident Reporting,</a:t>
            </a:r>
            <a:r>
              <a:rPr lang="en-US" sz="1600">
                <a:latin typeface="Arial"/>
                <a:ea typeface="Arial"/>
                <a:cs typeface="Arial"/>
                <a:sym typeface="Arial"/>
              </a:rPr>
              <a:t>Applied Sciences-MDPI,2022</a:t>
            </a:r>
            <a:endParaRPr sz="16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600">
                <a:latin typeface="Arial"/>
                <a:ea typeface="Arial"/>
                <a:cs typeface="Arial"/>
                <a:sym typeface="Arial"/>
              </a:rPr>
              <a:t>3.Rafik Gouiaa, Moulay A. Akhloufi , and Mozhdeh Shahbazi,</a:t>
            </a:r>
            <a:r>
              <a:rPr b="1" lang="en-US" sz="1600">
                <a:latin typeface="Arial"/>
                <a:ea typeface="Arial"/>
                <a:cs typeface="Arial"/>
                <a:sym typeface="Arial"/>
              </a:rPr>
              <a:t>Advances in Convolution Neural Networks Based Crowd Counting and Density Estimation, </a:t>
            </a:r>
            <a:r>
              <a:rPr lang="en-US" sz="1600">
                <a:latin typeface="Arial"/>
                <a:ea typeface="Arial"/>
                <a:cs typeface="Arial"/>
                <a:sym typeface="Arial"/>
              </a:rPr>
              <a:t>Big Data and Cognitive Computing,2021</a:t>
            </a:r>
            <a:endParaRPr sz="16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24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440"/>
              <a:buNone/>
            </a:pPr>
            <a:r>
              <a:t/>
            </a:r>
            <a:endParaRPr sz="1300">
              <a:solidFill>
                <a:srgbClr val="000000"/>
              </a:solidFill>
              <a:latin typeface="Times New Roman"/>
              <a:ea typeface="Times New Roman"/>
              <a:cs typeface="Times New Roman"/>
              <a:sym typeface="Times New Roman"/>
            </a:endParaRPr>
          </a:p>
          <a:p>
            <a:pPr indent="-156527" lvl="0" marL="438150" marR="0" rtl="0" algn="l">
              <a:lnSpc>
                <a:spcPct val="100000"/>
              </a:lnSpc>
              <a:spcBef>
                <a:spcPts val="0"/>
              </a:spcBef>
              <a:spcAft>
                <a:spcPts val="0"/>
              </a:spcAft>
              <a:buClr>
                <a:schemeClr val="accent1"/>
              </a:buClr>
              <a:buSzPts val="2560"/>
              <a:buFont typeface="Noto Sans Symbols"/>
              <a:buNone/>
            </a:pPr>
            <a:r>
              <a:t/>
            </a:r>
            <a:endParaRPr/>
          </a:p>
        </p:txBody>
      </p:sp>
      <p:sp>
        <p:nvSpPr>
          <p:cNvPr id="167" name="Google Shape;167;p11"/>
          <p:cNvSpPr txBox="1"/>
          <p:nvPr/>
        </p:nvSpPr>
        <p:spPr>
          <a:xfrm>
            <a:off x="2640012" y="4857750"/>
            <a:ext cx="5508600" cy="206400"/>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txBox="1"/>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457200" y="116586"/>
            <a:ext cx="8229600" cy="939600"/>
          </a:xfrm>
          <a:prstGeom prst="rect">
            <a:avLst/>
          </a:prstGeom>
          <a:noFill/>
          <a:ln>
            <a:noFill/>
          </a:ln>
        </p:spPr>
        <p:txBody>
          <a:bodyPr anchorCtr="0" anchor="ctr" bIns="45700" lIns="91425" spcFirstLastPara="1" rIns="45700" wrap="square" tIns="45700">
            <a:normAutofit/>
          </a:bodyPr>
          <a:lstStyle/>
          <a:p>
            <a:pPr indent="0" lvl="0" marL="0" rtl="0" algn="ctr">
              <a:lnSpc>
                <a:spcPct val="100000"/>
              </a:lnSpc>
              <a:spcBef>
                <a:spcPts val="0"/>
              </a:spcBef>
              <a:spcAft>
                <a:spcPts val="0"/>
              </a:spcAft>
              <a:buClr>
                <a:srgbClr val="FFC000"/>
              </a:buClr>
              <a:buSzPts val="2800"/>
              <a:buFont typeface="Corbel"/>
              <a:buNone/>
            </a:pPr>
            <a:r>
              <a:rPr lang="en-US" sz="2800">
                <a:solidFill>
                  <a:srgbClr val="FFC000"/>
                </a:solidFill>
              </a:rPr>
              <a:t>REFERENCES</a:t>
            </a:r>
            <a:endParaRPr/>
          </a:p>
        </p:txBody>
      </p:sp>
      <p:sp>
        <p:nvSpPr>
          <p:cNvPr id="175" name="Google Shape;175;p12"/>
          <p:cNvSpPr txBox="1"/>
          <p:nvPr>
            <p:ph idx="1" type="body"/>
          </p:nvPr>
        </p:nvSpPr>
        <p:spPr>
          <a:xfrm>
            <a:off x="457200" y="1235600"/>
            <a:ext cx="8229600" cy="36222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4.</a:t>
            </a:r>
            <a:r>
              <a:rPr lang="en-US" sz="1700">
                <a:latin typeface="Arial"/>
                <a:ea typeface="Arial"/>
                <a:cs typeface="Arial"/>
                <a:sym typeface="Arial"/>
              </a:rPr>
              <a:t>T. Zhang, X. Zhang, X. Ke et al., </a:t>
            </a:r>
            <a:r>
              <a:rPr b="1" lang="en-US" sz="1700">
                <a:latin typeface="Arial"/>
                <a:ea typeface="Arial"/>
                <a:cs typeface="Arial"/>
                <a:sym typeface="Arial"/>
              </a:rPr>
              <a:t>“HOG-ShipCLSNet: a novel deep learning network with hog feature fusion for SAR ship classification,</a:t>
            </a:r>
            <a:r>
              <a:rPr lang="en-US" sz="1700">
                <a:latin typeface="Arial"/>
                <a:ea typeface="Arial"/>
                <a:cs typeface="Arial"/>
                <a:sym typeface="Arial"/>
              </a:rPr>
              <a:t>” IEEE Transactions on Geoscience and Remote Sensing, vol. 60, pp. 1–22, 2022.</a:t>
            </a:r>
            <a:endParaRPr sz="17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700">
                <a:latin typeface="Arial"/>
                <a:ea typeface="Arial"/>
                <a:cs typeface="Arial"/>
                <a:sym typeface="Arial"/>
              </a:rPr>
              <a:t>5. M. Shahriari, D. Feiz, A. Zarei, and E. Kashi,</a:t>
            </a:r>
            <a:r>
              <a:rPr b="1" lang="en-US" sz="1700">
                <a:latin typeface="Arial"/>
                <a:ea typeface="Arial"/>
                <a:cs typeface="Arial"/>
                <a:sym typeface="Arial"/>
              </a:rPr>
              <a:t> “Simulating pedestrian in public places and provide a solution to improve the LOS,</a:t>
            </a:r>
            <a:r>
              <a:rPr lang="en-US" sz="1700">
                <a:latin typeface="Arial"/>
                <a:ea typeface="Arial"/>
                <a:cs typeface="Arial"/>
                <a:sym typeface="Arial"/>
              </a:rPr>
              <a:t>” Innovative Infrastructure Solutions, vol. 7, no. 1, pp. 1–10, 2022.</a:t>
            </a:r>
            <a:endParaRPr sz="17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700">
                <a:latin typeface="Arial"/>
                <a:ea typeface="Arial"/>
                <a:cs typeface="Arial"/>
                <a:sym typeface="Arial"/>
              </a:rPr>
              <a:t>6.H. Yu and L. Zhang, </a:t>
            </a:r>
            <a:r>
              <a:rPr b="1" lang="en-US" sz="1700">
                <a:latin typeface="Arial"/>
                <a:ea typeface="Arial"/>
                <a:cs typeface="Arial"/>
                <a:sym typeface="Arial"/>
              </a:rPr>
              <a:t>“Partial feature aggregation network for real-time object counting,</a:t>
            </a:r>
            <a:r>
              <a:rPr lang="en-US" sz="1700">
                <a:latin typeface="Arial"/>
                <a:ea typeface="Arial"/>
                <a:cs typeface="Arial"/>
                <a:sym typeface="Arial"/>
              </a:rPr>
              <a:t>” in ICASSP 2021-2021 IEEE International Conference on Acoustics, Speech and Signal Processing (ICASSP), pp. 2405–2409, Toronto, ON, Canada, June 2021.</a:t>
            </a:r>
            <a:endParaRPr sz="1700">
              <a:latin typeface="Arial"/>
              <a:ea typeface="Arial"/>
              <a:cs typeface="Arial"/>
              <a:sym typeface="Arial"/>
            </a:endParaRPr>
          </a:p>
        </p:txBody>
      </p:sp>
      <p:sp>
        <p:nvSpPr>
          <p:cNvPr id="176" name="Google Shape;176;p12"/>
          <p:cNvSpPr txBox="1"/>
          <p:nvPr>
            <p:ph idx="12" type="sldNum"/>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Clr>
                <a:srgbClr val="3F3F3F"/>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idx="1" type="body"/>
          </p:nvPr>
        </p:nvSpPr>
        <p:spPr>
          <a:xfrm>
            <a:off x="2477400" y="2360612"/>
            <a:ext cx="8229600" cy="34686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4700">
                <a:latin typeface="Times New Roman"/>
                <a:ea typeface="Times New Roman"/>
                <a:cs typeface="Times New Roman"/>
                <a:sym typeface="Times New Roman"/>
              </a:rPr>
              <a:t>THANK YOU</a:t>
            </a:r>
            <a:endParaRPr sz="4700">
              <a:latin typeface="Times New Roman"/>
              <a:ea typeface="Times New Roman"/>
              <a:cs typeface="Times New Roman"/>
              <a:sym typeface="Times New Roman"/>
            </a:endParaRPr>
          </a:p>
        </p:txBody>
      </p:sp>
      <p:sp>
        <p:nvSpPr>
          <p:cNvPr id="183" name="Google Shape;183;p13"/>
          <p:cNvSpPr txBox="1"/>
          <p:nvPr>
            <p:ph idx="12" type="sldNum"/>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Clr>
                <a:srgbClr val="3F3F3F"/>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2"/>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INTRODUCTION</a:t>
            </a:r>
            <a:endParaRPr b="1" i="0" sz="2800" u="none" cap="none" strike="noStrike">
              <a:solidFill>
                <a:srgbClr val="FF0684"/>
              </a:solidFill>
              <a:latin typeface="Corbel"/>
              <a:ea typeface="Corbel"/>
              <a:cs typeface="Corbel"/>
              <a:sym typeface="Corbel"/>
            </a:endParaRPr>
          </a:p>
        </p:txBody>
      </p:sp>
      <p:sp>
        <p:nvSpPr>
          <p:cNvPr id="67" name="Google Shape;67;p2"/>
          <p:cNvSpPr txBox="1"/>
          <p:nvPr>
            <p:ph idx="1" type="body"/>
          </p:nvPr>
        </p:nvSpPr>
        <p:spPr>
          <a:xfrm>
            <a:off x="457200" y="929550"/>
            <a:ext cx="8229600" cy="3978600"/>
          </a:xfrm>
          <a:prstGeom prst="rect">
            <a:avLst/>
          </a:prstGeom>
          <a:noFill/>
          <a:ln>
            <a:noFill/>
          </a:ln>
        </p:spPr>
        <p:txBody>
          <a:bodyPr anchorCtr="0" anchor="t" bIns="45700" lIns="54850" spcFirstLastPara="1" rIns="11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Video image counting is also used in cell microscopic counting, vehicle counting, and other fields. Achieving crowd counting with computer vision techniques is an important challenge. At present, crowd counting mainly includes three types of methods: detection-based methods , regression-based methods  and density map regression-based methods.Recent advances in video image processing technology offer some possibilities for dense crowd counting. This field has received more and more attention from researchers in recent years, simultaneously providing empirical insights and data contributions for crowd counting.</a:t>
            </a:r>
            <a:endParaRPr sz="1900">
              <a:latin typeface="Times New Roman"/>
              <a:ea typeface="Times New Roman"/>
              <a:cs typeface="Times New Roman"/>
              <a:sym typeface="Times New Roman"/>
            </a:endParaRPr>
          </a:p>
        </p:txBody>
      </p:sp>
      <p:sp>
        <p:nvSpPr>
          <p:cNvPr id="68" name="Google Shape;68;p2"/>
          <p:cNvSpPr txBox="1"/>
          <p:nvPr/>
        </p:nvSpPr>
        <p:spPr>
          <a:xfrm>
            <a:off x="2640012" y="4857750"/>
            <a:ext cx="5508625" cy="206375"/>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3"/>
          <p:cNvSpPr txBox="1"/>
          <p:nvPr>
            <p:ph idx="4294967295" type="title"/>
          </p:nvPr>
        </p:nvSpPr>
        <p:spPr>
          <a:xfrm>
            <a:off x="457200" y="116661"/>
            <a:ext cx="8229600" cy="939600"/>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ABSTRACT</a:t>
            </a:r>
            <a:endParaRPr b="1" i="0" sz="2800" u="none" cap="none" strike="noStrike">
              <a:solidFill>
                <a:srgbClr val="FF0684"/>
              </a:solidFill>
              <a:latin typeface="Corbel"/>
              <a:ea typeface="Corbel"/>
              <a:cs typeface="Corbel"/>
              <a:sym typeface="Corbel"/>
            </a:endParaRPr>
          </a:p>
        </p:txBody>
      </p:sp>
      <p:sp>
        <p:nvSpPr>
          <p:cNvPr id="76" name="Google Shape;76;p3"/>
          <p:cNvSpPr txBox="1"/>
          <p:nvPr>
            <p:ph idx="1" type="body"/>
          </p:nvPr>
        </p:nvSpPr>
        <p:spPr>
          <a:xfrm>
            <a:off x="457200" y="1357600"/>
            <a:ext cx="8229600" cy="3167400"/>
          </a:xfrm>
          <a:prstGeom prst="rect">
            <a:avLst/>
          </a:prstGeom>
          <a:noFill/>
          <a:ln>
            <a:noFill/>
          </a:ln>
        </p:spPr>
        <p:txBody>
          <a:bodyPr anchorCtr="0" anchor="t" bIns="45700" lIns="54850" spcFirstLastPara="1" rIns="91425" wrap="square" tIns="91425">
            <a:noAutofit/>
          </a:bodyPr>
          <a:lstStyle/>
          <a:p>
            <a:pPr indent="0" lvl="0" marL="0" rtl="0" algn="just">
              <a:lnSpc>
                <a:spcPct val="150000"/>
              </a:lnSpc>
              <a:spcBef>
                <a:spcPts val="0"/>
              </a:spcBef>
              <a:spcAft>
                <a:spcPts val="0"/>
              </a:spcAft>
              <a:buClr>
                <a:schemeClr val="dk1"/>
              </a:buClr>
              <a:buSzPts val="1800"/>
              <a:buFont typeface="Arial"/>
              <a:buNone/>
            </a:pPr>
            <a:r>
              <a:rPr lang="en-US" sz="1800">
                <a:solidFill>
                  <a:srgbClr val="3F3F3F"/>
                </a:solidFill>
                <a:latin typeface="Times New Roman"/>
                <a:ea typeface="Times New Roman"/>
                <a:cs typeface="Times New Roman"/>
                <a:sym typeface="Times New Roman"/>
              </a:rPr>
              <a:t>Counting people in visual surveillance is hard and challenging problem. Automatic counting surveillance of individuals public areas is vital for safety control. Previously many techniques and methods are proposed.Video image processing to estimate the density distribution of crowd gathering areas is the key to crowd counting. Video crowd counting has important application value in the fields of traffic management, disaster prevention, and public administration. When the number of crowded people reaches the safety limit, pedestrians are reminded to evacuate safely from the enclosed area to escape the danger. This issue is particularly important for emergency escape behaviour.</a:t>
            </a:r>
            <a:endParaRPr sz="1800">
              <a:solidFill>
                <a:srgbClr val="3F3F3F"/>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Clr>
                <a:schemeClr val="dk1"/>
              </a:buClr>
              <a:buSzPts val="1800"/>
              <a:buFont typeface="Arial"/>
              <a:buNone/>
            </a:pPr>
            <a:r>
              <a:t/>
            </a:r>
            <a:endParaRPr sz="1800">
              <a:solidFill>
                <a:srgbClr val="3F3F3F"/>
              </a:solidFill>
              <a:latin typeface="Times New Roman"/>
              <a:ea typeface="Times New Roman"/>
              <a:cs typeface="Times New Roman"/>
              <a:sym typeface="Times New Roman"/>
            </a:endParaRPr>
          </a:p>
        </p:txBody>
      </p:sp>
      <p:sp>
        <p:nvSpPr>
          <p:cNvPr id="77" name="Google Shape;77;p3"/>
          <p:cNvSpPr txBox="1"/>
          <p:nvPr/>
        </p:nvSpPr>
        <p:spPr>
          <a:xfrm>
            <a:off x="2640012" y="4857750"/>
            <a:ext cx="5508625" cy="206375"/>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4"/>
          <p:cNvSpPr txBox="1"/>
          <p:nvPr>
            <p:ph idx="4294967295" type="title"/>
          </p:nvPr>
        </p:nvSpPr>
        <p:spPr>
          <a:xfrm>
            <a:off x="457200" y="116586"/>
            <a:ext cx="8229600" cy="939600"/>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AIM / OBJECTIVE</a:t>
            </a:r>
            <a:endParaRPr b="1" i="0" sz="2800" u="none" cap="none" strike="noStrike">
              <a:solidFill>
                <a:srgbClr val="FF0684"/>
              </a:solidFill>
              <a:latin typeface="Corbel"/>
              <a:ea typeface="Corbel"/>
              <a:cs typeface="Corbel"/>
              <a:sym typeface="Corbel"/>
            </a:endParaRPr>
          </a:p>
        </p:txBody>
      </p:sp>
      <p:sp>
        <p:nvSpPr>
          <p:cNvPr id="85" name="Google Shape;85;p4"/>
          <p:cNvSpPr txBox="1"/>
          <p:nvPr>
            <p:ph idx="1" type="body"/>
          </p:nvPr>
        </p:nvSpPr>
        <p:spPr>
          <a:xfrm>
            <a:off x="457200" y="1735151"/>
            <a:ext cx="8229600" cy="3173700"/>
          </a:xfrm>
          <a:prstGeom prst="rect">
            <a:avLst/>
          </a:prstGeom>
          <a:noFill/>
          <a:ln>
            <a:noFill/>
          </a:ln>
        </p:spPr>
        <p:txBody>
          <a:bodyPr anchorCtr="0" anchor="t" bIns="45700" lIns="54850"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US" sz="1800">
                <a:solidFill>
                  <a:srgbClr val="3F3F3F"/>
                </a:solidFill>
                <a:latin typeface="Times New Roman"/>
                <a:ea typeface="Times New Roman"/>
                <a:cs typeface="Times New Roman"/>
                <a:sym typeface="Times New Roman"/>
              </a:rPr>
              <a:t>The aim of the proposed system is to show that human detection and counting is most useful in this pandemic COVID-19 situation to maintain social distance in the public places by setting the peop</a:t>
            </a:r>
            <a:r>
              <a:rPr lang="en-US" sz="1800">
                <a:solidFill>
                  <a:srgbClr val="3F3F3F"/>
                </a:solidFill>
                <a:latin typeface="Times New Roman"/>
                <a:ea typeface="Times New Roman"/>
                <a:cs typeface="Times New Roman"/>
                <a:sym typeface="Times New Roman"/>
              </a:rPr>
              <a:t>le limit. </a:t>
            </a:r>
            <a:endParaRPr sz="1800">
              <a:solidFill>
                <a:srgbClr val="3F3F3F"/>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440"/>
              <a:buNone/>
            </a:pPr>
            <a:r>
              <a:t/>
            </a:r>
            <a:endParaRPr sz="1800">
              <a:solidFill>
                <a:srgbClr val="3F3F3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rgbClr val="3F3F3F"/>
                </a:solidFill>
                <a:latin typeface="Times New Roman"/>
                <a:ea typeface="Times New Roman"/>
                <a:cs typeface="Times New Roman"/>
                <a:sym typeface="Times New Roman"/>
              </a:rPr>
              <a:t>Monitoring  people in the Pandemic Situation by using this method.</a:t>
            </a:r>
            <a:endParaRPr sz="1800">
              <a:solidFill>
                <a:srgbClr val="3F3F3F"/>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440"/>
              <a:buNone/>
            </a:pPr>
            <a:r>
              <a:t/>
            </a:r>
            <a:endParaRPr sz="2000">
              <a:latin typeface="Times New Roman"/>
              <a:ea typeface="Times New Roman"/>
              <a:cs typeface="Times New Roman"/>
              <a:sym typeface="Times New Roman"/>
            </a:endParaRPr>
          </a:p>
        </p:txBody>
      </p:sp>
      <p:sp>
        <p:nvSpPr>
          <p:cNvPr id="86" name="Google Shape;86;p4"/>
          <p:cNvSpPr txBox="1"/>
          <p:nvPr/>
        </p:nvSpPr>
        <p:spPr>
          <a:xfrm>
            <a:off x="2640012" y="4857750"/>
            <a:ext cx="5508625" cy="206375"/>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5"/>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EXISTING SYSTEM</a:t>
            </a:r>
            <a:endParaRPr b="1" i="0" sz="2800" u="none" cap="none" strike="noStrike">
              <a:solidFill>
                <a:srgbClr val="FF0684"/>
              </a:solidFill>
              <a:latin typeface="Corbel"/>
              <a:ea typeface="Corbel"/>
              <a:cs typeface="Corbel"/>
              <a:sym typeface="Corbel"/>
            </a:endParaRPr>
          </a:p>
        </p:txBody>
      </p:sp>
      <p:sp>
        <p:nvSpPr>
          <p:cNvPr id="94" name="Google Shape;94;p5"/>
          <p:cNvSpPr txBox="1"/>
          <p:nvPr>
            <p:ph idx="1" type="body"/>
          </p:nvPr>
        </p:nvSpPr>
        <p:spPr>
          <a:xfrm>
            <a:off x="382850" y="1264175"/>
            <a:ext cx="8229600" cy="3593700"/>
          </a:xfrm>
          <a:prstGeom prst="rect">
            <a:avLst/>
          </a:prstGeom>
          <a:noFill/>
          <a:ln>
            <a:noFill/>
          </a:ln>
        </p:spPr>
        <p:txBody>
          <a:bodyPr anchorCtr="0" anchor="t" bIns="45700" lIns="54850" spcFirstLastPara="1" rIns="91425" wrap="square" tIns="91425">
            <a:noAutofit/>
          </a:bodyPr>
          <a:lstStyle/>
          <a:p>
            <a:pPr indent="0" lvl="0" marL="0" rtl="0" algn="just">
              <a:lnSpc>
                <a:spcPct val="150000"/>
              </a:lnSpc>
              <a:spcBef>
                <a:spcPts val="1200"/>
              </a:spcBef>
              <a:spcAft>
                <a:spcPts val="0"/>
              </a:spcAft>
              <a:buClr>
                <a:schemeClr val="dk1"/>
              </a:buClr>
              <a:buSzPts val="523"/>
              <a:buFont typeface="Arial"/>
              <a:buNone/>
            </a:pPr>
            <a:r>
              <a:rPr lang="en-US" sz="1800">
                <a:solidFill>
                  <a:srgbClr val="3F3F3F"/>
                </a:solidFill>
                <a:latin typeface="Times New Roman"/>
                <a:ea typeface="Times New Roman"/>
                <a:cs typeface="Times New Roman"/>
                <a:sym typeface="Times New Roman"/>
              </a:rPr>
              <a:t>At present, there are few methods for local crowd counting and crowding calculation in public scenes. The  Existing Algorithms includes HOG - Object Detection Algorithm,R-CNN- Object Detection Algorithm,Faster R-CNN- Object Detection Algorithm</a:t>
            </a:r>
            <a:endParaRPr sz="1800">
              <a:solidFill>
                <a:srgbClr val="3F3F3F"/>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There are lots of issues  that exist from the detection model.</a:t>
            </a:r>
            <a:endParaRPr sz="1800">
              <a:solidFill>
                <a:srgbClr val="3F3F3F"/>
              </a:solidFill>
              <a:latin typeface="Times New Roman"/>
              <a:ea typeface="Times New Roman"/>
              <a:cs typeface="Times New Roman"/>
              <a:sym typeface="Times New Roman"/>
            </a:endParaRPr>
          </a:p>
          <a:p>
            <a:pPr indent="0" lvl="0" marL="0" rtl="0" algn="l">
              <a:lnSpc>
                <a:spcPct val="150000"/>
              </a:lnSpc>
              <a:spcBef>
                <a:spcPts val="150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As the object’s viewpoints vary, the object’s shape changes drastically, which also changes the object’s features, and this cause the detector trained from one perspective to fail on other viewpoints.</a:t>
            </a:r>
            <a:endParaRPr sz="1800">
              <a:solidFill>
                <a:srgbClr val="3F3F3F"/>
              </a:solidFill>
              <a:latin typeface="Times New Roman"/>
              <a:ea typeface="Times New Roman"/>
              <a:cs typeface="Times New Roman"/>
              <a:sym typeface="Times New Roman"/>
            </a:endParaRPr>
          </a:p>
          <a:p>
            <a:pPr indent="0" lvl="0" marL="0" rtl="0" algn="l">
              <a:lnSpc>
                <a:spcPct val="150000"/>
              </a:lnSpc>
              <a:spcBef>
                <a:spcPts val="1500"/>
              </a:spcBef>
              <a:spcAft>
                <a:spcPts val="1500"/>
              </a:spcAft>
              <a:buClr>
                <a:schemeClr val="dk1"/>
              </a:buClr>
              <a:buSzPts val="1100"/>
              <a:buFont typeface="Arial"/>
              <a:buNone/>
            </a:pPr>
            <a:r>
              <a:t/>
            </a:r>
            <a:endParaRPr sz="1800">
              <a:solidFill>
                <a:srgbClr val="3F3F3F"/>
              </a:solidFill>
              <a:latin typeface="Times New Roman"/>
              <a:ea typeface="Times New Roman"/>
              <a:cs typeface="Times New Roman"/>
              <a:sym typeface="Times New Roman"/>
            </a:endParaRPr>
          </a:p>
        </p:txBody>
      </p:sp>
      <p:sp>
        <p:nvSpPr>
          <p:cNvPr id="95" name="Google Shape;95;p5"/>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idx="4294967295" type="title"/>
          </p:nvPr>
        </p:nvSpPr>
        <p:spPr>
          <a:xfrm>
            <a:off x="457200" y="116586"/>
            <a:ext cx="8229600" cy="939600"/>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000"/>
              </a:buClr>
              <a:buSzPts val="4500"/>
              <a:buFont typeface="Corbel"/>
              <a:buNone/>
            </a:pPr>
            <a:r>
              <a:rPr lang="en-US">
                <a:solidFill>
                  <a:srgbClr val="FFC000"/>
                </a:solidFill>
              </a:rPr>
              <a:t>                    </a:t>
            </a:r>
            <a:r>
              <a:rPr b="1" i="0" lang="en-US" sz="2800" u="none" cap="none" strike="noStrike">
                <a:solidFill>
                  <a:srgbClr val="FFC000"/>
                </a:solidFill>
                <a:latin typeface="Corbel"/>
                <a:ea typeface="Corbel"/>
                <a:cs typeface="Corbel"/>
                <a:sym typeface="Corbel"/>
              </a:rPr>
              <a:t>PROPOSED WORK </a:t>
            </a:r>
            <a:endParaRPr b="1" i="0" sz="3200" u="none" cap="none" strike="noStrike">
              <a:solidFill>
                <a:srgbClr val="FFC000"/>
              </a:solidFill>
              <a:latin typeface="Corbel"/>
              <a:ea typeface="Corbel"/>
              <a:cs typeface="Corbel"/>
              <a:sym typeface="Corbel"/>
            </a:endParaRPr>
          </a:p>
        </p:txBody>
      </p:sp>
      <p:sp>
        <p:nvSpPr>
          <p:cNvPr id="101" name="Google Shape;101;p8"/>
          <p:cNvSpPr txBox="1"/>
          <p:nvPr/>
        </p:nvSpPr>
        <p:spPr>
          <a:xfrm>
            <a:off x="2640012" y="4857750"/>
            <a:ext cx="5508600" cy="206400"/>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8"/>
          <p:cNvSpPr txBox="1"/>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3" name="Google Shape;103;p8"/>
          <p:cNvSpPr txBox="1"/>
          <p:nvPr>
            <p:ph idx="1" type="body"/>
          </p:nvPr>
        </p:nvSpPr>
        <p:spPr>
          <a:xfrm>
            <a:off x="282750" y="1462500"/>
            <a:ext cx="8578500" cy="3755400"/>
          </a:xfrm>
          <a:prstGeom prst="rect">
            <a:avLst/>
          </a:prstGeom>
          <a:noFill/>
          <a:ln>
            <a:noFill/>
          </a:ln>
        </p:spPr>
        <p:txBody>
          <a:bodyPr anchorCtr="0" anchor="t" bIns="45700" lIns="54850" spcFirstLastPara="1" rIns="91425" wrap="square" tIns="91425">
            <a:noAutofit/>
          </a:bodyPr>
          <a:lstStyle/>
          <a:p>
            <a:pPr indent="0" lvl="0" marL="0" marR="0" rtl="0" algn="l">
              <a:lnSpc>
                <a:spcPct val="150000"/>
              </a:lnSpc>
              <a:spcBef>
                <a:spcPts val="0"/>
              </a:spcBef>
              <a:spcAft>
                <a:spcPts val="0"/>
              </a:spcAft>
              <a:buClr>
                <a:schemeClr val="accent1"/>
              </a:buClr>
              <a:buSzPts val="2560"/>
              <a:buFont typeface="Noto Sans Symbols"/>
              <a:buNone/>
            </a:pPr>
            <a:r>
              <a:rPr lang="en-US" sz="1800">
                <a:latin typeface="Times New Roman"/>
                <a:ea typeface="Times New Roman"/>
                <a:cs typeface="Times New Roman"/>
                <a:sym typeface="Times New Roman"/>
              </a:rPr>
              <a:t>The project uses SSD(Single Shot Detector) algorithm for crowdsensing and detection.</a:t>
            </a:r>
            <a:endParaRPr sz="1800">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accent1"/>
              </a:buClr>
              <a:buSzPts val="2560"/>
              <a:buFont typeface="Noto Sans Symbols"/>
              <a:buNone/>
            </a:pPr>
            <a:r>
              <a:rPr lang="en-US" sz="1800">
                <a:solidFill>
                  <a:srgbClr val="333231"/>
                </a:solidFill>
                <a:highlight>
                  <a:srgbClr val="FFFFFF"/>
                </a:highlight>
                <a:latin typeface="Times New Roman"/>
                <a:ea typeface="Times New Roman"/>
                <a:cs typeface="Times New Roman"/>
                <a:sym typeface="Times New Roman"/>
              </a:rPr>
              <a:t>Compared to two-shot detectors, SSD serves as their equivalent but has a lower overall cost.</a:t>
            </a:r>
            <a:endParaRPr sz="1800">
              <a:solidFill>
                <a:srgbClr val="333231"/>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accent1"/>
              </a:buClr>
              <a:buSzPts val="2560"/>
              <a:buFont typeface="Noto Sans Symbols"/>
              <a:buNone/>
            </a:pPr>
            <a:r>
              <a:rPr lang="en-US" sz="1800">
                <a:solidFill>
                  <a:srgbClr val="333231"/>
                </a:solidFill>
                <a:highlight>
                  <a:srgbClr val="FFFFFF"/>
                </a:highlight>
                <a:latin typeface="Times New Roman"/>
                <a:ea typeface="Times New Roman"/>
                <a:cs typeface="Times New Roman"/>
                <a:sym typeface="Times New Roman"/>
              </a:rPr>
              <a:t>They accomplish substantially greater performance in situations where there are restricted resources available.</a:t>
            </a:r>
            <a:endParaRPr sz="1800">
              <a:solidFill>
                <a:srgbClr val="333231"/>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accent1"/>
              </a:buClr>
              <a:buSzPts val="2560"/>
              <a:buFont typeface="Noto Sans Symbols"/>
              <a:buNone/>
            </a:pPr>
            <a:r>
              <a:rPr lang="en-US" sz="1800">
                <a:solidFill>
                  <a:srgbClr val="333231"/>
                </a:solidFill>
                <a:highlight>
                  <a:srgbClr val="FFFFFF"/>
                </a:highlight>
                <a:latin typeface="Times New Roman"/>
                <a:ea typeface="Times New Roman"/>
                <a:cs typeface="Times New Roman"/>
                <a:sym typeface="Times New Roman"/>
              </a:rPr>
              <a:t>It has a very slight reduction in exactness compared to other options. SSD300 recorded 59 FPS with mAP 74.3% while SSD500 recorded 22 FPS with mAP 76.9%.</a:t>
            </a:r>
            <a:endParaRPr sz="1800">
              <a:solidFill>
                <a:srgbClr val="333231"/>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40"/>
              <a:buNone/>
            </a:pPr>
            <a:r>
              <a:t/>
            </a:r>
            <a:endParaRPr sz="1800">
              <a:solidFill>
                <a:srgbClr val="333231"/>
              </a:solidFill>
              <a:highlight>
                <a:srgbClr val="FFFFFF"/>
              </a:highlight>
              <a:latin typeface="Times New Roman"/>
              <a:ea typeface="Times New Roman"/>
              <a:cs typeface="Times New Roman"/>
              <a:sym typeface="Times New Roman"/>
            </a:endParaRPr>
          </a:p>
          <a:p>
            <a:pPr indent="0" lvl="0" marL="0" marR="0" rtl="0" algn="l">
              <a:lnSpc>
                <a:spcPct val="150000"/>
              </a:lnSpc>
              <a:spcBef>
                <a:spcPts val="1200"/>
              </a:spcBef>
              <a:spcAft>
                <a:spcPts val="0"/>
              </a:spcAft>
              <a:buClr>
                <a:schemeClr val="accent1"/>
              </a:buClr>
              <a:buSzPts val="2560"/>
              <a:buFont typeface="Noto Sans Symbols"/>
              <a:buNone/>
            </a:pPr>
            <a:r>
              <a:t/>
            </a:r>
            <a:endParaRPr sz="1800">
              <a:latin typeface="Times New Roman"/>
              <a:ea typeface="Times New Roman"/>
              <a:cs typeface="Times New Roman"/>
              <a:sym typeface="Times New Roman"/>
            </a:endParaRPr>
          </a:p>
          <a:p>
            <a:pPr indent="-156527" lvl="0" marL="438150" marR="0" rtl="0" algn="l">
              <a:lnSpc>
                <a:spcPct val="150000"/>
              </a:lnSpc>
              <a:spcBef>
                <a:spcPts val="0"/>
              </a:spcBef>
              <a:spcAft>
                <a:spcPts val="0"/>
              </a:spcAft>
              <a:buClr>
                <a:schemeClr val="accent1"/>
              </a:buClr>
              <a:buSzPts val="2560"/>
              <a:buFont typeface="Noto Sans Symbols"/>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457200" y="116586"/>
            <a:ext cx="8229600" cy="939600"/>
          </a:xfrm>
          <a:prstGeom prst="rect">
            <a:avLst/>
          </a:prstGeom>
          <a:noFill/>
          <a:ln>
            <a:noFill/>
          </a:ln>
        </p:spPr>
        <p:txBody>
          <a:bodyPr anchorCtr="0" anchor="ctr" bIns="45700" lIns="91425" spcFirstLastPara="1" rIns="45700" wrap="square" tIns="45700">
            <a:normAutofit/>
          </a:bodyPr>
          <a:lstStyle/>
          <a:p>
            <a:pPr indent="0" lvl="0" marL="0" rtl="0" algn="ctr">
              <a:lnSpc>
                <a:spcPct val="100000"/>
              </a:lnSpc>
              <a:spcBef>
                <a:spcPts val="0"/>
              </a:spcBef>
              <a:spcAft>
                <a:spcPts val="0"/>
              </a:spcAft>
              <a:buClr>
                <a:srgbClr val="FFC000"/>
              </a:buClr>
              <a:buSzPts val="2800"/>
              <a:buFont typeface="Corbel"/>
              <a:buNone/>
            </a:pPr>
            <a:r>
              <a:rPr lang="en-US" sz="2800">
                <a:solidFill>
                  <a:srgbClr val="FFC000"/>
                </a:solidFill>
              </a:rPr>
              <a:t>LITERATURE REVIEW</a:t>
            </a:r>
            <a:endParaRPr/>
          </a:p>
        </p:txBody>
      </p:sp>
      <p:sp>
        <p:nvSpPr>
          <p:cNvPr id="110" name="Google Shape;110;p6"/>
          <p:cNvSpPr txBox="1"/>
          <p:nvPr>
            <p:ph idx="12" type="sldNum"/>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Clr>
                <a:srgbClr val="3F3F3F"/>
              </a:buClr>
              <a:buSzPts val="1200"/>
              <a:buFont typeface="Arial"/>
              <a:buNone/>
            </a:pPr>
            <a:fld id="{00000000-1234-1234-1234-123412341234}" type="slidenum">
              <a:rPr lang="en-US"/>
              <a:t>‹#›</a:t>
            </a:fld>
            <a:endParaRPr/>
          </a:p>
        </p:txBody>
      </p:sp>
      <p:graphicFrame>
        <p:nvGraphicFramePr>
          <p:cNvPr id="111" name="Google Shape;111;p6"/>
          <p:cNvGraphicFramePr/>
          <p:nvPr/>
        </p:nvGraphicFramePr>
        <p:xfrm>
          <a:off x="351300" y="1309550"/>
          <a:ext cx="3000000" cy="3000000"/>
        </p:xfrm>
        <a:graphic>
          <a:graphicData uri="http://schemas.openxmlformats.org/drawingml/2006/table">
            <a:tbl>
              <a:tblPr>
                <a:noFill/>
                <a:tableStyleId>{98CB8731-82CA-413D-AEAF-B5F8AFA767CC}</a:tableStyleId>
              </a:tblPr>
              <a:tblGrid>
                <a:gridCol w="667925"/>
                <a:gridCol w="2373250"/>
                <a:gridCol w="1915475"/>
                <a:gridCol w="971250"/>
                <a:gridCol w="2513500"/>
              </a:tblGrid>
              <a:tr h="5521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SI. NO</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TITLE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AUTHOR AND PUBLICATIONS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 YEAR</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CONTENT</a:t>
                      </a:r>
                      <a:endParaRPr b="1" sz="1400" u="none" cap="none" strike="noStrike"/>
                    </a:p>
                  </a:txBody>
                  <a:tcPr marT="91425" marB="91425" marR="91425" marL="91425"/>
                </a:tc>
              </a:tr>
              <a:tr h="12622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Research on Local Counting and Object Detection of Multiscale Crowds in Video Based on Time-Frequency Analysis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Guoyin Ren ,  Xiaoqi Lu , and Yuhao Li,</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Applied Sciences-Hindawi</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2022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Targeting the current Covid 19 pandemic situation, this paper identifies the need of crowd management.</a:t>
                      </a:r>
                      <a:endParaRPr sz="1400" u="none" cap="none" strike="noStrike"/>
                    </a:p>
                  </a:txBody>
                  <a:tcPr marT="91425" marB="91425" marR="91425" marL="91425"/>
                </a:tc>
              </a:tr>
              <a:tr h="1449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Crowd Power: A Novel Crowdsensing-as-a-Service Platform for Real-Time Incident Reporting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Sujith Samuel Mathew, May El Barachi and Mohammad Amin Kuhail,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Applied Sciences-MDPI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2022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Crowdsensing using mobile phones is a novel addition to the Internet of Things applications suite. </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457200" y="116586"/>
            <a:ext cx="8229600" cy="939600"/>
          </a:xfrm>
          <a:prstGeom prst="rect">
            <a:avLst/>
          </a:prstGeom>
          <a:noFill/>
          <a:ln>
            <a:noFill/>
          </a:ln>
        </p:spPr>
        <p:txBody>
          <a:bodyPr anchorCtr="0" anchor="ctr" bIns="45700" lIns="91425" spcFirstLastPara="1" rIns="45700" wrap="square" tIns="45700">
            <a:normAutofit/>
          </a:bodyPr>
          <a:lstStyle/>
          <a:p>
            <a:pPr indent="0" lvl="0" marL="0" rtl="0" algn="ctr">
              <a:lnSpc>
                <a:spcPct val="100000"/>
              </a:lnSpc>
              <a:spcBef>
                <a:spcPts val="0"/>
              </a:spcBef>
              <a:spcAft>
                <a:spcPts val="0"/>
              </a:spcAft>
              <a:buClr>
                <a:srgbClr val="FFC000"/>
              </a:buClr>
              <a:buSzPts val="2800"/>
              <a:buFont typeface="Corbel"/>
              <a:buNone/>
            </a:pPr>
            <a:r>
              <a:rPr lang="en-US" sz="2800">
                <a:solidFill>
                  <a:srgbClr val="FFC000"/>
                </a:solidFill>
              </a:rPr>
              <a:t>LITERATURE REVIEW</a:t>
            </a:r>
            <a:endParaRPr/>
          </a:p>
        </p:txBody>
      </p:sp>
      <p:sp>
        <p:nvSpPr>
          <p:cNvPr id="118" name="Google Shape;118;p7"/>
          <p:cNvSpPr txBox="1"/>
          <p:nvPr>
            <p:ph idx="12" type="sldNum"/>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Clr>
                <a:srgbClr val="3F3F3F"/>
              </a:buClr>
              <a:buSzPts val="1200"/>
              <a:buFont typeface="Arial"/>
              <a:buNone/>
            </a:pPr>
            <a:fld id="{00000000-1234-1234-1234-123412341234}" type="slidenum">
              <a:rPr lang="en-US"/>
              <a:t>‹#›</a:t>
            </a:fld>
            <a:endParaRPr/>
          </a:p>
        </p:txBody>
      </p:sp>
      <p:graphicFrame>
        <p:nvGraphicFramePr>
          <p:cNvPr id="119" name="Google Shape;119;p7"/>
          <p:cNvGraphicFramePr/>
          <p:nvPr/>
        </p:nvGraphicFramePr>
        <p:xfrm>
          <a:off x="255700" y="1385905"/>
          <a:ext cx="3000000" cy="3000000"/>
        </p:xfrm>
        <a:graphic>
          <a:graphicData uri="http://schemas.openxmlformats.org/drawingml/2006/table">
            <a:tbl>
              <a:tblPr>
                <a:noFill/>
                <a:tableStyleId>{98CB8731-82CA-413D-AEAF-B5F8AFA767CC}</a:tableStyleId>
              </a:tblPr>
              <a:tblGrid>
                <a:gridCol w="788675"/>
                <a:gridCol w="1901575"/>
                <a:gridCol w="2407475"/>
                <a:gridCol w="1058450"/>
                <a:gridCol w="2340025"/>
              </a:tblGrid>
              <a:tr h="5219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SI.NO</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TITLE</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AUTHOR AND PUBLICATIONS</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YEAR</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CONTENT</a:t>
                      </a:r>
                      <a:endParaRPr b="1" sz="1400" u="none" cap="none" strike="noStrike"/>
                    </a:p>
                  </a:txBody>
                  <a:tcPr marT="91425" marB="91425" marR="91425" marL="91425"/>
                </a:tc>
              </a:tr>
              <a:tr h="7781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Advances in Convolutional Neural Networks Based Crowd Counting and Density Estimation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Rafik Gouiaa, Moulay A. Akhloufi , and Mozhdeh Shahbazi,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Big Data and Cognitive Computing - MPDI</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2022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Automatically estimating the number of people in unconstrained scenes is a crucial yet challenging task in different real-world applications</a:t>
                      </a:r>
                      <a:endParaRPr sz="1400" u="none" cap="none" strike="noStrike"/>
                    </a:p>
                  </a:txBody>
                  <a:tcPr marT="91425" marB="91425" marR="91425" marL="91425"/>
                </a:tc>
              </a:tr>
              <a:tr h="7482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Real-Time Human Detection Using Deep Learning on Embedded Platforms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Wahyu Rahmaniar and Ari Hernawan,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Springer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2022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The detection of an object such as a human is very important for image understanding in the field of computer vision</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f6cc0a85a7_0_0"/>
          <p:cNvSpPr txBox="1"/>
          <p:nvPr>
            <p:ph type="title"/>
          </p:nvPr>
        </p:nvSpPr>
        <p:spPr>
          <a:xfrm>
            <a:off x="1872000" y="79411"/>
            <a:ext cx="8229600" cy="939600"/>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SzPts val="1400"/>
              <a:buNone/>
            </a:pPr>
            <a:r>
              <a:rPr lang="en-US" sz="2800"/>
              <a:t>      SYSTEM ARCHITECTURE</a:t>
            </a:r>
            <a:endParaRPr sz="2800"/>
          </a:p>
        </p:txBody>
      </p:sp>
      <p:sp>
        <p:nvSpPr>
          <p:cNvPr id="126" name="Google Shape;126;g1f6cc0a85a7_0_0"/>
          <p:cNvSpPr txBox="1"/>
          <p:nvPr>
            <p:ph idx="1" type="body"/>
          </p:nvPr>
        </p:nvSpPr>
        <p:spPr>
          <a:xfrm>
            <a:off x="136325" y="1288975"/>
            <a:ext cx="8801400" cy="37059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t/>
            </a:r>
            <a:endParaRPr/>
          </a:p>
        </p:txBody>
      </p:sp>
      <p:sp>
        <p:nvSpPr>
          <p:cNvPr id="127" name="Google Shape;127;g1f6cc0a85a7_0_0"/>
          <p:cNvSpPr txBox="1"/>
          <p:nvPr>
            <p:ph idx="12" type="sldNum"/>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Clr>
                <a:srgbClr val="3F3F3F"/>
              </a:buClr>
              <a:buSzPts val="1200"/>
              <a:buFont typeface="Arial"/>
              <a:buNone/>
            </a:pPr>
            <a:fld id="{00000000-1234-1234-1234-123412341234}" type="slidenum">
              <a:rPr lang="en-US"/>
              <a:t>‹#›</a:t>
            </a:fld>
            <a:endParaRPr/>
          </a:p>
        </p:txBody>
      </p:sp>
      <p:sp>
        <p:nvSpPr>
          <p:cNvPr id="128" name="Google Shape;128;g1f6cc0a85a7_0_0"/>
          <p:cNvSpPr/>
          <p:nvPr/>
        </p:nvSpPr>
        <p:spPr>
          <a:xfrm>
            <a:off x="607875" y="2039486"/>
            <a:ext cx="1446300" cy="59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Input</a:t>
            </a:r>
            <a:endParaRPr b="0" i="0" sz="1400" u="none" cap="none" strike="noStrike">
              <a:solidFill>
                <a:srgbClr val="000000"/>
              </a:solidFill>
              <a:latin typeface="Times New Roman"/>
              <a:ea typeface="Times New Roman"/>
              <a:cs typeface="Times New Roman"/>
              <a:sym typeface="Times New Roman"/>
            </a:endParaRPr>
          </a:p>
        </p:txBody>
      </p:sp>
      <p:sp>
        <p:nvSpPr>
          <p:cNvPr id="129" name="Google Shape;129;g1f6cc0a85a7_0_0"/>
          <p:cNvSpPr/>
          <p:nvPr/>
        </p:nvSpPr>
        <p:spPr>
          <a:xfrm>
            <a:off x="2637438" y="1968075"/>
            <a:ext cx="1589100" cy="66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Background modelling</a:t>
            </a:r>
            <a:endParaRPr b="0" i="0" sz="1400" u="none" cap="none" strike="noStrike">
              <a:solidFill>
                <a:srgbClr val="000000"/>
              </a:solidFill>
              <a:latin typeface="Times New Roman"/>
              <a:ea typeface="Times New Roman"/>
              <a:cs typeface="Times New Roman"/>
              <a:sym typeface="Times New Roman"/>
            </a:endParaRPr>
          </a:p>
        </p:txBody>
      </p:sp>
      <p:sp>
        <p:nvSpPr>
          <p:cNvPr id="130" name="Google Shape;130;g1f6cc0a85a7_0_0"/>
          <p:cNvSpPr/>
          <p:nvPr/>
        </p:nvSpPr>
        <p:spPr>
          <a:xfrm>
            <a:off x="5274063" y="3086925"/>
            <a:ext cx="1446300" cy="59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Foreground extraction</a:t>
            </a:r>
            <a:endParaRPr b="0" i="0" sz="1400" u="none" cap="none" strike="noStrike">
              <a:solidFill>
                <a:srgbClr val="000000"/>
              </a:solidFill>
              <a:latin typeface="Times New Roman"/>
              <a:ea typeface="Times New Roman"/>
              <a:cs typeface="Times New Roman"/>
              <a:sym typeface="Times New Roman"/>
            </a:endParaRPr>
          </a:p>
        </p:txBody>
      </p:sp>
      <p:sp>
        <p:nvSpPr>
          <p:cNvPr id="131" name="Google Shape;131;g1f6cc0a85a7_0_0"/>
          <p:cNvSpPr/>
          <p:nvPr/>
        </p:nvSpPr>
        <p:spPr>
          <a:xfrm>
            <a:off x="417575" y="3086925"/>
            <a:ext cx="1894500" cy="59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Human detection using OMEGA MODEL</a:t>
            </a:r>
            <a:endParaRPr b="0" i="0" sz="1400" u="none" cap="none" strike="noStrike">
              <a:solidFill>
                <a:srgbClr val="000000"/>
              </a:solidFill>
              <a:latin typeface="Times New Roman"/>
              <a:ea typeface="Times New Roman"/>
              <a:cs typeface="Times New Roman"/>
              <a:sym typeface="Times New Roman"/>
            </a:endParaRPr>
          </a:p>
        </p:txBody>
      </p:sp>
      <p:sp>
        <p:nvSpPr>
          <p:cNvPr id="132" name="Google Shape;132;g1f6cc0a85a7_0_0"/>
          <p:cNvSpPr/>
          <p:nvPr/>
        </p:nvSpPr>
        <p:spPr>
          <a:xfrm>
            <a:off x="7278525" y="3086925"/>
            <a:ext cx="1446300" cy="59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Thresholding</a:t>
            </a:r>
            <a:endParaRPr b="0" i="0" sz="1400" u="none" cap="none" strike="noStrike">
              <a:solidFill>
                <a:srgbClr val="000000"/>
              </a:solidFill>
              <a:latin typeface="Times New Roman"/>
              <a:ea typeface="Times New Roman"/>
              <a:cs typeface="Times New Roman"/>
              <a:sym typeface="Times New Roman"/>
            </a:endParaRPr>
          </a:p>
        </p:txBody>
      </p:sp>
      <p:sp>
        <p:nvSpPr>
          <p:cNvPr id="133" name="Google Shape;133;g1f6cc0a85a7_0_0"/>
          <p:cNvSpPr/>
          <p:nvPr/>
        </p:nvSpPr>
        <p:spPr>
          <a:xfrm>
            <a:off x="4809800" y="1968075"/>
            <a:ext cx="1589100" cy="66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Comparison of new pixels with MOG</a:t>
            </a:r>
            <a:endParaRPr b="0" i="0" sz="1400" u="none" cap="none" strike="noStrike">
              <a:solidFill>
                <a:srgbClr val="000000"/>
              </a:solidFill>
              <a:latin typeface="Times New Roman"/>
              <a:ea typeface="Times New Roman"/>
              <a:cs typeface="Times New Roman"/>
              <a:sym typeface="Times New Roman"/>
            </a:endParaRPr>
          </a:p>
        </p:txBody>
      </p:sp>
      <p:sp>
        <p:nvSpPr>
          <p:cNvPr id="134" name="Google Shape;134;g1f6cc0a85a7_0_0"/>
          <p:cNvSpPr/>
          <p:nvPr/>
        </p:nvSpPr>
        <p:spPr>
          <a:xfrm>
            <a:off x="6913425" y="1935825"/>
            <a:ext cx="1699800" cy="66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Update parameters</a:t>
            </a:r>
            <a:endParaRPr b="0" i="0" sz="1400" u="none" cap="none" strike="noStrike">
              <a:solidFill>
                <a:srgbClr val="000000"/>
              </a:solidFill>
              <a:latin typeface="Times New Roman"/>
              <a:ea typeface="Times New Roman"/>
              <a:cs typeface="Times New Roman"/>
              <a:sym typeface="Times New Roman"/>
            </a:endParaRPr>
          </a:p>
        </p:txBody>
      </p:sp>
      <p:sp>
        <p:nvSpPr>
          <p:cNvPr id="135" name="Google Shape;135;g1f6cc0a85a7_0_0"/>
          <p:cNvSpPr/>
          <p:nvPr/>
        </p:nvSpPr>
        <p:spPr>
          <a:xfrm>
            <a:off x="2140925" y="2180475"/>
            <a:ext cx="409200" cy="31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f6cc0a85a7_0_0"/>
          <p:cNvSpPr/>
          <p:nvPr/>
        </p:nvSpPr>
        <p:spPr>
          <a:xfrm>
            <a:off x="4360063" y="2141325"/>
            <a:ext cx="409200" cy="31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f6cc0a85a7_0_0"/>
          <p:cNvSpPr/>
          <p:nvPr/>
        </p:nvSpPr>
        <p:spPr>
          <a:xfrm>
            <a:off x="6504225" y="2141325"/>
            <a:ext cx="409200" cy="31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f6cc0a85a7_0_0"/>
          <p:cNvSpPr/>
          <p:nvPr/>
        </p:nvSpPr>
        <p:spPr>
          <a:xfrm rot="10800000">
            <a:off x="6794850" y="3227925"/>
            <a:ext cx="409200" cy="31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f6cc0a85a7_0_0"/>
          <p:cNvSpPr/>
          <p:nvPr/>
        </p:nvSpPr>
        <p:spPr>
          <a:xfrm rot="10800000">
            <a:off x="2388825" y="3227913"/>
            <a:ext cx="409200" cy="31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1f6cc0a85a7_0_0"/>
          <p:cNvSpPr/>
          <p:nvPr/>
        </p:nvSpPr>
        <p:spPr>
          <a:xfrm rot="10800000">
            <a:off x="4790388" y="3227925"/>
            <a:ext cx="409200" cy="31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f6cc0a85a7_0_0"/>
          <p:cNvSpPr/>
          <p:nvPr/>
        </p:nvSpPr>
        <p:spPr>
          <a:xfrm rot="5400000">
            <a:off x="1126425" y="3853854"/>
            <a:ext cx="409200" cy="31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f6cc0a85a7_0_0"/>
          <p:cNvSpPr/>
          <p:nvPr/>
        </p:nvSpPr>
        <p:spPr>
          <a:xfrm rot="5400000">
            <a:off x="7722725" y="2684629"/>
            <a:ext cx="409200" cy="31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1f6cc0a85a7_0_0"/>
          <p:cNvSpPr/>
          <p:nvPr/>
        </p:nvSpPr>
        <p:spPr>
          <a:xfrm>
            <a:off x="2874763" y="3086925"/>
            <a:ext cx="1894500" cy="59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Segmented output</a:t>
            </a:r>
            <a:endParaRPr b="0" i="0" sz="1400" u="none" cap="none" strike="noStrike">
              <a:solidFill>
                <a:srgbClr val="000000"/>
              </a:solidFill>
              <a:latin typeface="Times New Roman"/>
              <a:ea typeface="Times New Roman"/>
              <a:cs typeface="Times New Roman"/>
              <a:sym typeface="Times New Roman"/>
            </a:endParaRPr>
          </a:p>
        </p:txBody>
      </p:sp>
      <p:sp>
        <p:nvSpPr>
          <p:cNvPr id="144" name="Google Shape;144;g1f6cc0a85a7_0_0"/>
          <p:cNvSpPr/>
          <p:nvPr/>
        </p:nvSpPr>
        <p:spPr>
          <a:xfrm>
            <a:off x="383775" y="4275375"/>
            <a:ext cx="1894500" cy="59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Counting number of human present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ul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