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3"/>
  </p:notesMasterIdLst>
  <p:handoutMasterIdLst>
    <p:handoutMasterId r:id="rId24"/>
  </p:handoutMasterIdLst>
  <p:sldIdLst>
    <p:sldId id="470" r:id="rId2"/>
    <p:sldId id="472" r:id="rId3"/>
    <p:sldId id="473" r:id="rId4"/>
    <p:sldId id="477" r:id="rId5"/>
    <p:sldId id="478" r:id="rId6"/>
    <p:sldId id="465" r:id="rId7"/>
    <p:sldId id="508" r:id="rId8"/>
    <p:sldId id="497" r:id="rId9"/>
    <p:sldId id="510" r:id="rId10"/>
    <p:sldId id="511" r:id="rId11"/>
    <p:sldId id="512" r:id="rId12"/>
    <p:sldId id="500" r:id="rId13"/>
    <p:sldId id="504" r:id="rId14"/>
    <p:sldId id="506" r:id="rId15"/>
    <p:sldId id="502" r:id="rId16"/>
    <p:sldId id="503" r:id="rId17"/>
    <p:sldId id="492" r:id="rId18"/>
    <p:sldId id="505" r:id="rId19"/>
    <p:sldId id="494" r:id="rId20"/>
    <p:sldId id="496" r:id="rId21"/>
    <p:sldId id="507" r:id="rId22"/>
  </p:sldIdLst>
  <p:sldSz cx="9144000" cy="5143500" type="screen16x9"/>
  <p:notesSz cx="6797675" cy="9926638"/>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A855BF-890B-45D6-8C69-9CF6B9C8D505}" v="3" dt="2023-03-04T11:00:02.312"/>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45" autoAdjust="0"/>
    <p:restoredTop sz="87690" autoAdjust="0"/>
  </p:normalViewPr>
  <p:slideViewPr>
    <p:cSldViewPr showGuides="1">
      <p:cViewPr varScale="1">
        <p:scale>
          <a:sx n="91" d="100"/>
          <a:sy n="91" d="100"/>
        </p:scale>
        <p:origin x="-624" y="-60"/>
      </p:cViewPr>
      <p:guideLst>
        <p:guide orient="horz" pos="1620"/>
        <p:guide pos="2864"/>
      </p:guideLst>
    </p:cSldViewPr>
  </p:slideViewPr>
  <p:outlineViewPr>
    <p:cViewPr>
      <p:scale>
        <a:sx n="33" d="100"/>
        <a:sy n="33" d="100"/>
      </p:scale>
      <p:origin x="0" y="-6348"/>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FF9E5E8E-648C-4E44-A009-88F144DCE7DB}" type="datetimeFigureOut">
              <a:rPr kumimoji="0" lang="en-US" sz="1300" b="0" i="0" u="none" strike="noStrike" kern="1200" cap="none" spc="0" normalizeH="0" baseline="0" noProof="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5/18/2023</a:t>
            </a:fld>
            <a:endParaRPr kumimoji="0" lang="en-US" sz="13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lstStyle/>
          <a:p>
            <a:pPr lvl="0" algn="r" eaLnBrk="1" hangingPunct="1">
              <a:buNone/>
            </a:pPr>
            <a:fld id="{9A0DB2DC-4C9A-4742-B13C-FB6460FD3503}" type="slidenum">
              <a:rPr lang="en-US" altLang="en-US" sz="1300" dirty="0">
                <a:latin typeface="Calibri" panose="020F0502020204030204" pitchFamily="34" charset="0"/>
              </a:rPr>
              <a:pPr lvl="0" algn="r" eaLnBrk="1" hangingPunct="1">
                <a:buNone/>
              </a:pPr>
              <a:t>‹#›</a:t>
            </a:fld>
            <a:endParaRPr lang="en-US" altLang="en-US" sz="1300" dirty="0">
              <a:latin typeface="Calibri" panose="020F0502020204030204" pitchFamily="3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C047163-4A2E-4D78-82F7-8750397E92A4}" type="datetimeFigureOut">
              <a:rPr kumimoji="0" lang="en-US" sz="1300" b="0" i="0" u="none" strike="noStrike" kern="1200" cap="none" spc="0" normalizeH="0" baseline="0" noProof="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5/18/2023</a:t>
            </a:fld>
            <a:endParaRPr kumimoji="0" lang="en-US" sz="13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lstStyle/>
          <a:p>
            <a:pPr lvl="0" algn="r" eaLnBrk="1" hangingPunct="1">
              <a:buNone/>
            </a:pPr>
            <a:fld id="{9A0DB2DC-4C9A-4742-B13C-FB6460FD3503}" type="slidenum">
              <a:rPr lang="en-US" altLang="en-US" sz="1300" dirty="0">
                <a:latin typeface="Calibri" panose="020F0502020204030204" pitchFamily="34" charset="0"/>
              </a:rPr>
              <a:pPr lvl="0" algn="r" eaLnBrk="1" hangingPunct="1">
                <a:buNone/>
              </a:pPr>
              <a:t>‹#›</a:t>
            </a:fld>
            <a:endParaRPr lang="en-US" altLang="en-US" sz="1300" dirty="0">
              <a:latin typeface="Calibri" panose="020F0502020204030204" pitchFamily="34" charset="0"/>
            </a:endParaRPr>
          </a:p>
        </p:txBody>
      </p:sp>
    </p:spTree>
    <p:extLst>
      <p:ext uri="{BB962C8B-B14F-4D97-AF65-F5344CB8AC3E}">
        <p14:creationId xmlns:p14="http://schemas.microsoft.com/office/powerpoint/2010/main" val="1371513961"/>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a:solidFill>
              <a:srgbClr val="000000">
                <a:alpha val="100000"/>
              </a:srgbClr>
            </a:solidFill>
            <a:miter lim="800000"/>
          </a:ln>
        </p:spPr>
      </p:sp>
      <p:sp>
        <p:nvSpPr>
          <p:cNvPr id="11267" name="Notes Placeholder 2"/>
          <p:cNvSpPr>
            <a:spLocks noGrp="1"/>
          </p:cNvSpPr>
          <p:nvPr>
            <p:ph type="body" idx="1"/>
          </p:nvPr>
        </p:nvSpPr>
        <p:spPr>
          <a:noFill/>
          <a:ln>
            <a:noFill/>
          </a:ln>
        </p:spPr>
        <p:txBody>
          <a:bodyPr wrap="square" lIns="95571" tIns="47786" rIns="95571" bIns="47786" anchor="t" anchorCtr="0"/>
          <a:lstStyle/>
          <a:p>
            <a:pPr lvl="0"/>
            <a:endParaRPr lang="en-US" altLang="en-US" dirty="0"/>
          </a:p>
        </p:txBody>
      </p:sp>
      <p:sp>
        <p:nvSpPr>
          <p:cNvPr id="11268" name="Slide Number Placeholder 3"/>
          <p:cNvSpPr txBox="1">
            <a:spLocks noGrp="1"/>
          </p:cNvSpPr>
          <p:nvPr>
            <p:ph type="sldNum" sz="quarter"/>
          </p:nvPr>
        </p:nvSpPr>
        <p:spPr>
          <a:xfrm>
            <a:off x="3849688" y="9429750"/>
            <a:ext cx="2946400" cy="495300"/>
          </a:xfrm>
          <a:prstGeom prst="rect">
            <a:avLst/>
          </a:prstGeom>
          <a:noFill/>
          <a:ln w="9525">
            <a:noFill/>
          </a:ln>
        </p:spPr>
        <p:txBody>
          <a:bodyPr lIns="95571" tIns="47786" rIns="95571" bIns="47786" anchor="b" anchorCtr="0"/>
          <a:lstStyle/>
          <a:p>
            <a:pPr lvl="0" algn="r" eaLnBrk="1" hangingPunct="1"/>
            <a:fld id="{9A0DB2DC-4C9A-4742-B13C-FB6460FD3503}" type="slidenum">
              <a:rPr lang="en-US" altLang="en-US" sz="1300" dirty="0">
                <a:latin typeface="Calibri" panose="020F0502020204030204" pitchFamily="34" charset="0"/>
              </a:rPr>
              <a:pPr lvl="0" algn="r" eaLnBrk="1" hangingPunct="1"/>
              <a:t>1</a:t>
            </a:fld>
            <a:endParaRPr lang="en-US" altLang="en-US" sz="1300" dirty="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Rot="1" noChangeAspect="1" noTextEdit="1"/>
          </p:cNvSpPr>
          <p:nvPr>
            <p:ph type="sldImg"/>
          </p:nvPr>
        </p:nvSpPr>
        <p:spPr>
          <a:ln>
            <a:solidFill>
              <a:srgbClr val="000000">
                <a:alpha val="100000"/>
              </a:srgbClr>
            </a:solidFill>
            <a:miter lim="800000"/>
          </a:ln>
        </p:spPr>
      </p:sp>
      <p:sp>
        <p:nvSpPr>
          <p:cNvPr id="15363" name="Rectangle 2"/>
          <p:cNvSpPr>
            <a:spLocks noGrp="1"/>
          </p:cNvSpPr>
          <p:nvPr>
            <p:ph type="body" idx="1"/>
          </p:nvPr>
        </p:nvSpPr>
        <p:spPr>
          <a:noFill/>
          <a:ln>
            <a:noFill/>
          </a:ln>
        </p:spPr>
        <p:txBody>
          <a:bodyPr wrap="square" lIns="95571" tIns="47786" rIns="95571" bIns="47786" anchor="t" anchorCtr="0"/>
          <a:lstStyle/>
          <a:p>
            <a:pPr lvl="0" eaLnBrk="1" hangingPunct="1">
              <a:spcBef>
                <a:spcPct val="0"/>
              </a:spcBef>
            </a:pPr>
            <a:endParaRPr lang="en-US" altLang="en-US" dirty="0"/>
          </a:p>
        </p:txBody>
      </p:sp>
      <p:sp>
        <p:nvSpPr>
          <p:cNvPr id="15364" name="Rectangle 3"/>
          <p:cNvSpPr txBox="1">
            <a:spLocks noGrp="1"/>
          </p:cNvSpPr>
          <p:nvPr>
            <p:ph type="sldNum" sz="quarter"/>
          </p:nvPr>
        </p:nvSpPr>
        <p:spPr>
          <a:xfrm>
            <a:off x="3849688" y="9429750"/>
            <a:ext cx="2946400" cy="495300"/>
          </a:xfrm>
          <a:prstGeom prst="rect">
            <a:avLst/>
          </a:prstGeom>
          <a:noFill/>
          <a:ln w="9525">
            <a:noFill/>
          </a:ln>
        </p:spPr>
        <p:txBody>
          <a:bodyPr lIns="95571" tIns="47786" rIns="95571" bIns="47786" anchor="b" anchorCtr="0"/>
          <a:lstStyle/>
          <a:p>
            <a:pPr lvl="0" algn="r" eaLnBrk="1" hangingPunct="1"/>
            <a:fld id="{9A0DB2DC-4C9A-4742-B13C-FB6460FD3503}" type="slidenum">
              <a:rPr lang="en-US" altLang="en-US" sz="1300" dirty="0">
                <a:latin typeface="Calibri" panose="020F0502020204030204" pitchFamily="34" charset="0"/>
              </a:rPr>
              <a:pPr lvl="0" algn="r" eaLnBrk="1" hangingPunct="1"/>
              <a:t>2</a:t>
            </a:fld>
            <a:endParaRPr lang="en-US" altLang="en-US" sz="1300" dirty="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Rot="1" noChangeAspect="1" noTextEdit="1"/>
          </p:cNvSpPr>
          <p:nvPr>
            <p:ph type="sldImg"/>
          </p:nvPr>
        </p:nvSpPr>
        <p:spPr>
          <a:ln>
            <a:solidFill>
              <a:srgbClr val="000000">
                <a:alpha val="100000"/>
              </a:srgbClr>
            </a:solidFill>
            <a:miter lim="800000"/>
          </a:ln>
        </p:spPr>
      </p:sp>
      <p:sp>
        <p:nvSpPr>
          <p:cNvPr id="17411" name="Rectangle 2"/>
          <p:cNvSpPr>
            <a:spLocks noGrp="1"/>
          </p:cNvSpPr>
          <p:nvPr>
            <p:ph type="body" idx="1"/>
          </p:nvPr>
        </p:nvSpPr>
        <p:spPr>
          <a:noFill/>
          <a:ln>
            <a:noFill/>
          </a:ln>
        </p:spPr>
        <p:txBody>
          <a:bodyPr wrap="square" lIns="95571" tIns="47786" rIns="95571" bIns="47786" anchor="t" anchorCtr="0"/>
          <a:lstStyle/>
          <a:p>
            <a:pPr lvl="0" eaLnBrk="1" hangingPunct="1">
              <a:spcBef>
                <a:spcPct val="0"/>
              </a:spcBef>
            </a:pPr>
            <a:endParaRPr lang="en-US" altLang="en-US" dirty="0"/>
          </a:p>
        </p:txBody>
      </p:sp>
      <p:sp>
        <p:nvSpPr>
          <p:cNvPr id="17412" name="Rectangle 3"/>
          <p:cNvSpPr txBox="1">
            <a:spLocks noGrp="1"/>
          </p:cNvSpPr>
          <p:nvPr>
            <p:ph type="sldNum" sz="quarter"/>
          </p:nvPr>
        </p:nvSpPr>
        <p:spPr>
          <a:xfrm>
            <a:off x="3849688" y="9429750"/>
            <a:ext cx="2946400" cy="495300"/>
          </a:xfrm>
          <a:prstGeom prst="rect">
            <a:avLst/>
          </a:prstGeom>
          <a:noFill/>
          <a:ln w="9525">
            <a:noFill/>
          </a:ln>
        </p:spPr>
        <p:txBody>
          <a:bodyPr lIns="95571" tIns="47786" rIns="95571" bIns="47786" anchor="b" anchorCtr="0"/>
          <a:lstStyle/>
          <a:p>
            <a:pPr lvl="0" algn="r" eaLnBrk="1" hangingPunct="1"/>
            <a:fld id="{9A0DB2DC-4C9A-4742-B13C-FB6460FD3503}" type="slidenum">
              <a:rPr lang="en-US" altLang="en-US" sz="1300" dirty="0">
                <a:latin typeface="Calibri" panose="020F0502020204030204" pitchFamily="34" charset="0"/>
              </a:rPr>
              <a:pPr lvl="0" algn="r" eaLnBrk="1" hangingPunct="1"/>
              <a:t>3</a:t>
            </a:fld>
            <a:endParaRPr lang="en-US" altLang="en-US" sz="1300" dirty="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Rot="1" noChangeAspect="1" noTextEdit="1"/>
          </p:cNvSpPr>
          <p:nvPr>
            <p:ph type="sldImg"/>
          </p:nvPr>
        </p:nvSpPr>
        <p:spPr>
          <a:ln>
            <a:solidFill>
              <a:srgbClr val="000000">
                <a:alpha val="100000"/>
              </a:srgbClr>
            </a:solidFill>
            <a:miter lim="800000"/>
          </a:ln>
        </p:spPr>
      </p:sp>
      <p:sp>
        <p:nvSpPr>
          <p:cNvPr id="23555" name="Rectangle 2"/>
          <p:cNvSpPr>
            <a:spLocks noGrp="1"/>
          </p:cNvSpPr>
          <p:nvPr>
            <p:ph type="body" idx="1"/>
          </p:nvPr>
        </p:nvSpPr>
        <p:spPr>
          <a:noFill/>
          <a:ln>
            <a:noFill/>
          </a:ln>
        </p:spPr>
        <p:txBody>
          <a:bodyPr wrap="square" lIns="95571" tIns="47786" rIns="95571" bIns="47786" anchor="t" anchorCtr="0"/>
          <a:lstStyle/>
          <a:p>
            <a:pPr lvl="0" eaLnBrk="1" hangingPunct="1">
              <a:spcBef>
                <a:spcPct val="0"/>
              </a:spcBef>
            </a:pPr>
            <a:endParaRPr lang="en-US" altLang="en-US" dirty="0"/>
          </a:p>
        </p:txBody>
      </p:sp>
      <p:sp>
        <p:nvSpPr>
          <p:cNvPr id="23556" name="Rectangle 3"/>
          <p:cNvSpPr txBox="1">
            <a:spLocks noGrp="1"/>
          </p:cNvSpPr>
          <p:nvPr>
            <p:ph type="sldNum" sz="quarter"/>
          </p:nvPr>
        </p:nvSpPr>
        <p:spPr>
          <a:xfrm>
            <a:off x="3849688" y="9429750"/>
            <a:ext cx="2946400" cy="495300"/>
          </a:xfrm>
          <a:prstGeom prst="rect">
            <a:avLst/>
          </a:prstGeom>
          <a:noFill/>
          <a:ln w="9525">
            <a:noFill/>
          </a:ln>
        </p:spPr>
        <p:txBody>
          <a:bodyPr lIns="95571" tIns="47786" rIns="95571" bIns="47786" anchor="b" anchorCtr="0"/>
          <a:lstStyle/>
          <a:p>
            <a:pPr lvl="0" algn="r" eaLnBrk="1" hangingPunct="1"/>
            <a:fld id="{9A0DB2DC-4C9A-4742-B13C-FB6460FD3503}" type="slidenum">
              <a:rPr lang="en-US" altLang="en-US" sz="1300" dirty="0">
                <a:latin typeface="Calibri" panose="020F0502020204030204" pitchFamily="34" charset="0"/>
              </a:rPr>
              <a:pPr lvl="0" algn="r" eaLnBrk="1" hangingPunct="1"/>
              <a:t>4</a:t>
            </a:fld>
            <a:endParaRPr lang="en-US" altLang="en-US" sz="1300" dirty="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Rot="1" noChangeAspect="1" noTextEdit="1"/>
          </p:cNvSpPr>
          <p:nvPr>
            <p:ph type="sldImg"/>
          </p:nvPr>
        </p:nvSpPr>
        <p:spPr>
          <a:ln>
            <a:solidFill>
              <a:srgbClr val="000000">
                <a:alpha val="100000"/>
              </a:srgbClr>
            </a:solidFill>
            <a:miter lim="800000"/>
          </a:ln>
        </p:spPr>
      </p:sp>
      <p:sp>
        <p:nvSpPr>
          <p:cNvPr id="25603" name="Rectangle 2"/>
          <p:cNvSpPr>
            <a:spLocks noGrp="1"/>
          </p:cNvSpPr>
          <p:nvPr>
            <p:ph type="body" idx="1"/>
          </p:nvPr>
        </p:nvSpPr>
        <p:spPr>
          <a:noFill/>
          <a:ln>
            <a:noFill/>
          </a:ln>
        </p:spPr>
        <p:txBody>
          <a:bodyPr wrap="square" lIns="95571" tIns="47786" rIns="95571" bIns="47786" anchor="t" anchorCtr="0"/>
          <a:lstStyle/>
          <a:p>
            <a:pPr lvl="0" eaLnBrk="1" hangingPunct="1">
              <a:spcBef>
                <a:spcPct val="0"/>
              </a:spcBef>
            </a:pPr>
            <a:endParaRPr lang="en-US" altLang="en-US" dirty="0"/>
          </a:p>
        </p:txBody>
      </p:sp>
      <p:sp>
        <p:nvSpPr>
          <p:cNvPr id="25604" name="Rectangle 3"/>
          <p:cNvSpPr txBox="1">
            <a:spLocks noGrp="1"/>
          </p:cNvSpPr>
          <p:nvPr>
            <p:ph type="sldNum" sz="quarter"/>
          </p:nvPr>
        </p:nvSpPr>
        <p:spPr>
          <a:xfrm>
            <a:off x="3849688" y="9429750"/>
            <a:ext cx="2946400" cy="495300"/>
          </a:xfrm>
          <a:prstGeom prst="rect">
            <a:avLst/>
          </a:prstGeom>
          <a:noFill/>
          <a:ln w="9525">
            <a:noFill/>
          </a:ln>
        </p:spPr>
        <p:txBody>
          <a:bodyPr lIns="95571" tIns="47786" rIns="95571" bIns="47786" anchor="b" anchorCtr="0"/>
          <a:lstStyle/>
          <a:p>
            <a:pPr lvl="0" algn="r" eaLnBrk="1" hangingPunct="1"/>
            <a:fld id="{9A0DB2DC-4C9A-4742-B13C-FB6460FD3503}" type="slidenum">
              <a:rPr lang="en-US" altLang="en-US" sz="1300" dirty="0">
                <a:latin typeface="Calibri" panose="020F0502020204030204" pitchFamily="34" charset="0"/>
              </a:rPr>
              <a:pPr lvl="0" algn="r" eaLnBrk="1" hangingPunct="1"/>
              <a:t>5</a:t>
            </a:fld>
            <a:endParaRPr lang="en-US" altLang="en-US" sz="1300" dirty="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a:solidFill>
              <a:srgbClr val="000000">
                <a:alpha val="100000"/>
              </a:srgbClr>
            </a:solidFill>
            <a:miter lim="800000"/>
          </a:ln>
        </p:spPr>
      </p:sp>
      <p:sp>
        <p:nvSpPr>
          <p:cNvPr id="33795" name="Notes Placeholder 2"/>
          <p:cNvSpPr>
            <a:spLocks noGrp="1"/>
          </p:cNvSpPr>
          <p:nvPr>
            <p:ph type="body" idx="1"/>
          </p:nvPr>
        </p:nvSpPr>
        <p:spPr>
          <a:noFill/>
          <a:ln>
            <a:noFill/>
          </a:ln>
        </p:spPr>
        <p:txBody>
          <a:bodyPr wrap="square" lIns="95571" tIns="47786" rIns="95571" bIns="47786" anchor="t" anchorCtr="0"/>
          <a:lstStyle/>
          <a:p>
            <a:pPr lvl="0"/>
            <a:endParaRPr lang="en-IN" altLang="en-US" dirty="0"/>
          </a:p>
        </p:txBody>
      </p:sp>
      <p:sp>
        <p:nvSpPr>
          <p:cNvPr id="33796" name="Slide Number Placeholder 3"/>
          <p:cNvSpPr txBox="1">
            <a:spLocks noGrp="1"/>
          </p:cNvSpPr>
          <p:nvPr>
            <p:ph type="sldNum" sz="quarter"/>
          </p:nvPr>
        </p:nvSpPr>
        <p:spPr>
          <a:xfrm>
            <a:off x="3849688" y="9429750"/>
            <a:ext cx="2946400" cy="495300"/>
          </a:xfrm>
          <a:prstGeom prst="rect">
            <a:avLst/>
          </a:prstGeom>
          <a:noFill/>
          <a:ln w="9525">
            <a:noFill/>
          </a:ln>
        </p:spPr>
        <p:txBody>
          <a:bodyPr lIns="95571" tIns="47786" rIns="95571" bIns="47786" anchor="b" anchorCtr="0"/>
          <a:lstStyle/>
          <a:p>
            <a:pPr lvl="0" algn="r" eaLnBrk="1" hangingPunct="1"/>
            <a:fld id="{9A0DB2DC-4C9A-4742-B13C-FB6460FD3503}" type="slidenum">
              <a:rPr lang="en-US" altLang="en-US" sz="1300" dirty="0">
                <a:latin typeface="Calibri" panose="020F0502020204030204" pitchFamily="34" charset="0"/>
              </a:rPr>
              <a:t>9</a:t>
            </a:fld>
            <a:endParaRPr lang="en-US" altLang="en-US" sz="13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p:nvPr/>
        </p:nvSpPr>
        <p:spPr bwMode="ltGray">
          <a:xfrm>
            <a:off x="0" y="0"/>
            <a:ext cx="9144000" cy="3851275"/>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Rectangle 7"/>
          <p:cNvSpPr/>
          <p:nvPr/>
        </p:nvSpPr>
        <p:spPr bwMode="invGray">
          <a:xfrm>
            <a:off x="0" y="3846513"/>
            <a:ext cx="9144000" cy="333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Title 1"/>
          <p:cNvSpPr>
            <a:spLocks noGrp="1"/>
          </p:cNvSpPr>
          <p:nvPr>
            <p:ph type="ctrTitle"/>
          </p:nvPr>
        </p:nvSpPr>
        <p:spPr>
          <a:xfrm>
            <a:off x="685800" y="2516886"/>
            <a:ext cx="8077200" cy="1255014"/>
          </a:xfrm>
        </p:spPr>
        <p:txBody>
          <a:bodyPr tIns="0" bIns="0" anchor="t"/>
          <a:lstStyle>
            <a:lvl1pPr algn="l">
              <a:defRPr sz="4700" b="1"/>
            </a:lvl1pPr>
          </a:lstStyle>
          <a:p>
            <a:r>
              <a:rPr lang="en-US"/>
              <a:t>Click to edit Master title style</a:t>
            </a:r>
          </a:p>
        </p:txBody>
      </p:sp>
      <p:sp>
        <p:nvSpPr>
          <p:cNvPr id="3" name="Subtitle 2"/>
          <p:cNvSpPr>
            <a:spLocks noGrp="1"/>
          </p:cNvSpPr>
          <p:nvPr>
            <p:ph type="subTitle" idx="1"/>
          </p:nvPr>
        </p:nvSpPr>
        <p:spPr>
          <a:xfrm>
            <a:off x="685800" y="1371600"/>
            <a:ext cx="8077200" cy="1124712"/>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9" name="Date Placeholder 3"/>
          <p:cNvSpPr>
            <a:spLocks noGrp="1"/>
          </p:cNvSpPr>
          <p:nvPr>
            <p:ph type="dt" sz="half" idx="2"/>
          </p:nvPr>
        </p:nvSpPr>
        <p:spPr>
          <a:xfrm>
            <a:off x="457200" y="4857750"/>
            <a:ext cx="2133600" cy="206375"/>
          </a:xfrm>
          <a:prstGeom prst="rect">
            <a:avLst/>
          </a:prstGeom>
        </p:spPr>
        <p:txBody>
          <a:bodyPr vert="horz" lIns="109728"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EC94D35-6211-43BD-B408-D5D952B16D69}"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defRPr/>
              </a:pPr>
              <a:t>18 May 2023</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11" name="Footer Placeholder 4"/>
          <p:cNvSpPr>
            <a:spLocks noGrp="1"/>
          </p:cNvSpPr>
          <p:nvPr>
            <p:ph type="ftr" sz="quarter" idx="3"/>
          </p:nvPr>
        </p:nvSpPr>
        <p:spPr>
          <a:xfrm>
            <a:off x="2640013" y="4857750"/>
            <a:ext cx="5508625" cy="206375"/>
          </a:xfrm>
          <a:prstGeom prst="rect">
            <a:avLst/>
          </a:prstGeom>
        </p:spPr>
        <p:txBody>
          <a:bodyPr vert="horz" lIns="45720"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12" name="Slide Number Placeholder 5"/>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lstStyle/>
          <a:p>
            <a:pPr algn="r" eaLnBrk="1" hangingPunct="1">
              <a:buNone/>
            </a:pPr>
            <a:fld id="{9A0DB2DC-4C9A-4742-B13C-FB6460FD3503}" type="slidenum">
              <a:rPr lang="en-US" altLang="en-US" dirty="0">
                <a:solidFill>
                  <a:srgbClr val="FFFFFF"/>
                </a:solidFill>
              </a:rPr>
              <a:pPr algn="r" eaLnBrk="1" hangingPunct="1">
                <a:buNone/>
              </a:pPr>
              <a:t>‹#›</a:t>
            </a:fld>
            <a:endParaRPr lang="en-US" alt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1211327-15BA-4BD0-B912-5123FD30C4C5}"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defRPr/>
              </a:pPr>
              <a:t>18 May 2023</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pPr lvl="0" eaLnBrk="1" hangingPunct="1">
                <a:buNone/>
              </a:pPr>
              <a:t>‹#›</a:t>
            </a:fld>
            <a:endParaRPr lang="en-US"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solidFill>
          <a:schemeClr val="bg1"/>
        </a:solidFill>
        <a:effectLst/>
      </p:bgPr>
    </p:bg>
    <p:spTree>
      <p:nvGrpSpPr>
        <p:cNvPr id="1" name=""/>
        <p:cNvGrpSpPr/>
        <p:nvPr/>
      </p:nvGrpSpPr>
      <p:grpSpPr>
        <a:xfrm>
          <a:off x="0" y="0"/>
          <a:ext cx="0" cy="0"/>
          <a:chOff x="0" y="0"/>
          <a:chExt cx="0" cy="0"/>
        </a:xfrm>
      </p:grpSpPr>
      <p:sp>
        <p:nvSpPr>
          <p:cNvPr id="4" name="Rectangle 2"/>
          <p:cNvSpPr/>
          <p:nvPr/>
        </p:nvSpPr>
        <p:spPr bwMode="invGray">
          <a:xfrm>
            <a:off x="6599238" y="0"/>
            <a:ext cx="46038" cy="51435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Rectangle 7"/>
          <p:cNvSpPr/>
          <p:nvPr/>
        </p:nvSpPr>
        <p:spPr bwMode="ltGray">
          <a:xfrm>
            <a:off x="6648450" y="0"/>
            <a:ext cx="2514600" cy="51435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Vertical Title 1"/>
          <p:cNvSpPr>
            <a:spLocks noGrp="1"/>
          </p:cNvSpPr>
          <p:nvPr>
            <p:ph type="title" orient="vert"/>
          </p:nvPr>
        </p:nvSpPr>
        <p:spPr>
          <a:xfrm>
            <a:off x="6781800" y="205980"/>
            <a:ext cx="19050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p:cNvSpPr>
            <a:spLocks noGrp="1"/>
          </p:cNvSpPr>
          <p:nvPr>
            <p:ph type="dt" sz="half" idx="2"/>
          </p:nvPr>
        </p:nvSpPr>
        <p:spPr>
          <a:xfrm>
            <a:off x="457200" y="4857750"/>
            <a:ext cx="2133600" cy="206375"/>
          </a:xfrm>
          <a:prstGeom prst="rect">
            <a:avLst/>
          </a:prstGeom>
        </p:spPr>
        <p:txBody>
          <a:bodyPr vert="horz" lIns="109728"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E107291-5DD9-4478-A187-3DDBB6A38465}"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defRPr/>
              </a:pPr>
              <a:t>18 May 2023</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11" name="Footer Placeholder 4"/>
          <p:cNvSpPr>
            <a:spLocks noGrp="1"/>
          </p:cNvSpPr>
          <p:nvPr>
            <p:ph type="ftr" sz="quarter" idx="3"/>
          </p:nvPr>
        </p:nvSpPr>
        <p:spPr>
          <a:xfrm>
            <a:off x="2640013" y="4783138"/>
            <a:ext cx="3836988" cy="273050"/>
          </a:xfrm>
          <a:prstGeom prst="rect">
            <a:avLst/>
          </a:prstGeom>
        </p:spPr>
        <p:txBody>
          <a:bodyPr vert="horz" lIns="45720"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12" name="Slide Number Placeholder 5"/>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lstStyle/>
          <a:p>
            <a:pPr algn="r" eaLnBrk="1" hangingPunct="1">
              <a:buNone/>
            </a:pPr>
            <a:fld id="{9A0DB2DC-4C9A-4742-B13C-FB6460FD3503}" type="slidenum">
              <a:rPr lang="en-US" altLang="en-US" dirty="0"/>
              <a:pPr algn="r" eaLnBrk="1" hangingPunct="1">
                <a:buNone/>
              </a:pPr>
              <a:t>‹#›</a:t>
            </a:fld>
            <a:endParaRPr lang="en-US"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6586"/>
            <a:ext cx="8229600" cy="939546"/>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1211327-15BA-4BD0-B912-5123FD30C4C5}"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defRPr/>
              </a:pPr>
              <a:t>18 May 2023</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pPr lvl="0" eaLnBrk="1" hangingPunct="1">
                <a:buNone/>
              </a:pPr>
              <a:t>‹#›</a:t>
            </a:fld>
            <a:endParaRPr lang="en-US"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4" name="Rectangle 2"/>
          <p:cNvSpPr/>
          <p:nvPr/>
        </p:nvSpPr>
        <p:spPr bwMode="ltGray">
          <a:xfrm>
            <a:off x="0" y="0"/>
            <a:ext cx="9144000" cy="1952625"/>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Rectangle 7"/>
          <p:cNvSpPr/>
          <p:nvPr/>
        </p:nvSpPr>
        <p:spPr bwMode="invGray">
          <a:xfrm>
            <a:off x="0" y="1952625"/>
            <a:ext cx="9144000" cy="333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749808" y="89154"/>
            <a:ext cx="8013192" cy="1227582"/>
          </a:xfrm>
        </p:spPr>
        <p:txBody>
          <a:bodyPr tIns="0" rIns="91440" bIns="0" anchor="b"/>
          <a:lstStyle>
            <a:lvl1pPr algn="l">
              <a:defRPr sz="4700" b="1" cap="none" baseline="0"/>
            </a:lvl1pPr>
          </a:lstStyle>
          <a:p>
            <a:r>
              <a:rPr lang="en-US"/>
              <a:t>Click to edit Master title style</a:t>
            </a:r>
          </a:p>
        </p:txBody>
      </p:sp>
      <p:sp>
        <p:nvSpPr>
          <p:cNvPr id="3" name="Text Placeholder 2"/>
          <p:cNvSpPr>
            <a:spLocks noGrp="1"/>
          </p:cNvSpPr>
          <p:nvPr>
            <p:ph type="body" idx="1"/>
          </p:nvPr>
        </p:nvSpPr>
        <p:spPr>
          <a:xfrm>
            <a:off x="740664" y="1371600"/>
            <a:ext cx="8022336" cy="514350"/>
          </a:xfrm>
        </p:spPr>
        <p:txBody>
          <a:bodyPr lIns="146304" tIns="0" rIns="45720" bIns="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Date Placeholder 3"/>
          <p:cNvSpPr>
            <a:spLocks noGrp="1"/>
          </p:cNvSpPr>
          <p:nvPr>
            <p:ph type="dt" sz="half" idx="2"/>
          </p:nvPr>
        </p:nvSpPr>
        <p:spPr>
          <a:xfrm>
            <a:off x="457200" y="4857750"/>
            <a:ext cx="2133600" cy="206375"/>
          </a:xfrm>
          <a:prstGeom prst="rect">
            <a:avLst/>
          </a:prstGeom>
        </p:spPr>
        <p:txBody>
          <a:bodyPr vert="horz" lIns="109728"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A53F2C6-109C-46C3-998D-A62958120859}"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defRPr/>
              </a:pPr>
              <a:t>18 May 2023</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11" name="Footer Placeholder 4"/>
          <p:cNvSpPr>
            <a:spLocks noGrp="1"/>
          </p:cNvSpPr>
          <p:nvPr>
            <p:ph type="ftr" sz="quarter" idx="3"/>
          </p:nvPr>
        </p:nvSpPr>
        <p:spPr>
          <a:xfrm>
            <a:off x="2640013" y="4857750"/>
            <a:ext cx="5508625" cy="206375"/>
          </a:xfrm>
          <a:prstGeom prst="rect">
            <a:avLst/>
          </a:prstGeom>
        </p:spPr>
        <p:txBody>
          <a:bodyPr vert="horz" lIns="45720"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12" name="Slide Number Placeholder 5"/>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lstStyle/>
          <a:p>
            <a:pPr algn="r" eaLnBrk="1" hangingPunct="1">
              <a:buNone/>
            </a:pPr>
            <a:fld id="{9A0DB2DC-4C9A-4742-B13C-FB6460FD3503}" type="slidenum">
              <a:rPr lang="en-US" altLang="en-US" dirty="0">
                <a:solidFill>
                  <a:srgbClr val="FFFFFF"/>
                </a:solidFill>
              </a:rPr>
              <a:pPr algn="r" eaLnBrk="1" hangingPunct="1">
                <a:buNone/>
              </a:pPr>
              <a:t>‹#›</a:t>
            </a:fld>
            <a:endParaRPr lang="en-US" alt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0452"/>
            <a:ext cx="4038600" cy="3467862"/>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0452"/>
            <a:ext cx="4038600" cy="3467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1211327-15BA-4BD0-B912-5123FD30C4C5}"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defRPr/>
              </a:pPr>
              <a:t>18 May 2023</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pPr lvl="0" eaLnBrk="1" hangingPunct="1">
                <a:buNone/>
              </a:pPr>
              <a:t>‹#›</a:t>
            </a:fld>
            <a:endParaRPr lang="en-US"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4241"/>
            <a:ext cx="4040188" cy="536516"/>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37134"/>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274241"/>
            <a:ext cx="4041775" cy="536516"/>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837134"/>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1211327-15BA-4BD0-B912-5123FD30C4C5}"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defRPr/>
              </a:pPr>
              <a:t>18 May 2023</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8" name="Footer Placeholder 7"/>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pPr lvl="0" eaLnBrk="1" hangingPunct="1">
                <a:buNone/>
              </a:pPr>
              <a:t>‹#›</a:t>
            </a:fld>
            <a:endParaRPr lang="en-US"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1211327-15BA-4BD0-B912-5123FD30C4C5}"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defRPr/>
              </a:pPr>
              <a:t>18 May 2023</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pPr lvl="0" eaLnBrk="1" hangingPunct="1">
                <a:buNone/>
              </a:pPr>
              <a:t>‹#›</a:t>
            </a:fld>
            <a:endParaRPr lang="en-US"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3" name="Date Placeholder 1"/>
          <p:cNvSpPr>
            <a:spLocks noGrp="1"/>
          </p:cNvSpPr>
          <p:nvPr>
            <p:ph type="dt" sz="half" idx="2"/>
          </p:nvPr>
        </p:nvSpPr>
        <p:spPr>
          <a:xfrm>
            <a:off x="457200" y="4857750"/>
            <a:ext cx="2133600" cy="206375"/>
          </a:xfrm>
          <a:prstGeom prst="rect">
            <a:avLst/>
          </a:prstGeom>
        </p:spPr>
        <p:txBody>
          <a:bodyPr vert="horz" lIns="109728"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7D027DA-329F-4BD0-AFA2-CF63BA1B78BD}"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defRPr/>
              </a:pPr>
              <a:t>18 May 2023</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8" name="Footer Placeholder 2"/>
          <p:cNvSpPr>
            <a:spLocks noGrp="1"/>
          </p:cNvSpPr>
          <p:nvPr>
            <p:ph type="ftr" sz="quarter" idx="3"/>
          </p:nvPr>
        </p:nvSpPr>
        <p:spPr>
          <a:xfrm>
            <a:off x="2640013" y="4857750"/>
            <a:ext cx="5508625" cy="206375"/>
          </a:xfrm>
          <a:prstGeom prst="rect">
            <a:avLst/>
          </a:prstGeom>
        </p:spPr>
        <p:txBody>
          <a:bodyPr vert="horz" lIns="45720"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9" name="Slide Number Placeholder 3"/>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lstStyle/>
          <a:p>
            <a:pPr algn="r" eaLnBrk="1" hangingPunct="1">
              <a:buNone/>
            </a:pPr>
            <a:fld id="{9A0DB2DC-4C9A-4742-B13C-FB6460FD3503}" type="slidenum">
              <a:rPr lang="en-US" altLang="en-US" dirty="0"/>
              <a:pPr algn="r" eaLnBrk="1" hangingPunct="1">
                <a:buNone/>
              </a:pPr>
              <a:t>‹#›</a:t>
            </a:fld>
            <a:endParaRPr lang="en-US"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5" name="Rectangle 2"/>
          <p:cNvSpPr/>
          <p:nvPr/>
        </p:nvSpPr>
        <p:spPr bwMode="invGray">
          <a:xfrm>
            <a:off x="2855913" y="0"/>
            <a:ext cx="46038" cy="1090613"/>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Rectangle 7"/>
          <p:cNvSpPr/>
          <p:nvPr/>
        </p:nvSpPr>
        <p:spPr bwMode="invGray">
          <a:xfrm>
            <a:off x="2855913" y="0"/>
            <a:ext cx="46038" cy="1090613"/>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167838" y="114300"/>
            <a:ext cx="2523744" cy="733806"/>
          </a:xfrm>
        </p:spPr>
        <p:txBody>
          <a:bodyPr lIns="73152" bIns="0" anchor="b">
            <a:sp3d prstMaterial="matte"/>
          </a:bodyPr>
          <a:lstStyle>
            <a:lvl1pPr algn="l">
              <a:defRPr sz="2000" b="0"/>
            </a:lvl1pPr>
          </a:lstStyle>
          <a:p>
            <a:r>
              <a:rPr lang="en-US"/>
              <a:t>Click to edit Master title style</a:t>
            </a:r>
          </a:p>
        </p:txBody>
      </p:sp>
      <p:sp>
        <p:nvSpPr>
          <p:cNvPr id="3" name="Content Placeholder 2"/>
          <p:cNvSpPr>
            <a:spLocks noGrp="1"/>
          </p:cNvSpPr>
          <p:nvPr>
            <p:ph idx="1"/>
          </p:nvPr>
        </p:nvSpPr>
        <p:spPr>
          <a:xfrm>
            <a:off x="3019378" y="1307350"/>
            <a:ext cx="5920641" cy="341916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7838" y="1297514"/>
            <a:ext cx="2468880" cy="342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4"/>
          <p:cNvSpPr>
            <a:spLocks noGrp="1"/>
          </p:cNvSpPr>
          <p:nvPr>
            <p:ph type="dt" sz="half" idx="12"/>
          </p:nvPr>
        </p:nvSpPr>
        <p:spPr>
          <a:xfrm>
            <a:off x="457200" y="4857750"/>
            <a:ext cx="2133600" cy="206375"/>
          </a:xfrm>
          <a:prstGeom prst="rect">
            <a:avLst/>
          </a:prstGeom>
        </p:spPr>
        <p:txBody>
          <a:bodyPr vert="horz" lIns="109728"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7EB0282-29CC-4193-BB11-DFFB0ACA6D8F}"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defRPr/>
              </a:pPr>
              <a:t>18 May 2023</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11" name="Footer Placeholder 5"/>
          <p:cNvSpPr>
            <a:spLocks noGrp="1"/>
          </p:cNvSpPr>
          <p:nvPr>
            <p:ph type="ftr" sz="quarter" idx="3"/>
          </p:nvPr>
        </p:nvSpPr>
        <p:spPr>
          <a:xfrm>
            <a:off x="2640013" y="4857750"/>
            <a:ext cx="5508625" cy="206375"/>
          </a:xfrm>
          <a:prstGeom prst="rect">
            <a:avLst/>
          </a:prstGeom>
        </p:spPr>
        <p:txBody>
          <a:bodyPr vert="horz" lIns="45720"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12" name="Slide Number Placeholder 6"/>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lstStyle/>
          <a:p>
            <a:pPr algn="r" eaLnBrk="1" hangingPunct="1">
              <a:buNone/>
            </a:pPr>
            <a:fld id="{9A0DB2DC-4C9A-4742-B13C-FB6460FD3503}" type="slidenum">
              <a:rPr lang="en-US" altLang="en-US" dirty="0"/>
              <a:pPr algn="r" eaLnBrk="1" hangingPunct="1">
                <a:buNone/>
              </a:pPr>
              <a:t>‹#›</a:t>
            </a:fld>
            <a:endParaRPr lang="en-US"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5" name="Rectangle 2"/>
          <p:cNvSpPr/>
          <p:nvPr/>
        </p:nvSpPr>
        <p:spPr>
          <a:xfrm>
            <a:off x="2855913" y="0"/>
            <a:ext cx="46038"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Rectangle 7"/>
          <p:cNvSpPr/>
          <p:nvPr/>
        </p:nvSpPr>
        <p:spPr bwMode="invGray">
          <a:xfrm>
            <a:off x="2855913" y="0"/>
            <a:ext cx="46038"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164592" y="116586"/>
            <a:ext cx="2525150" cy="733806"/>
          </a:xfrm>
        </p:spPr>
        <p:txBody>
          <a:bodyPr lIns="73152" bIns="0" anchor="b">
            <a:sp3d prstMaterial="matte"/>
          </a:bodyPr>
          <a:lstStyle>
            <a:lvl1pPr algn="l">
              <a:defRPr sz="2000" b="0"/>
            </a:lvl1pPr>
          </a:lstStyle>
          <a:p>
            <a:r>
              <a:rPr lang="en-US"/>
              <a:t>Click to edit Master title style</a:t>
            </a:r>
          </a:p>
        </p:txBody>
      </p:sp>
      <p:sp>
        <p:nvSpPr>
          <p:cNvPr id="3" name="Picture Placeholder 2"/>
          <p:cNvSpPr>
            <a:spLocks noGrp="1"/>
          </p:cNvSpPr>
          <p:nvPr>
            <p:ph type="pic" idx="1"/>
          </p:nvPr>
        </p:nvSpPr>
        <p:spPr>
          <a:xfrm>
            <a:off x="2903806" y="1113606"/>
            <a:ext cx="6247397" cy="4029894"/>
          </a:xfrm>
          <a:solidFill>
            <a:schemeClr val="bg2">
              <a:shade val="75000"/>
            </a:schemeClr>
          </a:solidFill>
        </p:spPr>
        <p:txBody>
          <a:bodyPr vert="horz" wrap="square" lIns="54864" tIns="9144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Click icon to add picture</a:t>
            </a:r>
          </a:p>
        </p:txBody>
      </p:sp>
      <p:sp>
        <p:nvSpPr>
          <p:cNvPr id="4" name="Text Placeholder 3"/>
          <p:cNvSpPr>
            <a:spLocks noGrp="1"/>
          </p:cNvSpPr>
          <p:nvPr>
            <p:ph type="body" sz="half" idx="2"/>
          </p:nvPr>
        </p:nvSpPr>
        <p:spPr>
          <a:xfrm>
            <a:off x="164592" y="1296162"/>
            <a:ext cx="2468880" cy="342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4"/>
          <p:cNvSpPr>
            <a:spLocks noGrp="1"/>
          </p:cNvSpPr>
          <p:nvPr>
            <p:ph type="dt" sz="half" idx="12"/>
          </p:nvPr>
        </p:nvSpPr>
        <p:spPr>
          <a:xfrm>
            <a:off x="165100" y="877888"/>
            <a:ext cx="2522538" cy="150813"/>
          </a:xfrm>
          <a:prstGeom prst="rect">
            <a:avLst/>
          </a:prstGeom>
        </p:spPr>
        <p:txBody>
          <a:bodyPr vert="horz" lIns="109728"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46D9099-BD1D-49CB-9168-7F95D56737F3}"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defRPr/>
              </a:pPr>
              <a:t>18 May 2023</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11" name="Footer Placeholder 5"/>
          <p:cNvSpPr>
            <a:spLocks noGrp="1"/>
          </p:cNvSpPr>
          <p:nvPr>
            <p:ph type="ftr" sz="quarter" idx="3"/>
          </p:nvPr>
        </p:nvSpPr>
        <p:spPr>
          <a:xfrm>
            <a:off x="3035300" y="877888"/>
            <a:ext cx="5194300" cy="150813"/>
          </a:xfrm>
          <a:prstGeom prst="rect">
            <a:avLst/>
          </a:prstGeom>
        </p:spPr>
        <p:txBody>
          <a:bodyPr vert="horz" lIns="45720" rIns="45720" bIns="0" rtlCol="0" anchor="b"/>
          <a:lstStyle>
            <a:lvl1pPr>
              <a:defRPr>
                <a:solidFill>
                  <a:schemeClr val="bg1">
                    <a:shade val="50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bg1">
                    <a:shade val="50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12" name="Slide Number Placeholder 6"/>
          <p:cNvSpPr>
            <a:spLocks noGrp="1"/>
          </p:cNvSpPr>
          <p:nvPr>
            <p:ph type="sldNum" sz="quarter" idx="4"/>
          </p:nvPr>
        </p:nvSpPr>
        <p:spPr>
          <a:xfrm>
            <a:off x="8339138" y="877888"/>
            <a:ext cx="733425" cy="150813"/>
          </a:xfrm>
          <a:prstGeom prst="rect">
            <a:avLst/>
          </a:prstGeom>
        </p:spPr>
        <p:txBody>
          <a:bodyPr vert="horz" wrap="square" lIns="91440" tIns="45720" rIns="91440" bIns="0" numCol="1" anchor="b" anchorCtr="0" compatLnSpc="1"/>
          <a:lstStyle/>
          <a:p>
            <a:pPr algn="r" eaLnBrk="1" hangingPunct="1">
              <a:buNone/>
            </a:pPr>
            <a:fld id="{9A0DB2DC-4C9A-4742-B13C-FB6460FD3503}" type="slidenum">
              <a:rPr lang="en-US" altLang="en-US" dirty="0"/>
              <a:pPr algn="r" eaLnBrk="1" hangingPunct="1">
                <a:buNone/>
              </a:pPr>
              <a:t>‹#›</a:t>
            </a:fld>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bwMode="invGray">
          <a:xfrm>
            <a:off x="0" y="1076325"/>
            <a:ext cx="9144000" cy="34925"/>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7" name="Rectangle 6"/>
          <p:cNvSpPr/>
          <p:nvPr/>
        </p:nvSpPr>
        <p:spPr bwMode="ltGray">
          <a:xfrm>
            <a:off x="0" y="0"/>
            <a:ext cx="9144000" cy="1074738"/>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Title Placeholder 1"/>
          <p:cNvSpPr>
            <a:spLocks noGrp="1"/>
          </p:cNvSpPr>
          <p:nvPr>
            <p:ph type="title"/>
          </p:nvPr>
        </p:nvSpPr>
        <p:spPr>
          <a:xfrm>
            <a:off x="457200" y="114300"/>
            <a:ext cx="8229600" cy="938213"/>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lang="en-US"/>
              <a:t>Click to edit Master title style</a:t>
            </a:r>
          </a:p>
        </p:txBody>
      </p:sp>
      <p:sp>
        <p:nvSpPr>
          <p:cNvPr id="1029" name="Text Placeholder 2"/>
          <p:cNvSpPr>
            <a:spLocks noGrp="1"/>
          </p:cNvSpPr>
          <p:nvPr>
            <p:ph type="body" idx="1"/>
          </p:nvPr>
        </p:nvSpPr>
        <p:spPr>
          <a:xfrm>
            <a:off x="457200" y="1331913"/>
            <a:ext cx="8229600" cy="3468687"/>
          </a:xfrm>
          <a:prstGeom prst="rect">
            <a:avLst/>
          </a:prstGeom>
          <a:noFill/>
          <a:ln w="9525">
            <a:noFill/>
          </a:ln>
        </p:spPr>
        <p:txBody>
          <a:bodyPr lIns="54864" tIns="91440"/>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457200" y="4857750"/>
            <a:ext cx="2133600" cy="206375"/>
          </a:xfrm>
          <a:prstGeom prst="rect">
            <a:avLst/>
          </a:prstGeom>
        </p:spPr>
        <p:txBody>
          <a:bodyPr vert="horz" lIns="109728" rIns="45720" bIns="0" rtlCol="0" anchor="b"/>
          <a:lstStyle>
            <a:lvl1pPr algn="l" eaLnBrk="1" latinLnBrk="0" hangingPunct="1">
              <a:defRPr kumimoji="0" sz="1200">
                <a:solidFill>
                  <a:schemeClr val="tx1">
                    <a:tint val="95000"/>
                  </a:schemeClr>
                </a:solidFill>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211327-15BA-4BD0-B912-5123FD30C4C5}" type="datetime3">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defRPr/>
              </a:pPr>
              <a:t>18 May 2023</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3"/>
          </p:nvPr>
        </p:nvSpPr>
        <p:spPr>
          <a:xfrm>
            <a:off x="2640013" y="4857750"/>
            <a:ext cx="5508625" cy="206375"/>
          </a:xfrm>
          <a:prstGeom prst="rect">
            <a:avLst/>
          </a:prstGeom>
        </p:spPr>
        <p:txBody>
          <a:bodyPr vert="horz" lIns="45720" rIns="45720" bIns="0" rtlCol="0" anchor="b"/>
          <a:lstStyle>
            <a:lvl1pPr algn="l" eaLnBrk="1" latinLnBrk="0" hangingPunct="1">
              <a:defRPr kumimoji="0" sz="1200">
                <a:solidFill>
                  <a:schemeClr val="tx1">
                    <a:tint val="95000"/>
                  </a:schemeClr>
                </a:solidFill>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rPr>
              <a:t>CS8611- MINI PROJECT VIVA VOCE – APRIL/MAY-2022 EXAMINATIONS</a:t>
            </a:r>
          </a:p>
        </p:txBody>
      </p:sp>
      <p:sp>
        <p:nvSpPr>
          <p:cNvPr id="6" name="Slide Number Placeholder 5"/>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lstStyle>
            <a:lvl1pPr algn="r">
              <a:defRPr sz="1200">
                <a:solidFill>
                  <a:srgbClr val="3F3F3F"/>
                </a:solidFill>
              </a:defRPr>
            </a:lvl1pPr>
          </a:lstStyle>
          <a:p>
            <a:pPr lvl="0" eaLnBrk="1" hangingPunct="1">
              <a:buNone/>
            </a:pPr>
            <a:fld id="{9A0DB2DC-4C9A-4742-B13C-FB6460FD3503}" type="slidenum">
              <a:rPr lang="en-US" altLang="en-US" dirty="0">
                <a:latin typeface="Arial" panose="020B0604020202020204" pitchFamily="34" charset="0"/>
              </a:rPr>
              <a:pPr lvl="0" eaLnBrk="1" hangingPunct="1">
                <a:buNone/>
              </a:pPr>
              <a:t>‹#›</a:t>
            </a:fld>
            <a:endParaRPr lang="en-US"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500" b="1"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anose="020B0503020204020204" pitchFamily="34" charset="0"/>
        </a:defRPr>
      </a:lvl2pPr>
      <a:lvl3pPr algn="l" rtl="0" eaLnBrk="0" fontAlgn="base" hangingPunct="0">
        <a:spcBef>
          <a:spcPct val="0"/>
        </a:spcBef>
        <a:spcAft>
          <a:spcPct val="0"/>
        </a:spcAft>
        <a:defRPr sz="4500" b="1">
          <a:solidFill>
            <a:srgbClr val="FFC800"/>
          </a:solidFill>
          <a:latin typeface="Corbel" panose="020B0503020204020204" pitchFamily="34" charset="0"/>
        </a:defRPr>
      </a:lvl3pPr>
      <a:lvl4pPr algn="l" rtl="0" eaLnBrk="0" fontAlgn="base" hangingPunct="0">
        <a:spcBef>
          <a:spcPct val="0"/>
        </a:spcBef>
        <a:spcAft>
          <a:spcPct val="0"/>
        </a:spcAft>
        <a:defRPr sz="4500" b="1">
          <a:solidFill>
            <a:srgbClr val="FFC800"/>
          </a:solidFill>
          <a:latin typeface="Corbel" panose="020B0503020204020204" pitchFamily="34" charset="0"/>
        </a:defRPr>
      </a:lvl4pPr>
      <a:lvl5pPr algn="l" rtl="0" eaLnBrk="0" fontAlgn="base" hangingPunct="0">
        <a:spcBef>
          <a:spcPct val="0"/>
        </a:spcBef>
        <a:spcAft>
          <a:spcPct val="0"/>
        </a:spcAft>
        <a:defRPr sz="4500" b="1">
          <a:solidFill>
            <a:srgbClr val="FFC800"/>
          </a:solidFill>
          <a:latin typeface="Corbel" panose="020B0503020204020204" pitchFamily="34" charset="0"/>
        </a:defRPr>
      </a:lvl5pPr>
      <a:lvl6pPr marL="457200" algn="l" rtl="0" fontAlgn="base">
        <a:spcBef>
          <a:spcPct val="0"/>
        </a:spcBef>
        <a:spcAft>
          <a:spcPct val="0"/>
        </a:spcAft>
        <a:defRPr sz="4500" b="1">
          <a:solidFill>
            <a:srgbClr val="FFC800"/>
          </a:solidFill>
          <a:latin typeface="Corbel" panose="020B0503020204020204" pitchFamily="34" charset="0"/>
        </a:defRPr>
      </a:lvl6pPr>
      <a:lvl7pPr marL="914400" algn="l" rtl="0" fontAlgn="base">
        <a:spcBef>
          <a:spcPct val="0"/>
        </a:spcBef>
        <a:spcAft>
          <a:spcPct val="0"/>
        </a:spcAft>
        <a:defRPr sz="4500" b="1">
          <a:solidFill>
            <a:srgbClr val="FFC800"/>
          </a:solidFill>
          <a:latin typeface="Corbel" panose="020B0503020204020204" pitchFamily="34" charset="0"/>
        </a:defRPr>
      </a:lvl7pPr>
      <a:lvl8pPr marL="1371600" algn="l" rtl="0" fontAlgn="base">
        <a:spcBef>
          <a:spcPct val="0"/>
        </a:spcBef>
        <a:spcAft>
          <a:spcPct val="0"/>
        </a:spcAft>
        <a:defRPr sz="4500" b="1">
          <a:solidFill>
            <a:srgbClr val="FFC800"/>
          </a:solidFill>
          <a:latin typeface="Corbel" panose="020B0503020204020204" pitchFamily="34" charset="0"/>
        </a:defRPr>
      </a:lvl8pPr>
      <a:lvl9pPr marL="1828800" algn="l" rtl="0" fontAlgn="base">
        <a:spcBef>
          <a:spcPct val="0"/>
        </a:spcBef>
        <a:spcAft>
          <a:spcPct val="0"/>
        </a:spcAft>
        <a:defRPr sz="4500" b="1">
          <a:solidFill>
            <a:srgbClr val="FFC800"/>
          </a:solidFill>
          <a:latin typeface="Corbel" panose="020B0503020204020204" pitchFamily="34" charset="0"/>
        </a:defRPr>
      </a:lvl9pPr>
    </p:titleStyle>
    <p:bodyStyle>
      <a:lvl1pPr marL="438150" indent="-319405" algn="l" rtl="0" eaLnBrk="0" fontAlgn="base" hangingPunct="0">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anose="05000000000000000000" pitchFamily="2" charset="2"/>
        <a:buChar char=""/>
        <a:defRPr sz="2800" kern="1200">
          <a:solidFill>
            <a:schemeClr val="tx1"/>
          </a:solidFill>
          <a:latin typeface="+mn-lt"/>
          <a:ea typeface="+mn-ea"/>
          <a:cs typeface="+mn-cs"/>
        </a:defRPr>
      </a:lvl2pPr>
      <a:lvl3pPr marL="995680" indent="-228600" algn="l" rtl="0" eaLnBrk="0" fontAlgn="base" hangingPunct="0">
        <a:spcBef>
          <a:spcPct val="20000"/>
        </a:spcBef>
        <a:spcAft>
          <a:spcPct val="0"/>
        </a:spcAft>
        <a:buClr>
          <a:srgbClr val="E66C7D"/>
        </a:buClr>
        <a:buFont typeface="Arial" panose="020B0604020202020204" pitchFamily="34" charset="0"/>
        <a:buChar char="▪"/>
        <a:defRPr sz="2400" kern="1200">
          <a:solidFill>
            <a:schemeClr val="tx1"/>
          </a:solidFill>
          <a:latin typeface="+mn-lt"/>
          <a:ea typeface="+mn-ea"/>
          <a:cs typeface="+mn-cs"/>
        </a:defRPr>
      </a:lvl3pPr>
      <a:lvl4pPr marL="1216025" indent="-182880" algn="l" rtl="0" eaLnBrk="0" fontAlgn="base" hangingPunct="0">
        <a:spcBef>
          <a:spcPct val="20000"/>
        </a:spcBef>
        <a:spcAft>
          <a:spcPct val="0"/>
        </a:spcAft>
        <a:buClr>
          <a:srgbClr val="6BB76D"/>
        </a:buClr>
        <a:buFont typeface="Arial" panose="020B0604020202020204" pitchFamily="34" charset="0"/>
        <a:buChar char="▪"/>
        <a:defRPr sz="2000" kern="1200">
          <a:solidFill>
            <a:schemeClr val="tx1"/>
          </a:solidFill>
          <a:latin typeface="+mn-lt"/>
          <a:ea typeface="+mn-ea"/>
          <a:cs typeface="+mn-cs"/>
        </a:defRPr>
      </a:lvl4pPr>
      <a:lvl5pPr marL="1425575" indent="-182880"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505"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30095"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390"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0140"/>
            <a:ext cx="9144000" cy="533400"/>
          </a:xfrm>
          <a:noFill/>
          <a:ln>
            <a:noFill/>
          </a:ln>
          <a:effectLst/>
          <a:sp3d prstMaterial="plastic"/>
        </p:spPr>
        <p:txBody>
          <a:bodyPr vert="horz" lIns="91440" rIns="45720" rtlCol="0" anchor="ctr">
            <a:noAutofit/>
            <a:scene3d>
              <a:camera prst="orthographicFront"/>
              <a:lightRig rig="threePt" dir="t">
                <a:rot lat="0" lon="0" rev="4800000"/>
              </a:lightRig>
            </a:scene3d>
            <a:sp3d prstMaterial="matte">
              <a:bevelT w="50800" h="1016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sz="2400" b="1" i="0" u="none" strike="noStrike" kern="1200" cap="none" spc="0" normalizeH="0" baseline="0" noProof="0" dirty="0">
                <a:ln>
                  <a:noFill/>
                </a:ln>
                <a:solidFill>
                  <a:srgbClr val="FFC800"/>
                </a:solidFill>
                <a:effectLst/>
                <a:uLnTx/>
                <a:uFillTx/>
                <a:latin typeface="+mj-lt"/>
                <a:ea typeface="+mj-ea"/>
                <a:cs typeface="+mj-cs"/>
              </a:rPr>
              <a:t>                </a:t>
            </a:r>
            <a:r>
              <a:rPr kumimoji="0" lang="en-IN" sz="2000" b="1" i="0" u="none" strike="noStrike" kern="1200" cap="none" spc="0" normalizeH="0" baseline="0" noProof="0" dirty="0">
                <a:ln>
                  <a:noFill/>
                </a:ln>
                <a:solidFill>
                  <a:srgbClr val="FFC800"/>
                </a:solidFill>
                <a:effectLst/>
                <a:uLnTx/>
                <a:uFillTx/>
                <a:latin typeface="Times New Roman" pitchFamily="18" charset="0"/>
                <a:cs typeface="Times New Roman" pitchFamily="18" charset="0"/>
              </a:rPr>
              <a:t>UNIVERSITY COLLEGE OF ENGINEERING KANCHEEPURAM</a:t>
            </a:r>
            <a:br>
              <a:rPr kumimoji="0" lang="en-IN" sz="2000" b="1" i="0" u="none" strike="noStrike" kern="1200" cap="none" spc="0" normalizeH="0" baseline="0" noProof="0" dirty="0">
                <a:ln>
                  <a:noFill/>
                </a:ln>
                <a:solidFill>
                  <a:srgbClr val="FFC800"/>
                </a:solidFill>
                <a:effectLst/>
                <a:uLnTx/>
                <a:uFillTx/>
                <a:latin typeface="Times New Roman" pitchFamily="18" charset="0"/>
                <a:cs typeface="Times New Roman" pitchFamily="18" charset="0"/>
              </a:rPr>
            </a:br>
            <a:r>
              <a:rPr kumimoji="0" lang="en-US" altLang="en-IN" sz="2000" b="1" i="0" u="none" strike="noStrike" kern="1200" cap="none" spc="0" normalizeH="0" baseline="0" noProof="0" dirty="0">
                <a:ln>
                  <a:noFill/>
                </a:ln>
                <a:solidFill>
                  <a:srgbClr val="FFC800"/>
                </a:solidFill>
                <a:effectLst/>
                <a:uLnTx/>
                <a:uFillTx/>
                <a:latin typeface="Times New Roman" pitchFamily="18" charset="0"/>
                <a:cs typeface="Times New Roman" pitchFamily="18" charset="0"/>
              </a:rPr>
              <a:t>            </a:t>
            </a:r>
            <a:r>
              <a:rPr kumimoji="0" lang="en-IN" sz="2000" b="1" i="0" u="none" strike="noStrike" kern="1200" cap="none" spc="0" normalizeH="0" baseline="0" noProof="0" dirty="0">
                <a:ln>
                  <a:noFill/>
                </a:ln>
                <a:solidFill>
                  <a:srgbClr val="FFC800"/>
                </a:solidFill>
                <a:effectLst/>
                <a:uLnTx/>
                <a:uFillTx/>
                <a:latin typeface="Times New Roman" pitchFamily="18" charset="0"/>
                <a:cs typeface="Times New Roman" pitchFamily="18" charset="0"/>
              </a:rPr>
              <a:t>COMPUTER SCIENCE AND ENGINEERING</a:t>
            </a:r>
            <a:r>
              <a:rPr kumimoji="0" lang="en-IN" sz="2400" b="1" i="0" u="none" strike="noStrike" kern="1200" cap="none" spc="0" normalizeH="0" baseline="0" noProof="0" dirty="0">
                <a:ln>
                  <a:noFill/>
                </a:ln>
                <a:solidFill>
                  <a:srgbClr val="FFC800"/>
                </a:solidFill>
                <a:effectLst/>
                <a:uLnTx/>
                <a:uFillTx/>
                <a:latin typeface="+mj-lt"/>
                <a:ea typeface="+mj-ea"/>
                <a:cs typeface="+mj-cs"/>
              </a:rPr>
              <a:t/>
            </a:r>
            <a:br>
              <a:rPr kumimoji="0" lang="en-IN" sz="2400" b="1" i="0" u="none" strike="noStrike" kern="1200" cap="none" spc="0" normalizeH="0" baseline="0" noProof="0" dirty="0">
                <a:ln>
                  <a:noFill/>
                </a:ln>
                <a:solidFill>
                  <a:srgbClr val="FFC800"/>
                </a:solidFill>
                <a:effectLst/>
                <a:uLnTx/>
                <a:uFillTx/>
                <a:latin typeface="+mj-lt"/>
                <a:ea typeface="+mj-ea"/>
                <a:cs typeface="+mj-cs"/>
              </a:rPr>
            </a:br>
            <a:r>
              <a:rPr kumimoji="0" lang="en-IN" sz="2400" b="1" i="0" u="none" strike="noStrike" kern="1200" cap="none" spc="0" normalizeH="0" baseline="0" noProof="0" dirty="0">
                <a:ln>
                  <a:noFill/>
                </a:ln>
                <a:solidFill>
                  <a:srgbClr val="FFC800"/>
                </a:solidFill>
                <a:effectLst/>
                <a:uLnTx/>
                <a:uFillTx/>
                <a:latin typeface="+mj-lt"/>
                <a:ea typeface="+mj-ea"/>
                <a:cs typeface="+mj-cs"/>
              </a:rPr>
              <a:t/>
            </a:r>
            <a:br>
              <a:rPr kumimoji="0" lang="en-IN" sz="2400" b="1" i="0" u="none" strike="noStrike" kern="1200" cap="none" spc="0" normalizeH="0" baseline="0" noProof="0" dirty="0">
                <a:ln>
                  <a:noFill/>
                </a:ln>
                <a:solidFill>
                  <a:srgbClr val="FFC800"/>
                </a:solidFill>
                <a:effectLst/>
                <a:uLnTx/>
                <a:uFillTx/>
                <a:latin typeface="+mj-lt"/>
                <a:ea typeface="+mj-ea"/>
                <a:cs typeface="+mj-cs"/>
              </a:rPr>
            </a:br>
            <a:r>
              <a:rPr kumimoji="0" lang="en-IN" sz="2400" b="1" i="0" u="none" strike="noStrike" kern="1200" cap="none" spc="0" normalizeH="0" baseline="0" noProof="0" dirty="0">
                <a:ln>
                  <a:noFill/>
                </a:ln>
                <a:solidFill>
                  <a:srgbClr val="FFC800"/>
                </a:solidFill>
                <a:effectLst/>
                <a:uLnTx/>
                <a:uFillTx/>
                <a:latin typeface="+mj-lt"/>
                <a:ea typeface="+mj-ea"/>
                <a:cs typeface="+mj-cs"/>
              </a:rPr>
              <a:t>  </a:t>
            </a:r>
            <a:endParaRPr kumimoji="0" lang="en-IN" sz="1600" b="1" i="0" u="none" strike="noStrike" kern="1200" cap="none" spc="0" normalizeH="0" baseline="0" noProof="0" dirty="0">
              <a:ln>
                <a:noFill/>
              </a:ln>
              <a:solidFill>
                <a:srgbClr val="FFC800"/>
              </a:solidFill>
              <a:effectLst/>
              <a:uLnTx/>
              <a:uFillTx/>
              <a:latin typeface="+mj-lt"/>
              <a:ea typeface="+mj-ea"/>
              <a:cs typeface="+mj-cs"/>
            </a:endParaRPr>
          </a:p>
        </p:txBody>
      </p:sp>
      <p:sp>
        <p:nvSpPr>
          <p:cNvPr id="10244" name="Slide Number Placeholder 5"/>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rgbClr val="3F3F3F"/>
                </a:solidFill>
              </a:rPr>
              <a:pPr lvl="0" algn="r" eaLnBrk="1" hangingPunct="1"/>
              <a:t>1</a:t>
            </a:fld>
            <a:endParaRPr lang="en-US" altLang="en-US" sz="1200" dirty="0">
              <a:solidFill>
                <a:srgbClr val="3F3F3F"/>
              </a:solidFill>
            </a:endParaRPr>
          </a:p>
        </p:txBody>
      </p:sp>
      <p:sp>
        <p:nvSpPr>
          <p:cNvPr id="6" name="Rectangle 5"/>
          <p:cNvSpPr/>
          <p:nvPr/>
        </p:nvSpPr>
        <p:spPr>
          <a:xfrm>
            <a:off x="255905" y="1733550"/>
            <a:ext cx="8632825" cy="33305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dirty="0">
                <a:ln>
                  <a:noFill/>
                </a:ln>
                <a:solidFill>
                  <a:srgbClr val="002060"/>
                </a:solidFill>
                <a:effectLst/>
                <a:uLnTx/>
                <a:uFillTx/>
                <a:latin typeface="Times New Roman" pitchFamily="18" charset="0"/>
                <a:cs typeface="Times New Roman" pitchFamily="18" charset="0"/>
              </a:rPr>
              <a:t>   </a:t>
            </a:r>
            <a:r>
              <a:rPr lang="en-US" sz="2400" b="1" dirty="0">
                <a:solidFill>
                  <a:srgbClr val="002060"/>
                </a:solidFill>
                <a:latin typeface="Times New Roman" panose="02020603050405020304" pitchFamily="18" charset="0"/>
                <a:cs typeface="Times New Roman" panose="02020603050405020304" pitchFamily="18" charset="0"/>
              </a:rPr>
              <a:t>STOCHASTIC GRADIENT </a:t>
            </a:r>
            <a:r>
              <a:rPr kumimoji="0" lang="en-US" sz="2400" b="1" i="0" u="none" strike="noStrike" kern="120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t> DESCENT BASED HATE SPEECH DETECTION IN SOCIAL NETWORKS </a:t>
            </a:r>
          </a:p>
          <a:p>
            <a:pPr marL="0" marR="0" lvl="0" indent="0" algn="just" defTabSz="914400" rtl="0" eaLnBrk="0" fontAlgn="base" latinLnBrk="0" hangingPunct="0">
              <a:lnSpc>
                <a:spcPct val="100000"/>
              </a:lnSpc>
              <a:spcBef>
                <a:spcPct val="0"/>
              </a:spcBef>
              <a:spcAft>
                <a:spcPct val="0"/>
              </a:spcAft>
              <a:buClrTx/>
              <a:buSzTx/>
              <a:buFontTx/>
              <a:buNone/>
              <a:defRPr/>
            </a:pPr>
            <a:endParaRPr lang="en-US" sz="2000" b="1" dirty="0">
              <a:solidFill>
                <a:srgbClr val="002060"/>
              </a:solidFill>
            </a:endParaRPr>
          </a:p>
          <a:p>
            <a:pPr marL="0" marR="0" lvl="0" indent="0" algn="just" defTabSz="914400" rtl="0" eaLnBrk="0" fontAlgn="base" latinLnBrk="0" hangingPunct="0">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b="1" i="0" u="none" strike="noStrike" kern="1200" cap="none" spc="0" normalizeH="0" baseline="0" noProof="0" dirty="0">
                <a:ln>
                  <a:noFill/>
                </a:ln>
                <a:solidFill>
                  <a:srgbClr val="002060"/>
                </a:solidFill>
                <a:effectLst/>
                <a:uLnTx/>
                <a:uFillTx/>
                <a:latin typeface="Times New Roman" pitchFamily="18" charset="0"/>
                <a:cs typeface="Times New Roman" pitchFamily="18" charset="0"/>
              </a:rPr>
              <a:t>BATCH MEMBERS :</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b="1" i="0" u="none" strike="noStrike" kern="1200" cap="none" spc="0" normalizeH="0" baseline="0" noProof="0" dirty="0">
                <a:ln>
                  <a:noFill/>
                </a:ln>
                <a:solidFill>
                  <a:srgbClr val="002060"/>
                </a:solidFill>
                <a:effectLst/>
                <a:uLnTx/>
                <a:uFillTx/>
                <a:latin typeface="Times New Roman" pitchFamily="18" charset="0"/>
                <a:cs typeface="Times New Roman" pitchFamily="18" charset="0"/>
              </a:rPr>
              <a:t>1.</a:t>
            </a:r>
            <a:r>
              <a:rPr kumimoji="0" lang="en-US" b="1" i="0" u="none" strike="noStrike" kern="1200" cap="none" spc="0" normalizeH="0" noProof="0" dirty="0">
                <a:ln>
                  <a:noFill/>
                </a:ln>
                <a:solidFill>
                  <a:srgbClr val="002060"/>
                </a:solidFill>
                <a:effectLst/>
                <a:uLnTx/>
                <a:uFillTx/>
                <a:latin typeface="Times New Roman" pitchFamily="18" charset="0"/>
                <a:cs typeface="Times New Roman" pitchFamily="18" charset="0"/>
              </a:rPr>
              <a:t> </a:t>
            </a:r>
            <a:r>
              <a:rPr kumimoji="0" lang="en-US" b="1" i="0" u="none" strike="noStrike" kern="1200" cap="none" spc="0" normalizeH="0" baseline="0" noProof="0" dirty="0">
                <a:ln>
                  <a:noFill/>
                </a:ln>
                <a:solidFill>
                  <a:srgbClr val="002060"/>
                </a:solidFill>
                <a:effectLst/>
                <a:uLnTx/>
                <a:uFillTx/>
                <a:latin typeface="Times New Roman" pitchFamily="18" charset="0"/>
                <a:cs typeface="Times New Roman" pitchFamily="18" charset="0"/>
              </a:rPr>
              <a:t>GOKUL S (513419104015)</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b="1" i="0" u="none" strike="noStrike" kern="1200" cap="none" spc="0" normalizeH="0" baseline="0" noProof="0" dirty="0">
                <a:ln>
                  <a:noFill/>
                </a:ln>
                <a:solidFill>
                  <a:srgbClr val="002060"/>
                </a:solidFill>
                <a:effectLst/>
                <a:uLnTx/>
                <a:uFillTx/>
                <a:latin typeface="Times New Roman" pitchFamily="18" charset="0"/>
                <a:cs typeface="Times New Roman" pitchFamily="18" charset="0"/>
              </a:rPr>
              <a:t>2</a:t>
            </a:r>
            <a:r>
              <a:rPr lang="en-US" b="1" noProof="0" dirty="0">
                <a:ln>
                  <a:noFill/>
                </a:ln>
                <a:solidFill>
                  <a:srgbClr val="002060"/>
                </a:solidFill>
                <a:effectLst/>
                <a:uLnTx/>
                <a:uFillTx/>
                <a:latin typeface="Times New Roman" pitchFamily="18" charset="0"/>
                <a:cs typeface="Times New Roman" pitchFamily="18" charset="0"/>
                <a:sym typeface="+mn-ea"/>
              </a:rPr>
              <a:t>  HARIPRAKASH M</a:t>
            </a:r>
            <a:r>
              <a:rPr kumimoji="0" lang="en-US" b="1" i="0" u="none" strike="noStrike" kern="1200" cap="none" spc="0" normalizeH="0" baseline="0" noProof="0" dirty="0">
                <a:ln>
                  <a:noFill/>
                </a:ln>
                <a:solidFill>
                  <a:srgbClr val="002060"/>
                </a:solidFill>
                <a:effectLst/>
                <a:uLnTx/>
                <a:uFillTx/>
                <a:latin typeface="Times New Roman" pitchFamily="18" charset="0"/>
                <a:cs typeface="Times New Roman" pitchFamily="18" charset="0"/>
              </a:rPr>
              <a:t> (513419104017)</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b="1" i="0" u="none" strike="noStrike" kern="1200" cap="none" spc="0" normalizeH="0" baseline="0" noProof="0" dirty="0">
                <a:ln>
                  <a:noFill/>
                </a:ln>
                <a:solidFill>
                  <a:srgbClr val="002060"/>
                </a:solidFill>
                <a:effectLst/>
                <a:uLnTx/>
                <a:uFillTx/>
                <a:latin typeface="Times New Roman" pitchFamily="18" charset="0"/>
                <a:cs typeface="Times New Roman" pitchFamily="18" charset="0"/>
              </a:rPr>
              <a:t>3</a:t>
            </a:r>
            <a:r>
              <a:rPr kumimoji="0" lang="en-US" b="1" i="0" u="none" strike="noStrike" kern="1200" cap="none" spc="0" normalizeH="0" baseline="0" noProof="0" dirty="0" smtClean="0">
                <a:ln>
                  <a:noFill/>
                </a:ln>
                <a:solidFill>
                  <a:srgbClr val="002060"/>
                </a:solidFill>
                <a:effectLst/>
                <a:uLnTx/>
                <a:uFillTx/>
                <a:latin typeface="Times New Roman" pitchFamily="18" charset="0"/>
                <a:cs typeface="Times New Roman" pitchFamily="18" charset="0"/>
              </a:rPr>
              <a:t>. KISHORE </a:t>
            </a:r>
            <a:r>
              <a:rPr kumimoji="0" lang="en-US" b="1" i="0" u="none" strike="noStrike" kern="1200" cap="none" spc="0" normalizeH="0" baseline="0" noProof="0" dirty="0">
                <a:ln>
                  <a:noFill/>
                </a:ln>
                <a:solidFill>
                  <a:srgbClr val="002060"/>
                </a:solidFill>
                <a:effectLst/>
                <a:uLnTx/>
                <a:uFillTx/>
                <a:latin typeface="Times New Roman" pitchFamily="18" charset="0"/>
                <a:cs typeface="Times New Roman" pitchFamily="18" charset="0"/>
              </a:rPr>
              <a:t>KUMAR M (513419104023)</a:t>
            </a:r>
          </a:p>
          <a:p>
            <a:pPr marL="0" marR="0" lvl="0" indent="0" algn="r" defTabSz="914400" rtl="0" eaLnBrk="0" fontAlgn="base" latinLnBrk="0" hangingPunct="0">
              <a:lnSpc>
                <a:spcPct val="100000"/>
              </a:lnSpc>
              <a:spcBef>
                <a:spcPct val="0"/>
              </a:spcBef>
              <a:spcAft>
                <a:spcPct val="0"/>
              </a:spcAft>
              <a:buClrTx/>
              <a:buSzTx/>
              <a:buFontTx/>
              <a:buNone/>
              <a:defRPr/>
            </a:pPr>
            <a:r>
              <a:rPr kumimoji="0" lang="en-US" b="1" i="0" u="none" strike="noStrike" kern="1200" cap="none" spc="0" normalizeH="0" baseline="0" noProof="0" dirty="0">
                <a:ln>
                  <a:noFill/>
                </a:ln>
                <a:solidFill>
                  <a:srgbClr val="002060"/>
                </a:solidFill>
                <a:effectLst/>
                <a:uLnTx/>
                <a:uFillTx/>
                <a:latin typeface="Times New Roman" pitchFamily="18" charset="0"/>
                <a:cs typeface="Times New Roman" pitchFamily="18" charset="0"/>
              </a:rPr>
              <a:t>                                                                                         GUIDED BY –Mrs.T.Kala M.E(PhD)</a:t>
            </a:r>
          </a:p>
          <a:p>
            <a:pPr marL="0" marR="0" lvl="0" indent="0" algn="r" defTabSz="914400" rtl="0" eaLnBrk="0" fontAlgn="base" latinLnBrk="0" hangingPunct="0">
              <a:lnSpc>
                <a:spcPct val="100000"/>
              </a:lnSpc>
              <a:spcBef>
                <a:spcPct val="0"/>
              </a:spcBef>
              <a:spcAft>
                <a:spcPct val="0"/>
              </a:spcAft>
              <a:buClrTx/>
              <a:buSzTx/>
              <a:buFontTx/>
              <a:buNone/>
              <a:defRPr/>
            </a:pPr>
            <a:r>
              <a:rPr kumimoji="0" lang="en-US" b="1" i="0" u="none" strike="noStrike" kern="1200" cap="none" spc="0" normalizeH="0" baseline="0" noProof="0" dirty="0">
                <a:ln>
                  <a:noFill/>
                </a:ln>
                <a:solidFill>
                  <a:srgbClr val="002060"/>
                </a:solidFill>
                <a:effectLst/>
                <a:uLnTx/>
                <a:uFillTx/>
                <a:latin typeface="Times New Roman" pitchFamily="18" charset="0"/>
                <a:cs typeface="Times New Roman" pitchFamily="18" charset="0"/>
              </a:rPr>
              <a:t>Assistant Professor, Dept. of CSE</a:t>
            </a: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                                               </a:t>
            </a:r>
            <a:endParaRPr kumimoji="0" lang="en-US" b="0" i="0" u="none" strike="noStrike" kern="120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endParaRPr>
          </a:p>
        </p:txBody>
      </p:sp>
      <p:pic>
        <p:nvPicPr>
          <p:cNvPr id="10246" name="Picture 3"/>
          <p:cNvPicPr>
            <a:picLocks noChangeAspect="1"/>
          </p:cNvPicPr>
          <p:nvPr/>
        </p:nvPicPr>
        <p:blipFill>
          <a:blip r:embed="rId3" cstate="print"/>
          <a:stretch>
            <a:fillRect/>
          </a:stretch>
        </p:blipFill>
        <p:spPr>
          <a:xfrm>
            <a:off x="0" y="0"/>
            <a:ext cx="1066800" cy="1103313"/>
          </a:xfrm>
          <a:prstGeom prst="rect">
            <a:avLst/>
          </a:prstGeom>
          <a:noFill/>
          <a:ln w="9525">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7C4FEB-F667-CE9C-8F3A-0A633987427D}"/>
              </a:ext>
            </a:extLst>
          </p:cNvPr>
          <p:cNvSpPr>
            <a:spLocks noGrp="1"/>
          </p:cNvSpPr>
          <p:nvPr>
            <p:ph type="title"/>
          </p:nvPr>
        </p:nvSpPr>
        <p:spPr/>
        <p:txBody>
          <a:bodyPr>
            <a:normAutofit/>
          </a:bodyPr>
          <a:lstStyle/>
          <a:p>
            <a:pPr algn="ctr"/>
            <a:r>
              <a:rPr lang="en-IN" sz="2800" dirty="0">
                <a:latin typeface="Times New Roman" pitchFamily="18" charset="0"/>
                <a:cs typeface="Times New Roman" pitchFamily="18" charset="0"/>
              </a:rPr>
              <a:t>MODULES</a:t>
            </a:r>
          </a:p>
        </p:txBody>
      </p:sp>
      <p:sp>
        <p:nvSpPr>
          <p:cNvPr id="3" name="Content Placeholder 2">
            <a:extLst>
              <a:ext uri="{FF2B5EF4-FFF2-40B4-BE49-F238E27FC236}">
                <a16:creationId xmlns="" xmlns:a16="http://schemas.microsoft.com/office/drawing/2014/main" id="{EF13CB22-BDF3-2D4D-6407-2A33F77EEC90}"/>
              </a:ext>
            </a:extLst>
          </p:cNvPr>
          <p:cNvSpPr>
            <a:spLocks noGrp="1"/>
          </p:cNvSpPr>
          <p:nvPr>
            <p:ph idx="1"/>
          </p:nvPr>
        </p:nvSpPr>
        <p:spPr/>
        <p:txBody>
          <a:bodyPr/>
          <a:lstStyle/>
          <a:p>
            <a:pPr>
              <a:buClr>
                <a:schemeClr val="tx1"/>
              </a:buClr>
              <a:buSzPct val="10000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Phase 2</a:t>
            </a:r>
          </a:p>
          <a:p>
            <a:pPr marL="118745" indent="0">
              <a:buClr>
                <a:schemeClr val="tx1"/>
              </a:buClr>
              <a:buSzPct val="100000"/>
              <a:buNone/>
            </a:pPr>
            <a:r>
              <a:rPr lang="en-IN" sz="1800" b="1" dirty="0">
                <a:latin typeface="Times New Roman" panose="02020603050405020304" pitchFamily="18" charset="0"/>
                <a:cs typeface="Times New Roman" panose="02020603050405020304" pitchFamily="18" charset="0"/>
              </a:rPr>
              <a:t>   </a:t>
            </a:r>
          </a:p>
          <a:p>
            <a:pPr marL="118745" indent="0">
              <a:buClr>
                <a:schemeClr val="tx1"/>
              </a:buClr>
              <a:buSzPct val="100000"/>
              <a:buNone/>
            </a:pPr>
            <a:r>
              <a:rPr lang="en-IN" sz="1800" b="1" dirty="0">
                <a:latin typeface="Times New Roman" panose="02020603050405020304" pitchFamily="18" charset="0"/>
                <a:cs typeface="Times New Roman" panose="02020603050405020304" pitchFamily="18" charset="0"/>
              </a:rPr>
              <a:t>  choose a model</a:t>
            </a:r>
          </a:p>
          <a:p>
            <a:pPr marL="118745" indent="0">
              <a:buClr>
                <a:schemeClr val="tx1"/>
              </a:buClr>
              <a:buSzPct val="100000"/>
              <a:buNone/>
            </a:pPr>
            <a:endParaRPr lang="en-IN" sz="1800" b="1" dirty="0">
              <a:latin typeface="Times New Roman" panose="02020603050405020304" pitchFamily="18" charset="0"/>
              <a:cs typeface="Times New Roman" panose="02020603050405020304" pitchFamily="18" charset="0"/>
            </a:endParaRPr>
          </a:p>
          <a:p>
            <a:pPr marL="118745" indent="0">
              <a:buClr>
                <a:schemeClr val="tx1"/>
              </a:buClr>
              <a:buSzPct val="100000"/>
              <a:buNone/>
            </a:pPr>
            <a:r>
              <a:rPr lang="en-IN" sz="1800" dirty="0">
                <a:latin typeface="Times New Roman" panose="02020603050405020304" pitchFamily="18" charset="0"/>
                <a:cs typeface="Times New Roman" panose="02020603050405020304" pitchFamily="18" charset="0"/>
              </a:rPr>
              <a:t>         1.Stochastic Gradient Method</a:t>
            </a:r>
          </a:p>
          <a:p>
            <a:pPr marL="118745" indent="0">
              <a:buClr>
                <a:schemeClr val="tx1"/>
              </a:buClr>
              <a:buSzPct val="100000"/>
              <a:buNone/>
            </a:pPr>
            <a:r>
              <a:rPr lang="en-IN" sz="1800" dirty="0">
                <a:latin typeface="Times New Roman" panose="02020603050405020304" pitchFamily="18" charset="0"/>
                <a:cs typeface="Times New Roman" panose="02020603050405020304" pitchFamily="18" charset="0"/>
              </a:rPr>
              <a:t>         2.Long short-term memory(LSTM)</a:t>
            </a:r>
          </a:p>
          <a:p>
            <a:pPr marL="118745" indent="0">
              <a:buClr>
                <a:schemeClr val="tx1"/>
              </a:buClr>
              <a:buSzPct val="100000"/>
              <a:buNone/>
            </a:pPr>
            <a:r>
              <a:rPr lang="en-IN" sz="1800" dirty="0">
                <a:latin typeface="Times New Roman" panose="02020603050405020304" pitchFamily="18" charset="0"/>
                <a:cs typeface="Times New Roman" panose="02020603050405020304" pitchFamily="18" charset="0"/>
              </a:rPr>
              <a:t>         3.Convulational neural networks(CNN)</a:t>
            </a:r>
          </a:p>
          <a:p>
            <a:pPr marL="118745" indent="0">
              <a:buClr>
                <a:schemeClr val="tx1"/>
              </a:buClr>
              <a:buSzPct val="100000"/>
              <a:buNone/>
            </a:pPr>
            <a:r>
              <a:rPr lang="en-IN" sz="1800" dirty="0">
                <a:latin typeface="Times New Roman" panose="02020603050405020304" pitchFamily="18" charset="0"/>
                <a:cs typeface="Times New Roman" panose="02020603050405020304" pitchFamily="18" charset="0"/>
              </a:rPr>
              <a:t>         4.Bi-directional LSTM</a:t>
            </a:r>
          </a:p>
        </p:txBody>
      </p:sp>
    </p:spTree>
    <p:extLst>
      <p:ext uri="{BB962C8B-B14F-4D97-AF65-F5344CB8AC3E}">
        <p14:creationId xmlns:p14="http://schemas.microsoft.com/office/powerpoint/2010/main" val="486975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39011A-5253-F3B6-E17C-E31C000B2091}"/>
              </a:ext>
            </a:extLst>
          </p:cNvPr>
          <p:cNvSpPr>
            <a:spLocks noGrp="1"/>
          </p:cNvSpPr>
          <p:nvPr>
            <p:ph type="title"/>
          </p:nvPr>
        </p:nvSpPr>
        <p:spPr/>
        <p:txBody>
          <a:bodyPr>
            <a:normAutofit/>
          </a:bodyPr>
          <a:lstStyle/>
          <a:p>
            <a:pPr algn="ctr"/>
            <a:r>
              <a:rPr lang="en-IN" sz="2800" dirty="0">
                <a:latin typeface="Times New Roman" pitchFamily="18" charset="0"/>
                <a:cs typeface="Times New Roman" pitchFamily="18" charset="0"/>
              </a:rPr>
              <a:t>MODULES</a:t>
            </a:r>
          </a:p>
        </p:txBody>
      </p:sp>
      <p:sp>
        <p:nvSpPr>
          <p:cNvPr id="3" name="Content Placeholder 2">
            <a:extLst>
              <a:ext uri="{FF2B5EF4-FFF2-40B4-BE49-F238E27FC236}">
                <a16:creationId xmlns="" xmlns:a16="http://schemas.microsoft.com/office/drawing/2014/main" id="{C18F03CF-441F-D983-26E3-2C2BA76FE622}"/>
              </a:ext>
            </a:extLst>
          </p:cNvPr>
          <p:cNvSpPr>
            <a:spLocks noGrp="1"/>
          </p:cNvSpPr>
          <p:nvPr>
            <p:ph idx="1"/>
          </p:nvPr>
        </p:nvSpPr>
        <p:spPr/>
        <p:txBody>
          <a:bodyPr/>
          <a:lstStyle/>
          <a:p>
            <a:pPr marL="118745" indent="0">
              <a:buNone/>
            </a:pPr>
            <a:r>
              <a:rPr lang="en-IN" sz="2000" b="1"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Train the model</a:t>
            </a:r>
          </a:p>
          <a:p>
            <a:pPr marL="118745" indent="0">
              <a:buNone/>
            </a:pPr>
            <a:r>
              <a:rPr lang="en-IN" sz="1800" b="1" dirty="0">
                <a:latin typeface="Times New Roman" panose="02020603050405020304" pitchFamily="18" charset="0"/>
                <a:cs typeface="Times New Roman" panose="02020603050405020304" pitchFamily="18" charset="0"/>
              </a:rPr>
              <a:t>          </a:t>
            </a:r>
          </a:p>
          <a:p>
            <a:pPr marL="118745" indent="0">
              <a:buNone/>
            </a:pPr>
            <a:r>
              <a:rPr lang="en-US" sz="1800" dirty="0" smtClean="0">
                <a:latin typeface="Times New Roman" panose="02020603050405020304" pitchFamily="18" charset="0"/>
                <a:cs typeface="Times New Roman" panose="02020603050405020304" pitchFamily="18" charset="0"/>
              </a:rPr>
              <a:t>		STOCHASTIC GRADIENT DESCENT</a:t>
            </a:r>
            <a:endParaRPr lang="en-IN"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Phase 3</a:t>
            </a:r>
          </a:p>
          <a:p>
            <a:pPr>
              <a:buFont typeface="Arial" panose="020B0604020202020204" pitchFamily="34" charset="0"/>
              <a:buChar char="•"/>
            </a:pPr>
            <a:endParaRPr lang="en-IN" sz="1800" b="1" dirty="0">
              <a:latin typeface="Times New Roman" panose="02020603050405020304" pitchFamily="18" charset="0"/>
              <a:cs typeface="Times New Roman" panose="02020603050405020304" pitchFamily="18" charset="0"/>
            </a:endParaRPr>
          </a:p>
          <a:p>
            <a:pPr marL="118745" indent="0">
              <a:buNone/>
            </a:pPr>
            <a:r>
              <a:rPr lang="en-IN" sz="1800" b="1" dirty="0">
                <a:latin typeface="Times New Roman" panose="02020603050405020304" pitchFamily="18" charset="0"/>
                <a:cs typeface="Times New Roman" panose="02020603050405020304" pitchFamily="18" charset="0"/>
              </a:rPr>
              <a:t>      Evaluate model</a:t>
            </a:r>
          </a:p>
          <a:p>
            <a:pPr marL="118745" indent="0">
              <a:buNone/>
            </a:pPr>
            <a:r>
              <a:rPr lang="en-IN" sz="1800" b="1" dirty="0">
                <a:latin typeface="Times New Roman" panose="02020603050405020304" pitchFamily="18" charset="0"/>
                <a:cs typeface="Times New Roman" panose="02020603050405020304" pitchFamily="18" charset="0"/>
              </a:rPr>
              <a:t>              1.</a:t>
            </a:r>
            <a:r>
              <a:rPr lang="en-IN" sz="1800" dirty="0">
                <a:latin typeface="Times New Roman" panose="02020603050405020304" pitchFamily="18" charset="0"/>
                <a:cs typeface="Times New Roman" panose="02020603050405020304" pitchFamily="18" charset="0"/>
              </a:rPr>
              <a:t>Precision</a:t>
            </a:r>
          </a:p>
          <a:p>
            <a:pPr marL="118745" indent="0">
              <a:buNone/>
            </a:pPr>
            <a:r>
              <a:rPr lang="en-IN" sz="1800" b="1" dirty="0">
                <a:latin typeface="Times New Roman" panose="02020603050405020304" pitchFamily="18" charset="0"/>
                <a:cs typeface="Times New Roman" panose="02020603050405020304" pitchFamily="18" charset="0"/>
              </a:rPr>
              <a:t>              2.</a:t>
            </a:r>
            <a:r>
              <a:rPr lang="en-IN" sz="1800" dirty="0">
                <a:latin typeface="Times New Roman" panose="02020603050405020304" pitchFamily="18" charset="0"/>
                <a:cs typeface="Times New Roman" panose="02020603050405020304" pitchFamily="18" charset="0"/>
              </a:rPr>
              <a:t>Recall</a:t>
            </a:r>
          </a:p>
          <a:p>
            <a:pPr marL="118745" indent="0">
              <a:buNone/>
            </a:pPr>
            <a:r>
              <a:rPr lang="en-IN" sz="1800" b="1" dirty="0">
                <a:latin typeface="Times New Roman" panose="02020603050405020304" pitchFamily="18" charset="0"/>
                <a:cs typeface="Times New Roman" panose="02020603050405020304" pitchFamily="18" charset="0"/>
              </a:rPr>
              <a:t>              3.</a:t>
            </a:r>
            <a:r>
              <a:rPr lang="en-IN" sz="1800" dirty="0">
                <a:latin typeface="Times New Roman" panose="02020603050405020304" pitchFamily="18" charset="0"/>
                <a:cs typeface="Times New Roman" panose="02020603050405020304" pitchFamily="18" charset="0"/>
              </a:rPr>
              <a:t>F-1 Score</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6979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F6E613-0C9C-70E9-9F10-3C3A3B2A687F}"/>
              </a:ext>
            </a:extLst>
          </p:cNvPr>
          <p:cNvSpPr>
            <a:spLocks noGrp="1"/>
          </p:cNvSpPr>
          <p:nvPr>
            <p:ph type="title"/>
          </p:nvPr>
        </p:nvSpPr>
        <p:spPr/>
        <p:txBody>
          <a:bodyPr>
            <a:normAutofit/>
          </a:bodyPr>
          <a:lstStyle/>
          <a:p>
            <a:pPr algn="ctr"/>
            <a:r>
              <a:rPr lang="en-US" sz="3200" dirty="0" smtClean="0"/>
              <a:t>OUTPUT</a:t>
            </a:r>
            <a:endParaRPr lang="en-IN"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2038350"/>
            <a:ext cx="4114800" cy="28956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1962150"/>
            <a:ext cx="4356523" cy="2590800"/>
          </a:xfrm>
          <a:prstGeom prst="rect">
            <a:avLst/>
          </a:prstGeom>
        </p:spPr>
      </p:pic>
      <p:sp>
        <p:nvSpPr>
          <p:cNvPr id="6" name="TextBox 5"/>
          <p:cNvSpPr txBox="1"/>
          <p:nvPr/>
        </p:nvSpPr>
        <p:spPr>
          <a:xfrm>
            <a:off x="395536" y="1493282"/>
            <a:ext cx="2362200" cy="369332"/>
          </a:xfrm>
          <a:prstGeom prst="rect">
            <a:avLst/>
          </a:prstGeom>
          <a:noFill/>
        </p:spPr>
        <p:txBody>
          <a:bodyPr wrap="square" rtlCol="0">
            <a:spAutoFit/>
          </a:bodyPr>
          <a:lstStyle/>
          <a:p>
            <a:r>
              <a:rPr lang="en-US" dirty="0">
                <a:latin typeface="Times New Roman" pitchFamily="18" charset="0"/>
                <a:cs typeface="Times New Roman" pitchFamily="18" charset="0"/>
              </a:rPr>
              <a:t>Hate Speech</a:t>
            </a:r>
            <a:endParaRPr lang="en-IN" dirty="0">
              <a:latin typeface="Times New Roman" pitchFamily="18" charset="0"/>
              <a:cs typeface="Times New Roman" pitchFamily="18" charset="0"/>
            </a:endParaRPr>
          </a:p>
        </p:txBody>
      </p:sp>
      <p:sp>
        <p:nvSpPr>
          <p:cNvPr id="7" name="TextBox 6"/>
          <p:cNvSpPr txBox="1"/>
          <p:nvPr/>
        </p:nvSpPr>
        <p:spPr>
          <a:xfrm>
            <a:off x="5796136" y="1485898"/>
            <a:ext cx="2590800" cy="369332"/>
          </a:xfrm>
          <a:prstGeom prst="rect">
            <a:avLst/>
          </a:prstGeom>
          <a:noFill/>
        </p:spPr>
        <p:txBody>
          <a:bodyPr wrap="square" rtlCol="0">
            <a:spAutoFit/>
          </a:bodyPr>
          <a:lstStyle/>
          <a:p>
            <a:r>
              <a:rPr lang="en-US" dirty="0">
                <a:latin typeface="Times New Roman" pitchFamily="18" charset="0"/>
                <a:cs typeface="Times New Roman" pitchFamily="18" charset="0"/>
              </a:rPr>
              <a:t>Not Hate Speech</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6522638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t>PERFORMANCE METRICS</a:t>
            </a:r>
            <a:endParaRPr lang="en-US" sz="3200" dirty="0"/>
          </a:p>
        </p:txBody>
      </p:sp>
      <p:sp>
        <p:nvSpPr>
          <p:cNvPr id="6" name="TextBox 5"/>
          <p:cNvSpPr txBox="1"/>
          <p:nvPr/>
        </p:nvSpPr>
        <p:spPr>
          <a:xfrm>
            <a:off x="683568" y="1627158"/>
            <a:ext cx="2952328" cy="369332"/>
          </a:xfrm>
          <a:prstGeom prst="rect">
            <a:avLst/>
          </a:prstGeom>
          <a:noFill/>
        </p:spPr>
        <p:txBody>
          <a:bodyPr wrap="square" rtlCol="0">
            <a:spAutoFit/>
          </a:bodyPr>
          <a:lstStyle/>
          <a:p>
            <a:r>
              <a:rPr lang="en-US" dirty="0" smtClean="0">
                <a:latin typeface="Times New Roman" pitchFamily="18" charset="0"/>
                <a:cs typeface="Times New Roman" pitchFamily="18" charset="0"/>
              </a:rPr>
              <a:t>EXISTING SYSTEM</a:t>
            </a:r>
            <a:endParaRPr lang="en-IN" dirty="0">
              <a:latin typeface="Times New Roman" pitchFamily="18" charset="0"/>
              <a:cs typeface="Times New Roman" pitchFamily="18"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5656" y="2355726"/>
            <a:ext cx="6102664" cy="2343270"/>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PERFORMANCE </a:t>
            </a:r>
            <a:r>
              <a:rPr lang="en-US" sz="4000" dirty="0" smtClean="0"/>
              <a:t>METRICS(CONT..)</a:t>
            </a:r>
            <a:endParaRPr lang="en-IN" sz="4000" dirty="0"/>
          </a:p>
        </p:txBody>
      </p:sp>
      <p:sp>
        <p:nvSpPr>
          <p:cNvPr id="3" name="Content Placeholder 2"/>
          <p:cNvSpPr>
            <a:spLocks noGrp="1"/>
          </p:cNvSpPr>
          <p:nvPr>
            <p:ph idx="1"/>
          </p:nvPr>
        </p:nvSpPr>
        <p:spPr/>
        <p:txBody>
          <a:bodyPr/>
          <a:lstStyle/>
          <a:p>
            <a:r>
              <a:rPr lang="en-US" sz="1800" dirty="0" smtClean="0">
                <a:latin typeface="Times New Roman" pitchFamily="18" charset="0"/>
                <a:cs typeface="Times New Roman" pitchFamily="18" charset="0"/>
              </a:rPr>
              <a:t>PROPOSED SYSTEM</a:t>
            </a: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887" y="2283718"/>
            <a:ext cx="6496384" cy="1657435"/>
          </a:xfrm>
          <a:prstGeom prst="rect">
            <a:avLst/>
          </a:prstGeom>
        </p:spPr>
      </p:pic>
    </p:spTree>
    <p:extLst>
      <p:ext uri="{BB962C8B-B14F-4D97-AF65-F5344CB8AC3E}">
        <p14:creationId xmlns:p14="http://schemas.microsoft.com/office/powerpoint/2010/main" val="9825611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t>COMPARATIVE ANALYSIS</a:t>
            </a:r>
            <a:endParaRPr lang="en-US" sz="32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0362" y="1331913"/>
            <a:ext cx="6083275" cy="3468687"/>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t>COMPARATIVE ANALYSIS(CONT.)</a:t>
            </a:r>
            <a:endParaRPr lang="en-US" sz="32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4803" y="1331913"/>
            <a:ext cx="6014393" cy="3468687"/>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2800" b="1" i="0" u="none" strike="noStrike" kern="1200" cap="none" spc="0" normalizeH="0" baseline="0" noProof="0" dirty="0">
                <a:ln>
                  <a:noFill/>
                </a:ln>
                <a:solidFill>
                  <a:srgbClr val="FFC000"/>
                </a:solidFill>
                <a:effectLst/>
                <a:uLnTx/>
                <a:uFillTx/>
                <a:latin typeface="Times New Roman" pitchFamily="18" charset="0"/>
                <a:cs typeface="Times New Roman" pitchFamily="18" charset="0"/>
              </a:rPr>
              <a:t>CONCLUSION</a:t>
            </a:r>
            <a:endParaRPr kumimoji="0" lang="en-US" altLang="en-US" sz="1600" b="1" i="0" u="none" strike="noStrike" kern="1200" cap="none" spc="0" normalizeH="0" baseline="0" noProof="0" dirty="0">
              <a:ln>
                <a:noFill/>
              </a:ln>
              <a:solidFill>
                <a:srgbClr val="FFC000"/>
              </a:solidFill>
              <a:effectLst/>
              <a:uLnTx/>
              <a:uFillTx/>
              <a:latin typeface="Times New Roman" pitchFamily="18" charset="0"/>
              <a:cs typeface="Times New Roman" pitchFamily="18" charset="0"/>
            </a:endParaRPr>
          </a:p>
        </p:txBody>
      </p:sp>
      <p:sp>
        <p:nvSpPr>
          <p:cNvPr id="34819" name="Rectangle 3"/>
          <p:cNvSpPr>
            <a:spLocks noGrp="1"/>
          </p:cNvSpPr>
          <p:nvPr>
            <p:ph idx="1"/>
          </p:nvPr>
        </p:nvSpPr>
        <p:spPr/>
        <p:txBody>
          <a:bodyPr vert="horz" wrap="square" lIns="54864" tIns="91440" rIns="91440" bIns="45720" anchor="t" anchorCtr="0"/>
          <a:lstStyle/>
          <a:p>
            <a:pPr algn="just">
              <a:spcBef>
                <a:spcPct val="30000"/>
              </a:spcBef>
              <a:spcAft>
                <a:spcPct val="30000"/>
              </a:spcAft>
            </a:pPr>
            <a:r>
              <a:rPr lang="en-US" altLang="en-US" sz="1800" dirty="0">
                <a:solidFill>
                  <a:schemeClr val="tx1"/>
                </a:solidFill>
                <a:latin typeface="Times New Roman" pitchFamily="18" charset="0"/>
                <a:cs typeface="Times New Roman" pitchFamily="18" charset="0"/>
              </a:rPr>
              <a:t>As hate speech continues to be a societal problem, the need for automatic hate speech detection systems becomes more apparent.</a:t>
            </a:r>
          </a:p>
          <a:p>
            <a:pPr algn="just">
              <a:spcBef>
                <a:spcPct val="30000"/>
              </a:spcBef>
              <a:spcAft>
                <a:spcPct val="30000"/>
              </a:spcAft>
            </a:pPr>
            <a:r>
              <a:rPr lang="en-US" altLang="en-US" sz="1800" dirty="0" smtClean="0">
                <a:solidFill>
                  <a:schemeClr val="tx1"/>
                </a:solidFill>
                <a:latin typeface="Times New Roman" pitchFamily="18" charset="0"/>
                <a:cs typeface="Times New Roman" pitchFamily="18" charset="0"/>
              </a:rPr>
              <a:t>The </a:t>
            </a:r>
            <a:r>
              <a:rPr lang="en-US" altLang="en-US" sz="1800" dirty="0">
                <a:solidFill>
                  <a:schemeClr val="tx1"/>
                </a:solidFill>
                <a:latin typeface="Times New Roman" pitchFamily="18" charset="0"/>
                <a:cs typeface="Times New Roman" pitchFamily="18" charset="0"/>
              </a:rPr>
              <a:t>current </a:t>
            </a:r>
            <a:r>
              <a:rPr lang="en-US" altLang="en-US" sz="1800" dirty="0" smtClean="0">
                <a:solidFill>
                  <a:schemeClr val="tx1"/>
                </a:solidFill>
                <a:latin typeface="Times New Roman" pitchFamily="18" charset="0"/>
                <a:cs typeface="Times New Roman" pitchFamily="18" charset="0"/>
              </a:rPr>
              <a:t>work approaches </a:t>
            </a:r>
            <a:r>
              <a:rPr lang="en-US" altLang="en-US" sz="1800" dirty="0">
                <a:solidFill>
                  <a:schemeClr val="tx1"/>
                </a:solidFill>
                <a:latin typeface="Times New Roman" pitchFamily="18" charset="0"/>
                <a:cs typeface="Times New Roman" pitchFamily="18" charset="0"/>
              </a:rPr>
              <a:t>for this task as well as a new system that achieves reasonable accuracy.</a:t>
            </a:r>
          </a:p>
          <a:p>
            <a:pPr algn="just">
              <a:spcBef>
                <a:spcPct val="30000"/>
              </a:spcBef>
              <a:spcAft>
                <a:spcPct val="30000"/>
              </a:spcAft>
            </a:pPr>
            <a:r>
              <a:rPr lang="en-US" altLang="en-US" sz="1800" dirty="0" smtClean="0">
                <a:latin typeface="Times New Roman" pitchFamily="18" charset="0"/>
                <a:cs typeface="Times New Roman" pitchFamily="18" charset="0"/>
              </a:rPr>
              <a:t>It </a:t>
            </a:r>
            <a:r>
              <a:rPr lang="en-US" altLang="en-US" sz="1800" dirty="0" smtClean="0">
                <a:solidFill>
                  <a:schemeClr val="tx1"/>
                </a:solidFill>
                <a:latin typeface="Times New Roman" pitchFamily="18" charset="0"/>
                <a:cs typeface="Times New Roman" pitchFamily="18" charset="0"/>
              </a:rPr>
              <a:t>consist new </a:t>
            </a:r>
            <a:r>
              <a:rPr lang="en-US" altLang="en-US" sz="1800" dirty="0">
                <a:solidFill>
                  <a:schemeClr val="tx1"/>
                </a:solidFill>
                <a:latin typeface="Times New Roman" pitchFamily="18" charset="0"/>
                <a:cs typeface="Times New Roman" pitchFamily="18" charset="0"/>
              </a:rPr>
              <a:t>approach that can out perform existing systems at this task, with the added benefit of improved interpretability.</a:t>
            </a:r>
          </a:p>
        </p:txBody>
      </p:sp>
      <p:sp>
        <p:nvSpPr>
          <p:cNvPr id="34820" name="Slide Number Placeholder 3"/>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rgbClr val="3F3F3F"/>
                </a:solidFill>
              </a:rPr>
              <a:pPr lvl="0" algn="r" eaLnBrk="1" hangingPunct="1"/>
              <a:t>17</a:t>
            </a:fld>
            <a:endParaRPr lang="en-US" altLang="en-US" sz="1200" dirty="0">
              <a:solidFill>
                <a:srgbClr val="3F3F3F"/>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sz="2800" dirty="0" smtClean="0">
                <a:latin typeface="Times New Roman" pitchFamily="18" charset="0"/>
                <a:cs typeface="Times New Roman" pitchFamily="18" charset="0"/>
              </a:rPr>
              <a:t>FUTURE WORKS</a:t>
            </a:r>
            <a:endParaRPr lang="en-IN" sz="2800" dirty="0">
              <a:latin typeface="Times New Roman" pitchFamily="18" charset="0"/>
              <a:cs typeface="Times New Roman" pitchFamily="18" charset="0"/>
            </a:endParaRPr>
          </a:p>
        </p:txBody>
      </p:sp>
      <p:sp>
        <p:nvSpPr>
          <p:cNvPr id="3" name="Content Placeholder 2"/>
          <p:cNvSpPr>
            <a:spLocks noGrp="1"/>
          </p:cNvSpPr>
          <p:nvPr>
            <p:ph idx="1"/>
          </p:nvPr>
        </p:nvSpPr>
        <p:spPr>
          <a:xfrm>
            <a:off x="0" y="1203598"/>
            <a:ext cx="9036496" cy="3597003"/>
          </a:xfrm>
        </p:spPr>
        <p:txBody>
          <a:bodyPr/>
          <a:lstStyle/>
          <a:p>
            <a:pPr algn="just"/>
            <a:r>
              <a:rPr lang="en-US" sz="1800" dirty="0">
                <a:latin typeface="Times New Roman" pitchFamily="18" charset="0"/>
                <a:cs typeface="Times New Roman" pitchFamily="18" charset="0"/>
              </a:rPr>
              <a:t>T</a:t>
            </a:r>
            <a:r>
              <a:rPr lang="en-US" sz="1800" dirty="0" smtClean="0">
                <a:latin typeface="Times New Roman" pitchFamily="18" charset="0"/>
                <a:cs typeface="Times New Roman" pitchFamily="18" charset="0"/>
              </a:rPr>
              <a:t>he </a:t>
            </a:r>
            <a:r>
              <a:rPr lang="en-US" sz="1800" dirty="0">
                <a:latin typeface="Times New Roman" pitchFamily="18" charset="0"/>
                <a:cs typeface="Times New Roman" pitchFamily="18" charset="0"/>
              </a:rPr>
              <a:t>dataset is collected from </a:t>
            </a:r>
            <a:r>
              <a:rPr lang="en-US" sz="1800" dirty="0" err="1">
                <a:latin typeface="Times New Roman" pitchFamily="18" charset="0"/>
                <a:cs typeface="Times New Roman" pitchFamily="18" charset="0"/>
              </a:rPr>
              <a:t>kaggle</a:t>
            </a:r>
            <a:r>
              <a:rPr lang="en-US" sz="1800" dirty="0">
                <a:latin typeface="Times New Roman" pitchFamily="18" charset="0"/>
                <a:cs typeface="Times New Roman" pitchFamily="18" charset="0"/>
              </a:rPr>
              <a:t> and using those dataset, </a:t>
            </a:r>
            <a:r>
              <a:rPr lang="en-US" sz="1800" dirty="0" smtClean="0">
                <a:latin typeface="Times New Roman" pitchFamily="18" charset="0"/>
                <a:cs typeface="Times New Roman" pitchFamily="18" charset="0"/>
              </a:rPr>
              <a:t>by training the </a:t>
            </a:r>
            <a:r>
              <a:rPr lang="en-US" sz="1800" dirty="0">
                <a:latin typeface="Times New Roman" pitchFamily="18" charset="0"/>
                <a:cs typeface="Times New Roman" pitchFamily="18" charset="0"/>
              </a:rPr>
              <a:t>models</a:t>
            </a:r>
            <a:r>
              <a:rPr lang="en-US" sz="1800" dirty="0" smtClean="0">
                <a:latin typeface="Times New Roman" pitchFamily="18" charset="0"/>
                <a:cs typeface="Times New Roman" pitchFamily="18" charset="0"/>
              </a:rPr>
              <a:t>. In </a:t>
            </a:r>
            <a:r>
              <a:rPr lang="en-US" sz="1800" dirty="0">
                <a:latin typeface="Times New Roman" pitchFamily="18" charset="0"/>
                <a:cs typeface="Times New Roman" pitchFamily="18" charset="0"/>
              </a:rPr>
              <a:t>the proposed work accuracy of the model is increased using stochastic gradient descent. The existing system has an accuracy of 93% and the proposed system provides an accuracy of </a:t>
            </a:r>
            <a:r>
              <a:rPr lang="en-US" sz="1800" dirty="0" smtClean="0">
                <a:latin typeface="Times New Roman" pitchFamily="18" charset="0"/>
                <a:cs typeface="Times New Roman" pitchFamily="18" charset="0"/>
              </a:rPr>
              <a:t>98%.</a:t>
            </a:r>
            <a:r>
              <a:rPr lang="en-US" sz="1800" dirty="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The future work of the project is to make real time predictions of hate speech in social media. The model could be trained with more dataset and the model can have even higher accuracy.</a:t>
            </a:r>
            <a:r>
              <a:rPr lang="en-US" dirty="0"/>
              <a:t/>
            </a:r>
            <a:br>
              <a:rPr lang="en-US" dirty="0"/>
            </a:br>
            <a:endParaRPr lang="en-IN" dirty="0"/>
          </a:p>
        </p:txBody>
      </p:sp>
    </p:spTree>
    <p:extLst>
      <p:ext uri="{BB962C8B-B14F-4D97-AF65-F5344CB8AC3E}">
        <p14:creationId xmlns:p14="http://schemas.microsoft.com/office/powerpoint/2010/main" val="27235271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2800" b="1" i="0" u="none" strike="noStrike" kern="1200" cap="none" spc="0" normalizeH="0" baseline="0" noProof="0" dirty="0">
                <a:ln>
                  <a:noFill/>
                </a:ln>
                <a:solidFill>
                  <a:srgbClr val="FFC000"/>
                </a:solidFill>
                <a:effectLst/>
                <a:uLnTx/>
                <a:uFillTx/>
                <a:latin typeface="Times New Roman" pitchFamily="18" charset="0"/>
                <a:cs typeface="Times New Roman" pitchFamily="18" charset="0"/>
              </a:rPr>
              <a:t>REFERENCES ( CONT.. I)</a:t>
            </a:r>
            <a:endParaRPr kumimoji="0" lang="en-US" altLang="en-US" sz="1600" b="1" i="0" u="none" strike="noStrike" kern="1200" cap="none" spc="0" normalizeH="0" baseline="0" noProof="0" dirty="0">
              <a:ln>
                <a:noFill/>
              </a:ln>
              <a:solidFill>
                <a:srgbClr val="FFC000"/>
              </a:solidFill>
              <a:effectLst/>
              <a:uLnTx/>
              <a:uFillTx/>
              <a:latin typeface="Times New Roman" pitchFamily="18" charset="0"/>
              <a:cs typeface="Times New Roman" pitchFamily="18" charset="0"/>
            </a:endParaRPr>
          </a:p>
        </p:txBody>
      </p:sp>
      <p:sp>
        <p:nvSpPr>
          <p:cNvPr id="36867" name="Rectangle 3"/>
          <p:cNvSpPr>
            <a:spLocks noGrp="1"/>
          </p:cNvSpPr>
          <p:nvPr>
            <p:ph idx="1"/>
          </p:nvPr>
        </p:nvSpPr>
        <p:spPr>
          <a:xfrm>
            <a:off x="150495" y="1105535"/>
            <a:ext cx="8787765" cy="3688080"/>
          </a:xfrm>
        </p:spPr>
        <p:txBody>
          <a:bodyPr vert="horz" wrap="square" lIns="54864" tIns="91440" rIns="91440" bIns="45720" anchor="t" anchorCtr="0"/>
          <a:lstStyle/>
          <a:p>
            <a:pPr algn="just">
              <a:spcBef>
                <a:spcPct val="30000"/>
              </a:spcBef>
              <a:spcAft>
                <a:spcPct val="30000"/>
              </a:spcAft>
            </a:pPr>
            <a:r>
              <a:rPr lang="en-US" altLang="en-US" sz="2000" dirty="0">
                <a:solidFill>
                  <a:schemeClr val="tx1"/>
                </a:solidFill>
                <a:latin typeface="Times New Roman" pitchFamily="18" charset="0"/>
                <a:cs typeface="Times New Roman" pitchFamily="18" charset="0"/>
              </a:rPr>
              <a:t> </a:t>
            </a:r>
            <a:r>
              <a:rPr lang="en-US" altLang="en-US" sz="1800" dirty="0">
                <a:solidFill>
                  <a:schemeClr val="tx1"/>
                </a:solidFill>
                <a:latin typeface="Times New Roman" pitchFamily="18" charset="0"/>
                <a:cs typeface="Times New Roman" pitchFamily="18" charset="0"/>
              </a:rPr>
              <a:t>P. K. Jain, V. Saravanan, and R. Pamula, ‘‘A hybrid CNN-LSTM: A deep learning approach for consumer sentiment analysis using qualitative usergenerated contents,’’ ACM Trans. Asian Low-Resource Lang. Inf. Process., vol. 20, no. 5, pp. 1–15, Sep. 2021.</a:t>
            </a:r>
          </a:p>
          <a:p>
            <a:pPr algn="just">
              <a:spcBef>
                <a:spcPct val="30000"/>
              </a:spcBef>
              <a:spcAft>
                <a:spcPct val="30000"/>
              </a:spcAft>
            </a:pPr>
            <a:r>
              <a:rPr lang="en-US" altLang="en-US" sz="1800" dirty="0">
                <a:solidFill>
                  <a:schemeClr val="tx1"/>
                </a:solidFill>
                <a:latin typeface="Times New Roman" pitchFamily="18" charset="0"/>
                <a:cs typeface="Times New Roman" pitchFamily="18" charset="0"/>
              </a:rPr>
              <a:t>A. Kamaal and M. Abulaish, ‘‘CAT-BiGRU: Convolution and attention with bi-directional gated recurrent unit for self-deprecating sarcasm detection,’’ Cognit. Comput., vol. 14, pp. 91–109, Jan. 2021. </a:t>
            </a:r>
          </a:p>
          <a:p>
            <a:pPr algn="just">
              <a:spcBef>
                <a:spcPct val="30000"/>
              </a:spcBef>
              <a:spcAft>
                <a:spcPct val="30000"/>
              </a:spcAft>
            </a:pPr>
            <a:r>
              <a:rPr lang="en-US" altLang="en-US" sz="1800" dirty="0">
                <a:solidFill>
                  <a:schemeClr val="tx1"/>
                </a:solidFill>
                <a:latin typeface="Times New Roman" pitchFamily="18" charset="0"/>
                <a:cs typeface="Times New Roman" pitchFamily="18" charset="0"/>
              </a:rPr>
              <a:t>P. K. Jain, R. Pamula, and E. A. Yekun, ‘‘A multi-label ensemble predicting model to service recommendation from social media contents,’’ J. Supercomput., vol. 66, no. 1, pp. 1–20, Sep. 2021.</a:t>
            </a:r>
          </a:p>
          <a:p>
            <a:pPr marL="118745" indent="0" algn="just">
              <a:spcBef>
                <a:spcPct val="30000"/>
              </a:spcBef>
              <a:spcAft>
                <a:spcPct val="30000"/>
              </a:spcAft>
              <a:buNone/>
            </a:pPr>
            <a:endParaRPr lang="en-US" altLang="en-US" sz="2000" dirty="0">
              <a:solidFill>
                <a:schemeClr val="tx1"/>
              </a:solidFill>
              <a:latin typeface="Times New Roman" pitchFamily="18" charset="0"/>
              <a:cs typeface="Times New Roman" pitchFamily="18" charset="0"/>
            </a:endParaRPr>
          </a:p>
          <a:p>
            <a:pPr marL="118745" indent="0" algn="just">
              <a:spcBef>
                <a:spcPct val="30000"/>
              </a:spcBef>
              <a:spcAft>
                <a:spcPct val="30000"/>
              </a:spcAft>
              <a:buNone/>
            </a:pPr>
            <a:endParaRPr lang="en-US" altLang="en-US" sz="2000" dirty="0">
              <a:solidFill>
                <a:schemeClr val="tx1"/>
              </a:solidFill>
              <a:latin typeface="Times New Roman" pitchFamily="18" charset="0"/>
              <a:cs typeface="Times New Roman" pitchFamily="18" charset="0"/>
            </a:endParaRPr>
          </a:p>
          <a:p>
            <a:pPr marL="118745" indent="0" algn="just">
              <a:spcBef>
                <a:spcPct val="30000"/>
              </a:spcBef>
              <a:spcAft>
                <a:spcPct val="30000"/>
              </a:spcAft>
              <a:buNone/>
            </a:pPr>
            <a:endParaRPr lang="en-US" altLang="en-US" sz="2000" dirty="0">
              <a:solidFill>
                <a:schemeClr val="tx1"/>
              </a:solidFill>
              <a:latin typeface="Times New Roman" pitchFamily="18" charset="0"/>
              <a:cs typeface="Times New Roman" pitchFamily="18" charset="0"/>
            </a:endParaRPr>
          </a:p>
        </p:txBody>
      </p:sp>
      <p:sp>
        <p:nvSpPr>
          <p:cNvPr id="36869" name="Slide Number Placeholder 3"/>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rgbClr val="3F3F3F"/>
                </a:solidFill>
              </a:rPr>
              <a:pPr lvl="0" algn="r" eaLnBrk="1" hangingPunct="1"/>
              <a:t>19</a:t>
            </a:fld>
            <a:endParaRPr lang="en-US" altLang="en-US" sz="1200" dirty="0">
              <a:solidFill>
                <a:srgbClr val="3F3F3F"/>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p:cNvSpPr>
          <p:nvPr>
            <p:ph type="title"/>
          </p:nvPr>
        </p:nvSpPr>
        <p:spPr>
          <a:noFill/>
          <a:ln>
            <a:noFill/>
          </a:ln>
          <a:effectLst/>
          <a:sp3d prstMaterial="plastic"/>
        </p:spPr>
        <p:txBody>
          <a:bodyPr vert="horz" lIns="91440" rIns="45720" rtlCol="0" anchor="ctr">
            <a:no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2800" b="1" i="0" u="none" strike="noStrike" kern="1200" cap="none" spc="0" normalizeH="0" baseline="0" noProof="0" dirty="0">
                <a:ln>
                  <a:noFill/>
                </a:ln>
                <a:solidFill>
                  <a:srgbClr val="FFC000"/>
                </a:solidFill>
                <a:effectLst/>
                <a:uLnTx/>
                <a:uFillTx/>
                <a:latin typeface="Times New Roman" pitchFamily="18" charset="0"/>
                <a:cs typeface="Times New Roman" pitchFamily="18" charset="0"/>
              </a:rPr>
              <a:t>ABSTRACT</a:t>
            </a:r>
            <a:endParaRPr kumimoji="0" lang="en-US" sz="2800" b="1" i="0" u="none" strike="noStrike" kern="1200" cap="none" spc="0" normalizeH="0" baseline="0" noProof="0" dirty="0">
              <a:ln>
                <a:noFill/>
              </a:ln>
              <a:solidFill>
                <a:schemeClr val="accent1">
                  <a:satMod val="150000"/>
                </a:schemeClr>
              </a:solidFill>
              <a:effectLst/>
              <a:uLnTx/>
              <a:uFillTx/>
              <a:latin typeface="Times New Roman" pitchFamily="18" charset="0"/>
              <a:cs typeface="Times New Roman" pitchFamily="18" charset="0"/>
            </a:endParaRPr>
          </a:p>
        </p:txBody>
      </p:sp>
      <p:sp>
        <p:nvSpPr>
          <p:cNvPr id="14339" name="Content Placeholder 2"/>
          <p:cNvSpPr>
            <a:spLocks noGrp="1"/>
          </p:cNvSpPr>
          <p:nvPr>
            <p:ph idx="1"/>
          </p:nvPr>
        </p:nvSpPr>
        <p:spPr>
          <a:xfrm>
            <a:off x="0" y="1056132"/>
            <a:ext cx="9144000" cy="4087368"/>
          </a:xfrm>
        </p:spPr>
        <p:txBody>
          <a:bodyPr vert="horz" wrap="square" lIns="54864" tIns="91440" rIns="91440" bIns="45720" anchor="t" anchorCtr="0"/>
          <a:lstStyle/>
          <a:p>
            <a:pPr algn="just"/>
            <a:r>
              <a:rPr lang="en-US" altLang="en-US" sz="1800" dirty="0">
                <a:latin typeface="Times New Roman" pitchFamily="18" charset="0"/>
                <a:ea typeface="Arial" panose="020B0604020202020204" pitchFamily="34" charset="0"/>
                <a:cs typeface="Times New Roman" pitchFamily="18" charset="0"/>
              </a:rPr>
              <a:t>The detection of hate speech in social media is a crucial task.</a:t>
            </a:r>
          </a:p>
          <a:p>
            <a:pPr algn="just"/>
            <a:endParaRPr lang="en-US" altLang="en-US" sz="1800" dirty="0">
              <a:latin typeface="Times New Roman" pitchFamily="18" charset="0"/>
              <a:ea typeface="Arial" panose="020B0604020202020204" pitchFamily="34" charset="0"/>
              <a:cs typeface="Times New Roman" pitchFamily="18" charset="0"/>
            </a:endParaRPr>
          </a:p>
          <a:p>
            <a:pPr algn="just"/>
            <a:r>
              <a:rPr lang="en-US" altLang="en-US" sz="1800" dirty="0">
                <a:latin typeface="Times New Roman" pitchFamily="18" charset="0"/>
                <a:ea typeface="Arial" panose="020B0604020202020204" pitchFamily="34" charset="0"/>
                <a:cs typeface="Times New Roman" pitchFamily="18" charset="0"/>
              </a:rPr>
              <a:t>The uncontrolled spread of hate has the potential to gravely damage our society, and severely harm marginalized people or groups.</a:t>
            </a:r>
          </a:p>
          <a:p>
            <a:pPr marL="118745" indent="0" algn="just">
              <a:buNone/>
            </a:pPr>
            <a:endParaRPr lang="en-US" altLang="en-US" sz="1800" dirty="0">
              <a:latin typeface="Times New Roman" pitchFamily="18" charset="0"/>
              <a:ea typeface="Arial" panose="020B0604020202020204" pitchFamily="34" charset="0"/>
              <a:cs typeface="Times New Roman" pitchFamily="18" charset="0"/>
            </a:endParaRPr>
          </a:p>
          <a:p>
            <a:pPr algn="just"/>
            <a:r>
              <a:rPr lang="en-US" altLang="en-US" sz="1800" dirty="0">
                <a:latin typeface="Times New Roman" pitchFamily="18" charset="0"/>
                <a:ea typeface="Arial" panose="020B0604020202020204" pitchFamily="34" charset="0"/>
                <a:cs typeface="Times New Roman" pitchFamily="18" charset="0"/>
              </a:rPr>
              <a:t>As online content continues to grow, so does the spread of hate speech.</a:t>
            </a:r>
          </a:p>
          <a:p>
            <a:pPr marL="118745" indent="0" algn="just">
              <a:buNone/>
            </a:pPr>
            <a:endParaRPr lang="en-US" altLang="en-US" sz="1800" dirty="0">
              <a:latin typeface="Times New Roman" pitchFamily="18" charset="0"/>
              <a:ea typeface="Arial" panose="020B0604020202020204" pitchFamily="34" charset="0"/>
              <a:cs typeface="Times New Roman" pitchFamily="18" charset="0"/>
            </a:endParaRPr>
          </a:p>
          <a:p>
            <a:pPr algn="just"/>
            <a:r>
              <a:rPr lang="en-US" altLang="en-US" sz="1800" dirty="0">
                <a:latin typeface="Times New Roman" pitchFamily="18" charset="0"/>
                <a:ea typeface="Arial" panose="020B0604020202020204" pitchFamily="34" charset="0"/>
                <a:cs typeface="Times New Roman" pitchFamily="18" charset="0"/>
              </a:rPr>
              <a:t>The Project identifies and examine challenges faced by online automatic approaches for hate speech detection in text.</a:t>
            </a:r>
          </a:p>
          <a:p>
            <a:pPr algn="just"/>
            <a:endParaRPr lang="en-US" altLang="en-US" sz="1800" dirty="0">
              <a:latin typeface="Times New Roman" pitchFamily="18" charset="0"/>
              <a:ea typeface="Arial" panose="020B0604020202020204" pitchFamily="34" charset="0"/>
              <a:cs typeface="Times New Roman" pitchFamily="18" charset="0"/>
            </a:endParaRPr>
          </a:p>
          <a:p>
            <a:pPr algn="just"/>
            <a:r>
              <a:rPr lang="en-US" altLang="en-US" sz="1800" dirty="0">
                <a:latin typeface="Times New Roman" pitchFamily="18" charset="0"/>
                <a:ea typeface="Arial" panose="020B0604020202020204" pitchFamily="34" charset="0"/>
                <a:cs typeface="Times New Roman" pitchFamily="18" charset="0"/>
              </a:rPr>
              <a:t>Among these difficulties are subtleties in language, differing definitions on what constitutes hate speech, and limitations of data availability for training and testing of these systems.</a:t>
            </a:r>
          </a:p>
          <a:p>
            <a:pPr marL="118745" indent="0" algn="just">
              <a:buNone/>
            </a:pPr>
            <a:endParaRPr lang="en-US" altLang="en-US" sz="2000" dirty="0">
              <a:latin typeface="Times New Roman" pitchFamily="18" charset="0"/>
              <a:ea typeface="Arial" panose="020B0604020202020204" pitchFamily="34" charset="0"/>
              <a:cs typeface="Times New Roman" pitchFamily="18" charset="0"/>
            </a:endParaRPr>
          </a:p>
        </p:txBody>
      </p:sp>
      <p:sp>
        <p:nvSpPr>
          <p:cNvPr id="14341" name="Slide Number Placeholder 6"/>
          <p:cNvSpPr txBox="1">
            <a:spLocks noGrp="1"/>
          </p:cNvSpPr>
          <p:nvPr>
            <p:ph type="sldNum" sz="quarter" idx="12"/>
          </p:nvPr>
        </p:nvSpPr>
        <p:spPr>
          <a:xfrm>
            <a:off x="8320087" y="4476750"/>
            <a:ext cx="733425" cy="206375"/>
          </a:xfrm>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lnSpc>
                <a:spcPct val="90000"/>
              </a:lnSpc>
            </a:pPr>
            <a:fld id="{9A0DB2DC-4C9A-4742-B13C-FB6460FD3503}" type="slidenum">
              <a:rPr lang="en-US" altLang="en-US" sz="1100" dirty="0">
                <a:solidFill>
                  <a:srgbClr val="3F3F3F"/>
                </a:solidFill>
              </a:rPr>
              <a:pPr lvl="0" algn="r" eaLnBrk="1" hangingPunct="1">
                <a:lnSpc>
                  <a:spcPct val="90000"/>
                </a:lnSpc>
              </a:pPr>
              <a:t>2</a:t>
            </a:fld>
            <a:endParaRPr lang="en-US" altLang="en-US" sz="1100" dirty="0">
              <a:solidFill>
                <a:srgbClr val="3F3F3F"/>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latin typeface="Times New Roman" pitchFamily="18" charset="0"/>
                <a:cs typeface="Times New Roman" pitchFamily="18" charset="0"/>
              </a:rPr>
              <a:t>REFERENCES(CONT.. II)</a:t>
            </a:r>
          </a:p>
        </p:txBody>
      </p:sp>
      <p:sp>
        <p:nvSpPr>
          <p:cNvPr id="3" name="Content Placeholder 2"/>
          <p:cNvSpPr>
            <a:spLocks noGrp="1"/>
          </p:cNvSpPr>
          <p:nvPr>
            <p:ph idx="1"/>
          </p:nvPr>
        </p:nvSpPr>
        <p:spPr>
          <a:xfrm>
            <a:off x="153670" y="1276350"/>
            <a:ext cx="8787765" cy="3468370"/>
          </a:xfrm>
        </p:spPr>
        <p:txBody>
          <a:bodyPr/>
          <a:lstStyle/>
          <a:p>
            <a:r>
              <a:rPr lang="en-US" sz="1800" dirty="0">
                <a:latin typeface="Times New Roman" pitchFamily="18" charset="0"/>
                <a:cs typeface="Times New Roman" pitchFamily="18" charset="0"/>
              </a:rPr>
              <a:t>E. W. Pamungkas, V. Basile, and V. Patti, ‘‘A joint learning approach with knowledge injection for zero-shot cross-lingual hate speech detection,’’ Inf.Process. Manage., vol. 58, no. 4, pp. 1–19, 2021.</a:t>
            </a:r>
          </a:p>
          <a:p>
            <a:pPr marL="118745" indent="0">
              <a:buNone/>
            </a:pP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K. Miok, B. Skrlj, D. Zaharie, and M. Robnik-Sikonja, ‘‘To ban or not to ban: Bayesian attention networks for reliable hate speech detection,’’ Cognit. Comput., vol. 21, no. 1, pp. 1–19, 2021.</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S. Kiritchenko, I. Nejadgholi, and K. C. Fraser, ‘‘Confronting abusive language online: A survey from the ethical and human rights perspective,’’ J. Artif. Intell. Res., vol. 71, pp. 431–478, Jul. 2021</a:t>
            </a:r>
          </a:p>
          <a:p>
            <a:pPr marL="118745" indent="0">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528" y="2139702"/>
            <a:ext cx="8208912" cy="1944216"/>
          </a:xfrm>
        </p:spPr>
        <p:txBody>
          <a:bodyPr/>
          <a:lstStyle/>
          <a:p>
            <a:r>
              <a:rPr lang="en-US" dirty="0" smtClean="0"/>
              <a:t> 		         </a:t>
            </a:r>
            <a:r>
              <a:rPr lang="en-US" sz="2800" dirty="0" smtClean="0">
                <a:solidFill>
                  <a:schemeClr val="tx1"/>
                </a:solidFill>
                <a:latin typeface="Times New Roman" pitchFamily="18" charset="0"/>
                <a:cs typeface="Times New Roman" pitchFamily="18" charset="0"/>
              </a:rPr>
              <a:t>THANK   YOU</a:t>
            </a:r>
            <a:endParaRPr lang="en-IN"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899411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p:cNvSpPr>
          <p:nvPr>
            <p:ph type="title"/>
          </p:nvPr>
        </p:nvSpPr>
        <p:spPr>
          <a:xfrm>
            <a:off x="457200" y="116840"/>
            <a:ext cx="8229600" cy="875030"/>
          </a:xfrm>
          <a:noFill/>
          <a:ln>
            <a:noFill/>
          </a:ln>
          <a:effectLst/>
          <a:sp3d prstMaterial="plastic"/>
        </p:spPr>
        <p:txBody>
          <a:bodyPr vert="horz" lIns="91440" rIns="45720" rtlCol="0" anchor="ctr">
            <a:no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2800" b="1" i="0" u="none" strike="noStrike" kern="1200" cap="none" spc="0" normalizeH="0" baseline="0" noProof="0" dirty="0">
                <a:ln>
                  <a:noFill/>
                </a:ln>
                <a:solidFill>
                  <a:srgbClr val="FFC000"/>
                </a:solidFill>
                <a:effectLst/>
                <a:uLnTx/>
                <a:uFillTx/>
                <a:latin typeface="Times New Roman" pitchFamily="18" charset="0"/>
                <a:cs typeface="Times New Roman" pitchFamily="18" charset="0"/>
              </a:rPr>
              <a:t>AIM / OBJECTIVE</a:t>
            </a:r>
            <a:endParaRPr kumimoji="0" lang="en-US" sz="2800" b="1" i="0" u="none" strike="noStrike" kern="1200" cap="none" spc="0" normalizeH="0" baseline="0" noProof="0" dirty="0">
              <a:ln>
                <a:noFill/>
              </a:ln>
              <a:solidFill>
                <a:schemeClr val="accent1">
                  <a:satMod val="150000"/>
                </a:schemeClr>
              </a:solidFill>
              <a:effectLst/>
              <a:uLnTx/>
              <a:uFillTx/>
              <a:latin typeface="Times New Roman" pitchFamily="18" charset="0"/>
              <a:cs typeface="Times New Roman" pitchFamily="18" charset="0"/>
            </a:endParaRPr>
          </a:p>
        </p:txBody>
      </p:sp>
      <p:sp>
        <p:nvSpPr>
          <p:cNvPr id="16387" name="Content Placeholder 2"/>
          <p:cNvSpPr>
            <a:spLocks noGrp="1"/>
          </p:cNvSpPr>
          <p:nvPr>
            <p:ph idx="1"/>
          </p:nvPr>
        </p:nvSpPr>
        <p:spPr>
          <a:xfrm>
            <a:off x="27305" y="1189355"/>
            <a:ext cx="9041765" cy="3853815"/>
          </a:xfrm>
        </p:spPr>
        <p:txBody>
          <a:bodyPr vert="horz" wrap="square" lIns="54864" tIns="91440" rIns="91440" bIns="45720" anchor="t" anchorCtr="0"/>
          <a:lstStyle/>
          <a:p>
            <a:r>
              <a:rPr lang="en-US" altLang="en-US" sz="2000" dirty="0">
                <a:latin typeface="Times New Roman" pitchFamily="18" charset="0"/>
                <a:cs typeface="Times New Roman" pitchFamily="18" charset="0"/>
              </a:rPr>
              <a:t> </a:t>
            </a:r>
            <a:r>
              <a:rPr lang="en-US" altLang="en-US" sz="1800" dirty="0">
                <a:latin typeface="Times New Roman" pitchFamily="18" charset="0"/>
                <a:cs typeface="Times New Roman" pitchFamily="18" charset="0"/>
              </a:rPr>
              <a:t>Hate speech is a big problem on the internet. It can be found on social media, in comment sections, and even in online forums.</a:t>
            </a:r>
          </a:p>
          <a:p>
            <a:pPr marL="118745" indent="0">
              <a:buNone/>
            </a:pPr>
            <a:endParaRPr lang="en-US" altLang="en-US" sz="1800" dirty="0">
              <a:latin typeface="Times New Roman" pitchFamily="18" charset="0"/>
              <a:cs typeface="Times New Roman" pitchFamily="18" charset="0"/>
            </a:endParaRPr>
          </a:p>
          <a:p>
            <a:r>
              <a:rPr lang="en-US" altLang="en-US" sz="1800" dirty="0">
                <a:latin typeface="Times New Roman" pitchFamily="18" charset="0"/>
                <a:cs typeface="Times New Roman" pitchFamily="18" charset="0"/>
              </a:rPr>
              <a:t> Machine learning algorithms can be used to detect hate speech.</a:t>
            </a:r>
          </a:p>
          <a:p>
            <a:pPr marL="118745" indent="0">
              <a:buNone/>
            </a:pPr>
            <a:endParaRPr lang="en-US" altLang="en-US" sz="1800" dirty="0">
              <a:latin typeface="Times New Roman" pitchFamily="18" charset="0"/>
              <a:cs typeface="Times New Roman" pitchFamily="18" charset="0"/>
            </a:endParaRPr>
          </a:p>
          <a:p>
            <a:r>
              <a:rPr lang="en-US" altLang="en-US" sz="1800" dirty="0">
                <a:latin typeface="Times New Roman" pitchFamily="18" charset="0"/>
                <a:cs typeface="Times New Roman" pitchFamily="18" charset="0"/>
              </a:rPr>
              <a:t> These algorithms can analyze text and identify hate speech.</a:t>
            </a:r>
          </a:p>
          <a:p>
            <a:pPr marL="118745" indent="0">
              <a:buNone/>
            </a:pPr>
            <a:endParaRPr lang="en-US" altLang="en-US" sz="1800" dirty="0">
              <a:latin typeface="Times New Roman" pitchFamily="18" charset="0"/>
              <a:cs typeface="Times New Roman" pitchFamily="18" charset="0"/>
            </a:endParaRPr>
          </a:p>
          <a:p>
            <a:r>
              <a:rPr lang="en-US" altLang="en-US" sz="1800" dirty="0">
                <a:latin typeface="Times New Roman" pitchFamily="18" charset="0"/>
                <a:cs typeface="Times New Roman" pitchFamily="18" charset="0"/>
              </a:rPr>
              <a:t> They can also be used to determine the tone of a text. </a:t>
            </a:r>
          </a:p>
          <a:p>
            <a:pPr marL="118745" indent="0">
              <a:buNone/>
            </a:pPr>
            <a:endParaRPr lang="en-US" altLang="en-US" sz="1800" dirty="0">
              <a:latin typeface="Times New Roman" pitchFamily="18" charset="0"/>
              <a:cs typeface="Times New Roman" pitchFamily="18" charset="0"/>
            </a:endParaRPr>
          </a:p>
          <a:p>
            <a:r>
              <a:rPr lang="en-US" altLang="en-US" sz="1800" dirty="0">
                <a:latin typeface="Times New Roman" pitchFamily="18" charset="0"/>
                <a:cs typeface="Times New Roman" pitchFamily="18" charset="0"/>
              </a:rPr>
              <a:t>This can be used to identify hate speech that is disguised as jokes or sarcasm.</a:t>
            </a:r>
          </a:p>
          <a:p>
            <a:pPr marL="118745" indent="0">
              <a:buNone/>
            </a:pPr>
            <a:endParaRPr lang="en-US" altLang="en-US" sz="1800" dirty="0">
              <a:latin typeface="Times New Roman" pitchFamily="18" charset="0"/>
              <a:cs typeface="Times New Roman" pitchFamily="18" charset="0"/>
            </a:endParaRPr>
          </a:p>
          <a:p>
            <a:r>
              <a:rPr lang="en-US" altLang="en-US" sz="1800" dirty="0" smtClean="0">
                <a:latin typeface="Times New Roman" pitchFamily="18" charset="0"/>
                <a:cs typeface="Times New Roman" pitchFamily="18" charset="0"/>
              </a:rPr>
              <a:t>Machine </a:t>
            </a:r>
            <a:r>
              <a:rPr lang="en-US" altLang="en-US" sz="1800" dirty="0">
                <a:latin typeface="Times New Roman" pitchFamily="18" charset="0"/>
                <a:cs typeface="Times New Roman" pitchFamily="18" charset="0"/>
              </a:rPr>
              <a:t>learning algorithm and NLP </a:t>
            </a:r>
            <a:r>
              <a:rPr lang="en-US" altLang="en-US" sz="1800" dirty="0" smtClean="0">
                <a:latin typeface="Times New Roman" pitchFamily="18" charset="0"/>
                <a:cs typeface="Times New Roman" pitchFamily="18" charset="0"/>
              </a:rPr>
              <a:t>is used to </a:t>
            </a:r>
            <a:r>
              <a:rPr lang="en-US" altLang="en-US" sz="1800" dirty="0">
                <a:latin typeface="Times New Roman" pitchFamily="18" charset="0"/>
                <a:cs typeface="Times New Roman" pitchFamily="18" charset="0"/>
              </a:rPr>
              <a:t>detect the hate speech.</a:t>
            </a:r>
          </a:p>
        </p:txBody>
      </p:sp>
      <p:sp>
        <p:nvSpPr>
          <p:cNvPr id="16389" name="Slide Number Placeholder 6"/>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lnSpc>
                <a:spcPct val="90000"/>
              </a:lnSpc>
            </a:pPr>
            <a:fld id="{9A0DB2DC-4C9A-4742-B13C-FB6460FD3503}" type="slidenum">
              <a:rPr lang="en-US" altLang="en-US" sz="1100" dirty="0">
                <a:solidFill>
                  <a:srgbClr val="3F3F3F"/>
                </a:solidFill>
              </a:rPr>
              <a:pPr lvl="0" algn="r" eaLnBrk="1" hangingPunct="1">
                <a:lnSpc>
                  <a:spcPct val="90000"/>
                </a:lnSpc>
              </a:pPr>
              <a:t>3</a:t>
            </a:fld>
            <a:endParaRPr lang="en-US" altLang="en-US" sz="1100" dirty="0">
              <a:solidFill>
                <a:srgbClr val="3F3F3F"/>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p:cNvSpPr>
          <p:nvPr>
            <p:ph type="title"/>
          </p:nvPr>
        </p:nvSpPr>
        <p:spPr>
          <a:noFill/>
          <a:ln>
            <a:noFill/>
          </a:ln>
          <a:effectLst/>
          <a:sp3d prstMaterial="plastic"/>
        </p:spPr>
        <p:txBody>
          <a:bodyPr vert="horz" lIns="91440" rIns="45720" rtlCol="0" anchor="ctr">
            <a:no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LITERATURE REVIEW </a:t>
            </a:r>
            <a:endParaRPr kumimoji="0" lang="en-US" sz="28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22533" name="Slide Number Placeholder 6"/>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lnSpc>
                <a:spcPct val="90000"/>
              </a:lnSpc>
            </a:pPr>
            <a:fld id="{9A0DB2DC-4C9A-4742-B13C-FB6460FD3503}" type="slidenum">
              <a:rPr lang="en-US" altLang="en-US" sz="1100" dirty="0">
                <a:solidFill>
                  <a:srgbClr val="3F3F3F"/>
                </a:solidFill>
              </a:rPr>
              <a:pPr lvl="0" algn="r" eaLnBrk="1" hangingPunct="1">
                <a:lnSpc>
                  <a:spcPct val="90000"/>
                </a:lnSpc>
              </a:pPr>
              <a:t>4</a:t>
            </a:fld>
            <a:endParaRPr lang="en-US" altLang="en-US" sz="1100" dirty="0">
              <a:solidFill>
                <a:srgbClr val="3F3F3F"/>
              </a:solidFill>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382245563"/>
              </p:ext>
            </p:extLst>
          </p:nvPr>
        </p:nvGraphicFramePr>
        <p:xfrm>
          <a:off x="251520" y="1131590"/>
          <a:ext cx="8533241" cy="3836497"/>
        </p:xfrm>
        <a:graphic>
          <a:graphicData uri="http://schemas.openxmlformats.org/drawingml/2006/table">
            <a:tbl>
              <a:tblPr firstRow="1" bandRow="1">
                <a:tableStyleId>{5C22544A-7EE6-4342-B048-85BDC9FD1C3A}</a:tableStyleId>
              </a:tblPr>
              <a:tblGrid>
                <a:gridCol w="646019">
                  <a:extLst>
                    <a:ext uri="{9D8B030D-6E8A-4147-A177-3AD203B41FA5}">
                      <a16:colId xmlns="" xmlns:a16="http://schemas.microsoft.com/office/drawing/2014/main" val="20000"/>
                    </a:ext>
                  </a:extLst>
                </a:gridCol>
                <a:gridCol w="2044121">
                  <a:extLst>
                    <a:ext uri="{9D8B030D-6E8A-4147-A177-3AD203B41FA5}">
                      <a16:colId xmlns="" xmlns:a16="http://schemas.microsoft.com/office/drawing/2014/main" val="20001"/>
                    </a:ext>
                  </a:extLst>
                </a:gridCol>
                <a:gridCol w="2188752">
                  <a:extLst>
                    <a:ext uri="{9D8B030D-6E8A-4147-A177-3AD203B41FA5}">
                      <a16:colId xmlns="" xmlns:a16="http://schemas.microsoft.com/office/drawing/2014/main" val="20002"/>
                    </a:ext>
                  </a:extLst>
                </a:gridCol>
                <a:gridCol w="1248650">
                  <a:extLst>
                    <a:ext uri="{9D8B030D-6E8A-4147-A177-3AD203B41FA5}">
                      <a16:colId xmlns="" xmlns:a16="http://schemas.microsoft.com/office/drawing/2014/main" val="20003"/>
                    </a:ext>
                  </a:extLst>
                </a:gridCol>
                <a:gridCol w="2405699">
                  <a:extLst>
                    <a:ext uri="{9D8B030D-6E8A-4147-A177-3AD203B41FA5}">
                      <a16:colId xmlns="" xmlns:a16="http://schemas.microsoft.com/office/drawing/2014/main" val="20004"/>
                    </a:ext>
                  </a:extLst>
                </a:gridCol>
              </a:tblGrid>
              <a:tr h="816529">
                <a:tc>
                  <a:txBody>
                    <a:bodyPr/>
                    <a:lstStyle/>
                    <a:p>
                      <a:pPr>
                        <a:buNone/>
                      </a:pPr>
                      <a:r>
                        <a:rPr lang="en-US" sz="1200" dirty="0">
                          <a:latin typeface="Times New Roman" pitchFamily="18" charset="0"/>
                          <a:cs typeface="Times New Roman" pitchFamily="18" charset="0"/>
                        </a:rPr>
                        <a:t>S.NO</a:t>
                      </a:r>
                    </a:p>
                  </a:txBody>
                  <a:tcPr/>
                </a:tc>
                <a:tc>
                  <a:txBody>
                    <a:bodyPr/>
                    <a:lstStyle/>
                    <a:p>
                      <a:pPr>
                        <a:buNone/>
                      </a:pPr>
                      <a:r>
                        <a:rPr lang="en-US" sz="1200" dirty="0">
                          <a:latin typeface="Times New Roman" pitchFamily="18" charset="0"/>
                          <a:cs typeface="Times New Roman" pitchFamily="18" charset="0"/>
                        </a:rPr>
                        <a:t>TITLE</a:t>
                      </a:r>
                    </a:p>
                  </a:txBody>
                  <a:tcPr/>
                </a:tc>
                <a:tc>
                  <a:txBody>
                    <a:bodyPr/>
                    <a:lstStyle/>
                    <a:p>
                      <a:pPr>
                        <a:buNone/>
                      </a:pPr>
                      <a:r>
                        <a:rPr lang="en-US" sz="1200" dirty="0">
                          <a:latin typeface="Times New Roman" pitchFamily="18" charset="0"/>
                          <a:cs typeface="Times New Roman" pitchFamily="18" charset="0"/>
                        </a:rPr>
                        <a:t>AUTHOR NAME</a:t>
                      </a:r>
                    </a:p>
                  </a:txBody>
                  <a:tcPr/>
                </a:tc>
                <a:tc>
                  <a:txBody>
                    <a:bodyPr/>
                    <a:lstStyle/>
                    <a:p>
                      <a:pPr>
                        <a:buNone/>
                      </a:pPr>
                      <a:r>
                        <a:rPr lang="en-US" sz="1200" dirty="0">
                          <a:latin typeface="Times New Roman" pitchFamily="18" charset="0"/>
                          <a:cs typeface="Times New Roman" pitchFamily="18" charset="0"/>
                        </a:rPr>
                        <a:t>YEAR &amp; PUBLICATION</a:t>
                      </a:r>
                    </a:p>
                  </a:txBody>
                  <a:tcPr/>
                </a:tc>
                <a:tc>
                  <a:txBody>
                    <a:bodyPr/>
                    <a:lstStyle/>
                    <a:p>
                      <a:pPr>
                        <a:buNone/>
                      </a:pPr>
                      <a:r>
                        <a:rPr lang="en-US" sz="1200" dirty="0" smtClean="0">
                          <a:latin typeface="Times New Roman" pitchFamily="18" charset="0"/>
                          <a:cs typeface="Times New Roman" pitchFamily="18" charset="0"/>
                        </a:rPr>
                        <a:t>DRAWBACK</a:t>
                      </a:r>
                      <a:endParaRPr lang="en-US" sz="1200" dirty="0">
                        <a:latin typeface="Times New Roman" pitchFamily="18" charset="0"/>
                        <a:cs typeface="Times New Roman" pitchFamily="18" charset="0"/>
                      </a:endParaRPr>
                    </a:p>
                  </a:txBody>
                  <a:tcPr/>
                </a:tc>
                <a:extLst>
                  <a:ext uri="{0D108BD9-81ED-4DB2-BD59-A6C34878D82A}">
                    <a16:rowId xmlns="" xmlns:a16="http://schemas.microsoft.com/office/drawing/2014/main" val="10000"/>
                  </a:ext>
                </a:extLst>
              </a:tr>
              <a:tr h="1268654">
                <a:tc>
                  <a:txBody>
                    <a:bodyPr/>
                    <a:lstStyle/>
                    <a:p>
                      <a:pPr>
                        <a:buNone/>
                      </a:pPr>
                      <a:r>
                        <a:rPr lang="en-US" sz="1200" dirty="0">
                          <a:latin typeface="Times New Roman" pitchFamily="18" charset="0"/>
                          <a:cs typeface="Times New Roman" pitchFamily="18" charset="0"/>
                        </a:rPr>
                        <a:t>1.</a:t>
                      </a:r>
                    </a:p>
                  </a:txBody>
                  <a:tcPr/>
                </a:tc>
                <a:tc>
                  <a:txBody>
                    <a:bodyPr/>
                    <a:lstStyle/>
                    <a:p>
                      <a:pPr>
                        <a:buNone/>
                      </a:pPr>
                      <a:r>
                        <a:rPr lang="en-US" sz="1200" dirty="0">
                          <a:latin typeface="Times New Roman" pitchFamily="18" charset="0"/>
                          <a:cs typeface="Times New Roman" pitchFamily="18" charset="0"/>
                        </a:rPr>
                        <a:t>Cross-Lingual Few-Shot Hate Speech and Offensive Language Detection Using Meta Learning</a:t>
                      </a:r>
                    </a:p>
                  </a:txBody>
                  <a:tcPr/>
                </a:tc>
                <a:tc>
                  <a:txBody>
                    <a:bodyPr/>
                    <a:lstStyle/>
                    <a:p>
                      <a:pPr>
                        <a:buNone/>
                      </a:pPr>
                      <a:r>
                        <a:rPr lang="en-US" sz="1200" dirty="0">
                          <a:latin typeface="Times New Roman" pitchFamily="18" charset="0"/>
                          <a:cs typeface="Times New Roman" pitchFamily="18" charset="0"/>
                        </a:rPr>
                        <a:t>Marzieh Mozafari;</a:t>
                      </a:r>
                    </a:p>
                    <a:p>
                      <a:pPr>
                        <a:buNone/>
                      </a:pPr>
                      <a:r>
                        <a:rPr lang="en-US" sz="1200" dirty="0">
                          <a:latin typeface="Times New Roman" pitchFamily="18" charset="0"/>
                          <a:cs typeface="Times New Roman" pitchFamily="18" charset="0"/>
                        </a:rPr>
                        <a:t>Reza Farahbakhsh;</a:t>
                      </a:r>
                    </a:p>
                    <a:p>
                      <a:pPr>
                        <a:buNone/>
                      </a:pPr>
                      <a:r>
                        <a:rPr lang="en-US" sz="1200" dirty="0">
                          <a:latin typeface="Times New Roman" pitchFamily="18" charset="0"/>
                          <a:cs typeface="Times New Roman" pitchFamily="18" charset="0"/>
                        </a:rPr>
                        <a:t>Noel Crespi</a:t>
                      </a:r>
                    </a:p>
                  </a:txBody>
                  <a:tcPr/>
                </a:tc>
                <a:tc>
                  <a:txBody>
                    <a:bodyPr/>
                    <a:lstStyle/>
                    <a:p>
                      <a:pPr>
                        <a:buNone/>
                      </a:pPr>
                      <a:r>
                        <a:rPr lang="en-US" sz="1200" dirty="0">
                          <a:latin typeface="Times New Roman" pitchFamily="18" charset="0"/>
                          <a:cs typeface="Times New Roman" pitchFamily="18" charset="0"/>
                          <a:sym typeface="+mn-ea"/>
                        </a:rPr>
                        <a:t>2022 &amp; IEEE</a:t>
                      </a:r>
                      <a:endParaRPr lang="en-US" sz="1200" dirty="0">
                        <a:latin typeface="Times New Roman" pitchFamily="18" charset="0"/>
                        <a:cs typeface="Times New Roman" pitchFamily="18" charset="0"/>
                      </a:endParaRPr>
                    </a:p>
                    <a:p>
                      <a:pPr>
                        <a:buNone/>
                      </a:pPr>
                      <a:endParaRPr lang="en-US" sz="1200" dirty="0">
                        <a:latin typeface="Times New Roman" pitchFamily="18" charset="0"/>
                        <a:cs typeface="Times New Roman" pitchFamily="18" charset="0"/>
                      </a:endParaRPr>
                    </a:p>
                  </a:txBody>
                  <a:tcPr/>
                </a:tc>
                <a:tc>
                  <a:txBody>
                    <a:bodyPr/>
                    <a:lstStyle/>
                    <a:p>
                      <a:pPr>
                        <a:buNone/>
                      </a:pPr>
                      <a:r>
                        <a:rPr lang="en-US" sz="1200" dirty="0">
                          <a:latin typeface="Times New Roman" pitchFamily="18" charset="0"/>
                          <a:cs typeface="Times New Roman" pitchFamily="18" charset="0"/>
                        </a:rPr>
                        <a:t>Experiments show that meta learning-based models outperform transfer learning-based models in most cases, and that Proto-MAML is the best performing model, as it can quickly generalize and adapt to new languages</a:t>
                      </a:r>
                    </a:p>
                  </a:txBody>
                  <a:tcPr/>
                </a:tc>
                <a:extLst>
                  <a:ext uri="{0D108BD9-81ED-4DB2-BD59-A6C34878D82A}">
                    <a16:rowId xmlns="" xmlns:a16="http://schemas.microsoft.com/office/drawing/2014/main" val="10001"/>
                  </a:ext>
                </a:extLst>
              </a:tr>
              <a:tr h="1648368">
                <a:tc>
                  <a:txBody>
                    <a:bodyPr/>
                    <a:lstStyle/>
                    <a:p>
                      <a:pPr>
                        <a:buNone/>
                      </a:pPr>
                      <a:r>
                        <a:rPr lang="en-US" sz="1200" dirty="0">
                          <a:latin typeface="Times New Roman" pitchFamily="18" charset="0"/>
                          <a:cs typeface="Times New Roman" pitchFamily="18" charset="0"/>
                        </a:rPr>
                        <a:t>2.</a:t>
                      </a:r>
                    </a:p>
                  </a:txBody>
                  <a:tcPr/>
                </a:tc>
                <a:tc>
                  <a:txBody>
                    <a:bodyPr/>
                    <a:lstStyle/>
                    <a:p>
                      <a:pPr>
                        <a:buNone/>
                      </a:pPr>
                      <a:r>
                        <a:rPr lang="en-US" sz="1200" dirty="0">
                          <a:latin typeface="Times New Roman" pitchFamily="18" charset="0"/>
                          <a:cs typeface="Times New Roman" pitchFamily="18" charset="0"/>
                          <a:sym typeface="+mn-ea"/>
                        </a:rPr>
                        <a:t>Hate Speech Detection using Machine Learning</a:t>
                      </a:r>
                      <a:endParaRPr lang="en-US" sz="1200" dirty="0">
                        <a:latin typeface="Times New Roman" pitchFamily="18" charset="0"/>
                        <a:cs typeface="Times New Roman" pitchFamily="18" charset="0"/>
                      </a:endParaRPr>
                    </a:p>
                    <a:p>
                      <a:pPr>
                        <a:buNone/>
                      </a:pPr>
                      <a:endParaRPr lang="en-US" sz="1200" dirty="0">
                        <a:latin typeface="Times New Roman" pitchFamily="18" charset="0"/>
                        <a:cs typeface="Times New Roman" pitchFamily="18" charset="0"/>
                      </a:endParaRPr>
                    </a:p>
                  </a:txBody>
                  <a:tcPr/>
                </a:tc>
                <a:tc>
                  <a:txBody>
                    <a:bodyPr/>
                    <a:lstStyle/>
                    <a:p>
                      <a:pPr>
                        <a:buNone/>
                      </a:pPr>
                      <a:r>
                        <a:rPr lang="en-US" sz="1200" dirty="0">
                          <a:latin typeface="Times New Roman" pitchFamily="18" charset="0"/>
                          <a:cs typeface="Times New Roman" pitchFamily="18" charset="0"/>
                        </a:rPr>
                        <a:t>P. Preethy Jemima; Bishop Raj Majumder; Bibek Kumar Ghosh; Farazul Hoda</a:t>
                      </a:r>
                    </a:p>
                  </a:txBody>
                  <a:tcPr/>
                </a:tc>
                <a:tc>
                  <a:txBody>
                    <a:bodyPr/>
                    <a:lstStyle/>
                    <a:p>
                      <a:pPr>
                        <a:buNone/>
                      </a:pPr>
                      <a:r>
                        <a:rPr lang="en-US" sz="1200" dirty="0">
                          <a:latin typeface="Times New Roman" pitchFamily="18" charset="0"/>
                          <a:cs typeface="Times New Roman" pitchFamily="18" charset="0"/>
                        </a:rPr>
                        <a:t>2022 &amp; IEEE</a:t>
                      </a:r>
                    </a:p>
                  </a:txBody>
                  <a:tcPr/>
                </a:tc>
                <a:tc>
                  <a:txBody>
                    <a:bodyPr/>
                    <a:lstStyle/>
                    <a:p>
                      <a:pPr>
                        <a:buNone/>
                      </a:pPr>
                      <a:r>
                        <a:rPr lang="en-US" sz="1200" dirty="0">
                          <a:latin typeface="Times New Roman" pitchFamily="18" charset="0"/>
                          <a:cs typeface="Times New Roman" pitchFamily="18" charset="0"/>
                        </a:rPr>
                        <a:t>Data from social media sites such as Twitter are used to test the effectiveness of these procedures, and they reveal a 6-percentage point improvement in macro-average F1 or a 9 percent improvement for content that has been labeled as hateful, respectively.</a:t>
                      </a:r>
                    </a:p>
                  </a:txBody>
                  <a:tcPr/>
                </a:tc>
                <a:extLst>
                  <a:ext uri="{0D108BD9-81ED-4DB2-BD59-A6C34878D82A}">
                    <a16:rowId xmlns=""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p:cNvSpPr>
          <p:nvPr>
            <p:ph type="title"/>
          </p:nvPr>
        </p:nvSpPr>
        <p:spPr>
          <a:noFill/>
          <a:ln>
            <a:noFill/>
          </a:ln>
          <a:effectLst/>
          <a:sp3d prstMaterial="plastic"/>
        </p:spPr>
        <p:txBody>
          <a:bodyPr vert="horz" lIns="91440" rIns="45720" rtlCol="0" anchor="ctr">
            <a:no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LITERATURE REVIEW (CONT..</a:t>
            </a:r>
            <a:r>
              <a:rPr kumimoji="0" lang="en-US" altLang="en-US" sz="2800" b="1" i="0" u="none" strike="noStrike" kern="1200" cap="none" spc="0" normalizeH="0" baseline="0" noProof="0" dirty="0" smtClean="0">
                <a:ln>
                  <a:noFill/>
                </a:ln>
                <a:solidFill>
                  <a:srgbClr val="FFC000"/>
                </a:solidFill>
                <a:effectLst/>
                <a:uLnTx/>
                <a:uFillTx/>
                <a:latin typeface="+mj-lt"/>
                <a:ea typeface="+mj-ea"/>
                <a:cs typeface="+mj-cs"/>
              </a:rPr>
              <a:t>I)</a:t>
            </a:r>
            <a:endParaRPr kumimoji="0" lang="en-US" sz="28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24581" name="Slide Number Placeholder 6"/>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lnSpc>
                <a:spcPct val="90000"/>
              </a:lnSpc>
            </a:pPr>
            <a:fld id="{9A0DB2DC-4C9A-4742-B13C-FB6460FD3503}" type="slidenum">
              <a:rPr lang="en-US" altLang="en-US" sz="1100" dirty="0">
                <a:solidFill>
                  <a:srgbClr val="3F3F3F"/>
                </a:solidFill>
              </a:rPr>
              <a:pPr lvl="0" algn="r" eaLnBrk="1" hangingPunct="1">
                <a:lnSpc>
                  <a:spcPct val="90000"/>
                </a:lnSpc>
              </a:pPr>
              <a:t>5</a:t>
            </a:fld>
            <a:endParaRPr lang="en-US" altLang="en-US" sz="1100" dirty="0">
              <a:solidFill>
                <a:srgbClr val="3F3F3F"/>
              </a:solidFill>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611578668"/>
              </p:ext>
            </p:extLst>
          </p:nvPr>
        </p:nvGraphicFramePr>
        <p:xfrm>
          <a:off x="64770" y="1276350"/>
          <a:ext cx="9013190" cy="3650615"/>
        </p:xfrm>
        <a:graphic>
          <a:graphicData uri="http://schemas.openxmlformats.org/drawingml/2006/table">
            <a:tbl>
              <a:tblPr firstRow="1" bandRow="1">
                <a:tableStyleId>{5C22544A-7EE6-4342-B048-85BDC9FD1C3A}</a:tableStyleId>
              </a:tblPr>
              <a:tblGrid>
                <a:gridCol w="1597660">
                  <a:extLst>
                    <a:ext uri="{9D8B030D-6E8A-4147-A177-3AD203B41FA5}">
                      <a16:colId xmlns="" xmlns:a16="http://schemas.microsoft.com/office/drawing/2014/main" val="20000"/>
                    </a:ext>
                  </a:extLst>
                </a:gridCol>
                <a:gridCol w="1597025">
                  <a:extLst>
                    <a:ext uri="{9D8B030D-6E8A-4147-A177-3AD203B41FA5}">
                      <a16:colId xmlns="" xmlns:a16="http://schemas.microsoft.com/office/drawing/2014/main" val="20001"/>
                    </a:ext>
                  </a:extLst>
                </a:gridCol>
                <a:gridCol w="1597660">
                  <a:extLst>
                    <a:ext uri="{9D8B030D-6E8A-4147-A177-3AD203B41FA5}">
                      <a16:colId xmlns="" xmlns:a16="http://schemas.microsoft.com/office/drawing/2014/main" val="20002"/>
                    </a:ext>
                  </a:extLst>
                </a:gridCol>
                <a:gridCol w="1597660">
                  <a:extLst>
                    <a:ext uri="{9D8B030D-6E8A-4147-A177-3AD203B41FA5}">
                      <a16:colId xmlns="" xmlns:a16="http://schemas.microsoft.com/office/drawing/2014/main" val="20003"/>
                    </a:ext>
                  </a:extLst>
                </a:gridCol>
                <a:gridCol w="2623185">
                  <a:extLst>
                    <a:ext uri="{9D8B030D-6E8A-4147-A177-3AD203B41FA5}">
                      <a16:colId xmlns="" xmlns:a16="http://schemas.microsoft.com/office/drawing/2014/main" val="20004"/>
                    </a:ext>
                  </a:extLst>
                </a:gridCol>
              </a:tblGrid>
              <a:tr h="521335">
                <a:tc>
                  <a:txBody>
                    <a:bodyPr/>
                    <a:lstStyle/>
                    <a:p>
                      <a:pPr>
                        <a:buNone/>
                      </a:pPr>
                      <a:r>
                        <a:rPr lang="en-US" sz="1200" dirty="0">
                          <a:latin typeface="Times New Roman" pitchFamily="18" charset="0"/>
                          <a:cs typeface="Times New Roman" pitchFamily="18" charset="0"/>
                        </a:rPr>
                        <a:t>S.NO</a:t>
                      </a:r>
                    </a:p>
                  </a:txBody>
                  <a:tcPr/>
                </a:tc>
                <a:tc>
                  <a:txBody>
                    <a:bodyPr/>
                    <a:lstStyle/>
                    <a:p>
                      <a:pPr>
                        <a:buNone/>
                      </a:pPr>
                      <a:r>
                        <a:rPr lang="en-US" sz="1200" dirty="0">
                          <a:latin typeface="Times New Roman" pitchFamily="18" charset="0"/>
                          <a:cs typeface="Times New Roman" pitchFamily="18" charset="0"/>
                        </a:rPr>
                        <a:t>TITLE</a:t>
                      </a:r>
                    </a:p>
                  </a:txBody>
                  <a:tcPr/>
                </a:tc>
                <a:tc>
                  <a:txBody>
                    <a:bodyPr/>
                    <a:lstStyle/>
                    <a:p>
                      <a:pPr>
                        <a:buNone/>
                      </a:pPr>
                      <a:r>
                        <a:rPr lang="en-US" sz="1200" dirty="0">
                          <a:latin typeface="Times New Roman" pitchFamily="18" charset="0"/>
                          <a:cs typeface="Times New Roman" pitchFamily="18" charset="0"/>
                          <a:sym typeface="+mn-ea"/>
                        </a:rPr>
                        <a:t>AUTHOR NAME </a:t>
                      </a:r>
                      <a:endParaRPr lang="en-US" sz="1200" dirty="0">
                        <a:latin typeface="Times New Roman" pitchFamily="18" charset="0"/>
                        <a:cs typeface="Times New Roman" pitchFamily="18" charset="0"/>
                      </a:endParaRPr>
                    </a:p>
                    <a:p>
                      <a:pPr>
                        <a:buNone/>
                      </a:pPr>
                      <a:endParaRPr lang="en-US" sz="1200" dirty="0">
                        <a:latin typeface="Times New Roman" pitchFamily="18" charset="0"/>
                        <a:cs typeface="Times New Roman" pitchFamily="18" charset="0"/>
                      </a:endParaRPr>
                    </a:p>
                  </a:txBody>
                  <a:tcPr/>
                </a:tc>
                <a:tc>
                  <a:txBody>
                    <a:bodyPr/>
                    <a:lstStyle/>
                    <a:p>
                      <a:pPr>
                        <a:buNone/>
                      </a:pPr>
                      <a:r>
                        <a:rPr lang="en-US" sz="1200" dirty="0">
                          <a:latin typeface="Times New Roman" pitchFamily="18" charset="0"/>
                          <a:cs typeface="Times New Roman" pitchFamily="18" charset="0"/>
                        </a:rPr>
                        <a:t>YEAR &amp; PUBICATION</a:t>
                      </a:r>
                    </a:p>
                  </a:txBody>
                  <a:tcPr/>
                </a:tc>
                <a:tc>
                  <a:txBody>
                    <a:bodyPr/>
                    <a:lstStyle/>
                    <a:p>
                      <a:pPr>
                        <a:buNone/>
                      </a:pPr>
                      <a:r>
                        <a:rPr lang="en-US" sz="1200" dirty="0" smtClean="0">
                          <a:latin typeface="Times New Roman" pitchFamily="18" charset="0"/>
                          <a:cs typeface="Times New Roman" pitchFamily="18" charset="0"/>
                        </a:rPr>
                        <a:t>DRAWBACK</a:t>
                      </a:r>
                      <a:endParaRPr lang="en-US" sz="1200" dirty="0">
                        <a:latin typeface="Times New Roman" pitchFamily="18" charset="0"/>
                        <a:cs typeface="Times New Roman" pitchFamily="18" charset="0"/>
                      </a:endParaRPr>
                    </a:p>
                  </a:txBody>
                  <a:tcPr/>
                </a:tc>
                <a:extLst>
                  <a:ext uri="{0D108BD9-81ED-4DB2-BD59-A6C34878D82A}">
                    <a16:rowId xmlns="" xmlns:a16="http://schemas.microsoft.com/office/drawing/2014/main" val="10000"/>
                  </a:ext>
                </a:extLst>
              </a:tr>
              <a:tr h="1773555">
                <a:tc>
                  <a:txBody>
                    <a:bodyPr/>
                    <a:lstStyle/>
                    <a:p>
                      <a:pPr>
                        <a:buNone/>
                      </a:pPr>
                      <a:r>
                        <a:rPr lang="en-US" sz="1200" dirty="0">
                          <a:latin typeface="Times New Roman" pitchFamily="18" charset="0"/>
                          <a:cs typeface="Times New Roman" pitchFamily="18" charset="0"/>
                        </a:rPr>
                        <a:t>3.</a:t>
                      </a:r>
                    </a:p>
                  </a:txBody>
                  <a:tcPr/>
                </a:tc>
                <a:tc>
                  <a:txBody>
                    <a:bodyPr/>
                    <a:lstStyle/>
                    <a:p>
                      <a:pPr>
                        <a:buNone/>
                      </a:pPr>
                      <a:r>
                        <a:rPr lang="en-US" sz="1200" dirty="0">
                          <a:latin typeface="Times New Roman" pitchFamily="18" charset="0"/>
                          <a:cs typeface="Times New Roman" pitchFamily="18" charset="0"/>
                        </a:rPr>
                        <a:t>PDHS: Pattern-Based Deep Hate Speech Detection With Improved Tweet Representation</a:t>
                      </a:r>
                    </a:p>
                  </a:txBody>
                  <a:tcPr/>
                </a:tc>
                <a:tc>
                  <a:txBody>
                    <a:bodyPr/>
                    <a:lstStyle/>
                    <a:p>
                      <a:pPr>
                        <a:buNone/>
                      </a:pPr>
                      <a:r>
                        <a:rPr lang="en-US" sz="1200" dirty="0">
                          <a:latin typeface="Times New Roman" pitchFamily="18" charset="0"/>
                          <a:cs typeface="Times New Roman" pitchFamily="18" charset="0"/>
                        </a:rPr>
                        <a:t>P. Sharmila;</a:t>
                      </a:r>
                    </a:p>
                    <a:p>
                      <a:pPr>
                        <a:buNone/>
                      </a:pPr>
                      <a:r>
                        <a:rPr lang="en-US" sz="1200" dirty="0">
                          <a:latin typeface="Times New Roman" pitchFamily="18" charset="0"/>
                          <a:cs typeface="Times New Roman" pitchFamily="18" charset="0"/>
                        </a:rPr>
                        <a:t>Kalaiarasi Sonai Muthu Anbananthen;</a:t>
                      </a:r>
                    </a:p>
                    <a:p>
                      <a:pPr>
                        <a:buNone/>
                      </a:pPr>
                      <a:r>
                        <a:rPr lang="en-US" sz="1200" dirty="0">
                          <a:latin typeface="Times New Roman" pitchFamily="18" charset="0"/>
                          <a:cs typeface="Times New Roman" pitchFamily="18" charset="0"/>
                        </a:rPr>
                        <a:t>Deisy Chelliah;</a:t>
                      </a:r>
                    </a:p>
                    <a:p>
                      <a:pPr>
                        <a:buNone/>
                      </a:pPr>
                      <a:r>
                        <a:rPr lang="en-US" sz="1200" dirty="0">
                          <a:latin typeface="Times New Roman" pitchFamily="18" charset="0"/>
                          <a:cs typeface="Times New Roman" pitchFamily="18" charset="0"/>
                        </a:rPr>
                        <a:t>Sudhaman Parthasarathy;</a:t>
                      </a:r>
                    </a:p>
                    <a:p>
                      <a:pPr>
                        <a:buNone/>
                      </a:pPr>
                      <a:r>
                        <a:rPr lang="en-US" sz="1200" dirty="0">
                          <a:latin typeface="Times New Roman" pitchFamily="18" charset="0"/>
                          <a:cs typeface="Times New Roman" pitchFamily="18" charset="0"/>
                        </a:rPr>
                        <a:t>Subarmaniam Kannan</a:t>
                      </a:r>
                    </a:p>
                    <a:p>
                      <a:pPr>
                        <a:buNone/>
                      </a:pPr>
                      <a:endParaRPr lang="en-US" sz="1200" dirty="0">
                        <a:latin typeface="Times New Roman" pitchFamily="18" charset="0"/>
                        <a:cs typeface="Times New Roman" pitchFamily="18" charset="0"/>
                      </a:endParaRPr>
                    </a:p>
                  </a:txBody>
                  <a:tcPr/>
                </a:tc>
                <a:tc>
                  <a:txBody>
                    <a:bodyPr/>
                    <a:lstStyle/>
                    <a:p>
                      <a:pPr>
                        <a:buNone/>
                      </a:pPr>
                      <a:r>
                        <a:rPr lang="en-US" sz="1200" dirty="0">
                          <a:latin typeface="Times New Roman" pitchFamily="18" charset="0"/>
                          <a:cs typeface="Times New Roman" pitchFamily="18" charset="0"/>
                        </a:rPr>
                        <a:t>2022 &amp; IEEE</a:t>
                      </a:r>
                    </a:p>
                  </a:txBody>
                  <a:tcPr/>
                </a:tc>
                <a:tc>
                  <a:txBody>
                    <a:bodyPr/>
                    <a:lstStyle/>
                    <a:p>
                      <a:pPr>
                        <a:buNone/>
                      </a:pPr>
                      <a:r>
                        <a:rPr lang="en-US" sz="1200" dirty="0">
                          <a:latin typeface="Times New Roman" pitchFamily="18" charset="0"/>
                          <a:cs typeface="Times New Roman" pitchFamily="18" charset="0"/>
                        </a:rPr>
                        <a:t>The experimental results on Twitter Dataset can learn effective features to enhance the performance with minimum training time and attained 88%F1Score.</a:t>
                      </a:r>
                    </a:p>
                  </a:txBody>
                  <a:tcPr/>
                </a:tc>
                <a:extLst>
                  <a:ext uri="{0D108BD9-81ED-4DB2-BD59-A6C34878D82A}">
                    <a16:rowId xmlns="" xmlns:a16="http://schemas.microsoft.com/office/drawing/2014/main" val="10001"/>
                  </a:ext>
                </a:extLst>
              </a:tr>
              <a:tr h="1355725">
                <a:tc>
                  <a:txBody>
                    <a:bodyPr/>
                    <a:lstStyle/>
                    <a:p>
                      <a:pPr>
                        <a:buNone/>
                      </a:pPr>
                      <a:r>
                        <a:rPr lang="en-US" sz="1200" dirty="0">
                          <a:latin typeface="Times New Roman" pitchFamily="18" charset="0"/>
                          <a:cs typeface="Times New Roman" pitchFamily="18" charset="0"/>
                        </a:rPr>
                        <a:t>4.</a:t>
                      </a:r>
                    </a:p>
                  </a:txBody>
                  <a:tcPr/>
                </a:tc>
                <a:tc>
                  <a:txBody>
                    <a:bodyPr/>
                    <a:lstStyle/>
                    <a:p>
                      <a:pPr>
                        <a:buNone/>
                      </a:pPr>
                      <a:r>
                        <a:rPr lang="en-US" sz="1200" dirty="0">
                          <a:latin typeface="Times New Roman" pitchFamily="18" charset="0"/>
                          <a:cs typeface="Times New Roman" pitchFamily="18" charset="0"/>
                        </a:rPr>
                        <a:t>Deep Learning Based Fusion Approach for Hate Speech Detection</a:t>
                      </a:r>
                    </a:p>
                  </a:txBody>
                  <a:tcPr/>
                </a:tc>
                <a:tc>
                  <a:txBody>
                    <a:bodyPr/>
                    <a:lstStyle/>
                    <a:p>
                      <a:pPr>
                        <a:buNone/>
                      </a:pPr>
                      <a:r>
                        <a:rPr lang="en-US" sz="1200" dirty="0">
                          <a:latin typeface="Times New Roman" pitchFamily="18" charset="0"/>
                          <a:cs typeface="Times New Roman" pitchFamily="18" charset="0"/>
                        </a:rPr>
                        <a:t>Yanling Zhou;</a:t>
                      </a:r>
                    </a:p>
                    <a:p>
                      <a:pPr>
                        <a:buNone/>
                      </a:pPr>
                      <a:r>
                        <a:rPr lang="en-US" sz="1200" dirty="0">
                          <a:latin typeface="Times New Roman" pitchFamily="18" charset="0"/>
                          <a:cs typeface="Times New Roman" pitchFamily="18" charset="0"/>
                        </a:rPr>
                        <a:t>Yanyan Yang;</a:t>
                      </a:r>
                    </a:p>
                    <a:p>
                      <a:pPr>
                        <a:buNone/>
                      </a:pPr>
                      <a:r>
                        <a:rPr lang="en-US" sz="1200" dirty="0">
                          <a:latin typeface="Times New Roman" pitchFamily="18" charset="0"/>
                          <a:cs typeface="Times New Roman" pitchFamily="18" charset="0"/>
                        </a:rPr>
                        <a:t>Han Liu;</a:t>
                      </a:r>
                    </a:p>
                    <a:p>
                      <a:pPr>
                        <a:buNone/>
                      </a:pPr>
                      <a:r>
                        <a:rPr lang="en-US" sz="1200" dirty="0">
                          <a:latin typeface="Times New Roman" pitchFamily="18" charset="0"/>
                          <a:cs typeface="Times New Roman" pitchFamily="18" charset="0"/>
                        </a:rPr>
                        <a:t>Xiufeng Liu;</a:t>
                      </a:r>
                    </a:p>
                    <a:p>
                      <a:pPr>
                        <a:buNone/>
                      </a:pPr>
                      <a:r>
                        <a:rPr lang="en-US" sz="1200" dirty="0">
                          <a:latin typeface="Times New Roman" pitchFamily="18" charset="0"/>
                          <a:cs typeface="Times New Roman" pitchFamily="18" charset="0"/>
                        </a:rPr>
                        <a:t>Nick Savage</a:t>
                      </a:r>
                    </a:p>
                    <a:p>
                      <a:pPr>
                        <a:buNone/>
                      </a:pPr>
                      <a:endParaRPr lang="en-US" sz="1200" dirty="0">
                        <a:latin typeface="Times New Roman" pitchFamily="18" charset="0"/>
                        <a:cs typeface="Times New Roman" pitchFamily="18" charset="0"/>
                      </a:endParaRPr>
                    </a:p>
                  </a:txBody>
                  <a:tcPr/>
                </a:tc>
                <a:tc>
                  <a:txBody>
                    <a:bodyPr/>
                    <a:lstStyle/>
                    <a:p>
                      <a:pPr>
                        <a:buNone/>
                      </a:pPr>
                      <a:r>
                        <a:rPr lang="en-US" sz="1200" dirty="0">
                          <a:latin typeface="Times New Roman" pitchFamily="18" charset="0"/>
                          <a:cs typeface="Times New Roman" pitchFamily="18" charset="0"/>
                        </a:rPr>
                        <a:t>2020 &amp; IEEE</a:t>
                      </a:r>
                    </a:p>
                  </a:txBody>
                  <a:tcPr/>
                </a:tc>
                <a:tc>
                  <a:txBody>
                    <a:bodyPr/>
                    <a:lstStyle/>
                    <a:p>
                      <a:pPr>
                        <a:buNone/>
                      </a:pPr>
                      <a:r>
                        <a:rPr lang="en-US" sz="1200" dirty="0">
                          <a:latin typeface="Times New Roman" pitchFamily="18" charset="0"/>
                          <a:cs typeface="Times New Roman" pitchFamily="18" charset="0"/>
                        </a:rPr>
                        <a:t>The ExperimeNt shows that the accuracy and F1-score of the classification are significantly improved.</a:t>
                      </a:r>
                    </a:p>
                  </a:txBody>
                  <a:tcPr/>
                </a:tc>
                <a:extLst>
                  <a:ext uri="{0D108BD9-81ED-4DB2-BD59-A6C34878D82A}">
                    <a16:rowId xmlns=""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4500" b="1" i="0" u="none" strike="noStrike" kern="1200" cap="none" spc="0" normalizeH="0" baseline="0" noProof="0" dirty="0">
                <a:ln>
                  <a:noFill/>
                </a:ln>
                <a:solidFill>
                  <a:srgbClr val="FFC000"/>
                </a:solidFill>
                <a:effectLst/>
                <a:uLnTx/>
                <a:uFillTx/>
                <a:latin typeface="+mj-lt"/>
                <a:ea typeface="+mj-ea"/>
                <a:cs typeface="+mj-cs"/>
              </a:rPr>
              <a:t>  </a:t>
            </a: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PROPOSED </a:t>
            </a:r>
            <a:r>
              <a:rPr kumimoji="0" lang="en-US" altLang="en-US" sz="2800" b="1" i="0" u="none" strike="noStrike" kern="1200" cap="none" spc="0" normalizeH="0" baseline="0" noProof="0" dirty="0">
                <a:ln>
                  <a:noFill/>
                </a:ln>
                <a:solidFill>
                  <a:srgbClr val="FFC000"/>
                </a:solidFill>
                <a:effectLst/>
                <a:uLnTx/>
                <a:uFillTx/>
                <a:latin typeface="Times New Roman" pitchFamily="18" charset="0"/>
                <a:cs typeface="Times New Roman" pitchFamily="18" charset="0"/>
              </a:rPr>
              <a:t>WORK</a:t>
            </a: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 </a:t>
            </a:r>
            <a:endParaRPr kumimoji="0" lang="en-US" altLang="en-US" sz="3200" b="1" i="0" u="none" strike="noStrike" kern="1200" cap="none" spc="0" normalizeH="0" baseline="0" noProof="0" dirty="0">
              <a:ln>
                <a:noFill/>
              </a:ln>
              <a:solidFill>
                <a:srgbClr val="FFC000"/>
              </a:solidFill>
              <a:effectLst/>
              <a:uLnTx/>
              <a:uFillTx/>
              <a:latin typeface="+mj-lt"/>
              <a:ea typeface="+mj-ea"/>
              <a:cs typeface="+mj-cs"/>
            </a:endParaRPr>
          </a:p>
        </p:txBody>
      </p:sp>
      <p:sp>
        <p:nvSpPr>
          <p:cNvPr id="26628" name="Slide Number Placeholder 3"/>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rgbClr val="3F3F3F"/>
                </a:solidFill>
              </a:rPr>
              <a:pPr lvl="0" algn="r" eaLnBrk="1" hangingPunct="1"/>
              <a:t>6</a:t>
            </a:fld>
            <a:endParaRPr lang="en-US" altLang="en-US" sz="1200" dirty="0">
              <a:solidFill>
                <a:srgbClr val="3F3F3F"/>
              </a:solidFill>
            </a:endParaRPr>
          </a:p>
        </p:txBody>
      </p:sp>
      <p:sp>
        <p:nvSpPr>
          <p:cNvPr id="26629" name="Content Placeholder 5"/>
          <p:cNvSpPr>
            <a:spLocks noGrp="1"/>
          </p:cNvSpPr>
          <p:nvPr>
            <p:ph idx="1"/>
          </p:nvPr>
        </p:nvSpPr>
        <p:spPr>
          <a:xfrm>
            <a:off x="76200" y="1276350"/>
            <a:ext cx="8991600" cy="3750564"/>
          </a:xfrm>
        </p:spPr>
        <p:txBody>
          <a:bodyPr vert="horz" wrap="square" lIns="54864" tIns="91440" rIns="91440" bIns="45720" anchor="t" anchorCtr="0"/>
          <a:lstStyle/>
          <a:p>
            <a:r>
              <a:rPr lang="en-US" altLang="en-US" sz="1800" dirty="0" smtClean="0">
                <a:latin typeface="Times New Roman" pitchFamily="18" charset="0"/>
                <a:ea typeface="Times New Roman" panose="02020603050405020304" pitchFamily="18" charset="0"/>
                <a:cs typeface="Times New Roman" pitchFamily="18" charset="0"/>
              </a:rPr>
              <a:t>SGD is used for </a:t>
            </a:r>
            <a:r>
              <a:rPr lang="en-US" altLang="en-US" sz="1800" dirty="0">
                <a:latin typeface="Times New Roman" pitchFamily="18" charset="0"/>
                <a:ea typeface="Times New Roman" panose="02020603050405020304" pitchFamily="18" charset="0"/>
                <a:cs typeface="Times New Roman" pitchFamily="18" charset="0"/>
              </a:rPr>
              <a:t>hate speech classifications. SGD  stands for Stochastic Gradient Descent .</a:t>
            </a:r>
          </a:p>
          <a:p>
            <a:pPr marL="118745" indent="0">
              <a:buNone/>
            </a:pPr>
            <a:endParaRPr lang="en-US" altLang="en-US" sz="1800" dirty="0">
              <a:latin typeface="Times New Roman" pitchFamily="18" charset="0"/>
              <a:ea typeface="Times New Roman" panose="02020603050405020304" pitchFamily="18" charset="0"/>
              <a:cs typeface="Times New Roman" pitchFamily="18" charset="0"/>
            </a:endParaRPr>
          </a:p>
          <a:p>
            <a:r>
              <a:rPr lang="en-US" altLang="en-US" sz="1800" dirty="0">
                <a:latin typeface="Times New Roman" pitchFamily="18" charset="0"/>
                <a:ea typeface="Times New Roman" panose="02020603050405020304" pitchFamily="18" charset="0"/>
                <a:cs typeface="Times New Roman" pitchFamily="18" charset="0"/>
              </a:rPr>
              <a:t>Stochastic Gradient Descent (SGD) is a variant of the Gradient Descent algorithm used for optimizing machine learning models. In this variant, random training example is used to calculate the gradient and update the parameters at each iteration.</a:t>
            </a:r>
          </a:p>
          <a:p>
            <a:pPr marL="118745" indent="0">
              <a:buNone/>
            </a:pPr>
            <a:endParaRPr lang="en-US" altLang="en-US" sz="1800" dirty="0">
              <a:latin typeface="Times New Roman" pitchFamily="18" charset="0"/>
              <a:ea typeface="Times New Roman" panose="02020603050405020304" pitchFamily="18" charset="0"/>
              <a:cs typeface="Times New Roman" pitchFamily="18" charset="0"/>
            </a:endParaRPr>
          </a:p>
          <a:p>
            <a:r>
              <a:rPr lang="en-US" altLang="en-US" sz="1800" dirty="0">
                <a:latin typeface="Times New Roman" pitchFamily="18" charset="0"/>
                <a:ea typeface="Times New Roman" panose="02020603050405020304" pitchFamily="18" charset="0"/>
                <a:cs typeface="Times New Roman" pitchFamily="18" charset="0"/>
              </a:rPr>
              <a:t>SGD  is still computationally much less expensive than typical Gradient Descent. Hence, in most scenarios, SGD is preferred over Batch Gradient Descent for optimizing a learning algorithm.</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latin typeface="Times New Roman" pitchFamily="18" charset="0"/>
                <a:cs typeface="Times New Roman" pitchFamily="18" charset="0"/>
              </a:rPr>
              <a:t>ALGORITHM</a:t>
            </a:r>
            <a:endParaRPr lang="en-IN" sz="3200"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995686"/>
            <a:ext cx="7777842" cy="3054457"/>
          </a:xfrm>
        </p:spPr>
      </p:pic>
      <p:sp>
        <p:nvSpPr>
          <p:cNvPr id="5" name="TextBox 4"/>
          <p:cNvSpPr txBox="1"/>
          <p:nvPr/>
        </p:nvSpPr>
        <p:spPr>
          <a:xfrm>
            <a:off x="971600" y="1563638"/>
            <a:ext cx="4138954"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STOCHASTIC GRADIENT DESCENT</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1146375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 xmlns:a16="http://schemas.microsoft.com/office/drawing/2014/main" id="{2D30CEBA-4C86-6C26-1EC2-C6C66ADEE2BE}"/>
              </a:ext>
            </a:extLst>
          </p:cNvPr>
          <p:cNvSpPr/>
          <p:nvPr/>
        </p:nvSpPr>
        <p:spPr>
          <a:xfrm flipH="1">
            <a:off x="68036" y="1819600"/>
            <a:ext cx="1379763" cy="645715"/>
          </a:xfrm>
          <a:prstGeom prst="round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Text input</a:t>
            </a:r>
          </a:p>
        </p:txBody>
      </p:sp>
      <p:sp>
        <p:nvSpPr>
          <p:cNvPr id="12" name="Rectangle: Rounded Corners 11">
            <a:extLst>
              <a:ext uri="{FF2B5EF4-FFF2-40B4-BE49-F238E27FC236}">
                <a16:creationId xmlns="" xmlns:a16="http://schemas.microsoft.com/office/drawing/2014/main" id="{3ACD5A2D-13A7-C765-8544-F541BDA4B1E3}"/>
              </a:ext>
            </a:extLst>
          </p:cNvPr>
          <p:cNvSpPr/>
          <p:nvPr/>
        </p:nvSpPr>
        <p:spPr>
          <a:xfrm flipH="1">
            <a:off x="1836963" y="1348794"/>
            <a:ext cx="1006931" cy="141408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Pre processing</a:t>
            </a:r>
          </a:p>
        </p:txBody>
      </p:sp>
      <p:sp>
        <p:nvSpPr>
          <p:cNvPr id="13" name="Rectangle: Rounded Corners 12">
            <a:extLst>
              <a:ext uri="{FF2B5EF4-FFF2-40B4-BE49-F238E27FC236}">
                <a16:creationId xmlns="" xmlns:a16="http://schemas.microsoft.com/office/drawing/2014/main" id="{9E26320C-A72B-36AC-38AD-2B37235AA73B}"/>
              </a:ext>
            </a:extLst>
          </p:cNvPr>
          <p:cNvSpPr/>
          <p:nvPr/>
        </p:nvSpPr>
        <p:spPr>
          <a:xfrm flipH="1">
            <a:off x="3233058" y="1262959"/>
            <a:ext cx="1480455" cy="64571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Lower case</a:t>
            </a:r>
          </a:p>
        </p:txBody>
      </p:sp>
      <p:sp>
        <p:nvSpPr>
          <p:cNvPr id="14" name="Rectangle: Rounded Corners 13">
            <a:extLst>
              <a:ext uri="{FF2B5EF4-FFF2-40B4-BE49-F238E27FC236}">
                <a16:creationId xmlns="" xmlns:a16="http://schemas.microsoft.com/office/drawing/2014/main" id="{F8032DB1-9EDF-9C2F-C77E-8FB7402F569E}"/>
              </a:ext>
            </a:extLst>
          </p:cNvPr>
          <p:cNvSpPr/>
          <p:nvPr/>
        </p:nvSpPr>
        <p:spPr>
          <a:xfrm flipH="1">
            <a:off x="5053688" y="1392635"/>
            <a:ext cx="1371598" cy="137024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Converting text to float</a:t>
            </a:r>
          </a:p>
        </p:txBody>
      </p:sp>
      <p:sp>
        <p:nvSpPr>
          <p:cNvPr id="15" name="Rectangle: Rounded Corners 14">
            <a:extLst>
              <a:ext uri="{FF2B5EF4-FFF2-40B4-BE49-F238E27FC236}">
                <a16:creationId xmlns="" xmlns:a16="http://schemas.microsoft.com/office/drawing/2014/main" id="{062DDF83-1939-A33D-FC32-16AC3633586C}"/>
              </a:ext>
            </a:extLst>
          </p:cNvPr>
          <p:cNvSpPr/>
          <p:nvPr/>
        </p:nvSpPr>
        <p:spPr>
          <a:xfrm flipH="1">
            <a:off x="3243940" y="2343150"/>
            <a:ext cx="1480455" cy="609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Punctuation remover</a:t>
            </a:r>
          </a:p>
        </p:txBody>
      </p:sp>
      <p:sp>
        <p:nvSpPr>
          <p:cNvPr id="16" name="Rectangle: Rounded Corners 15">
            <a:extLst>
              <a:ext uri="{FF2B5EF4-FFF2-40B4-BE49-F238E27FC236}">
                <a16:creationId xmlns="" xmlns:a16="http://schemas.microsoft.com/office/drawing/2014/main" id="{237FD2A8-9AFD-CE54-8A6B-E41752FEBD5D}"/>
              </a:ext>
            </a:extLst>
          </p:cNvPr>
          <p:cNvSpPr/>
          <p:nvPr/>
        </p:nvSpPr>
        <p:spPr>
          <a:xfrm flipH="1">
            <a:off x="3128286" y="3673347"/>
            <a:ext cx="1476375" cy="609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Model</a:t>
            </a:r>
          </a:p>
        </p:txBody>
      </p:sp>
      <p:sp>
        <p:nvSpPr>
          <p:cNvPr id="17" name="Rectangle: Rounded Corners 16">
            <a:extLst>
              <a:ext uri="{FF2B5EF4-FFF2-40B4-BE49-F238E27FC236}">
                <a16:creationId xmlns="" xmlns:a16="http://schemas.microsoft.com/office/drawing/2014/main" id="{EC5A71BB-82E0-2234-A88B-CC49FAA12D28}"/>
              </a:ext>
            </a:extLst>
          </p:cNvPr>
          <p:cNvSpPr/>
          <p:nvPr/>
        </p:nvSpPr>
        <p:spPr>
          <a:xfrm flipH="1">
            <a:off x="6994071" y="1392635"/>
            <a:ext cx="1600200" cy="53707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Count vector</a:t>
            </a:r>
          </a:p>
        </p:txBody>
      </p:sp>
      <p:sp>
        <p:nvSpPr>
          <p:cNvPr id="18" name="Rectangle: Rounded Corners 17">
            <a:extLst>
              <a:ext uri="{FF2B5EF4-FFF2-40B4-BE49-F238E27FC236}">
                <a16:creationId xmlns="" xmlns:a16="http://schemas.microsoft.com/office/drawing/2014/main" id="{7EA96714-F8DC-86FB-AFB6-6F5B8C4AA5E6}"/>
              </a:ext>
            </a:extLst>
          </p:cNvPr>
          <p:cNvSpPr/>
          <p:nvPr/>
        </p:nvSpPr>
        <p:spPr>
          <a:xfrm flipH="1">
            <a:off x="1836962" y="3058885"/>
            <a:ext cx="1028701" cy="609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Test data</a:t>
            </a:r>
          </a:p>
        </p:txBody>
      </p:sp>
      <p:sp>
        <p:nvSpPr>
          <p:cNvPr id="19" name="Rectangle: Rounded Corners 18">
            <a:extLst>
              <a:ext uri="{FF2B5EF4-FFF2-40B4-BE49-F238E27FC236}">
                <a16:creationId xmlns="" xmlns:a16="http://schemas.microsoft.com/office/drawing/2014/main" id="{46C144D5-A5CF-4AA6-1B81-8B1A1745F0CF}"/>
              </a:ext>
            </a:extLst>
          </p:cNvPr>
          <p:cNvSpPr/>
          <p:nvPr/>
        </p:nvSpPr>
        <p:spPr>
          <a:xfrm flipH="1">
            <a:off x="5053688" y="3703864"/>
            <a:ext cx="1371598" cy="609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SGD Algorithm</a:t>
            </a:r>
          </a:p>
        </p:txBody>
      </p:sp>
      <p:sp>
        <p:nvSpPr>
          <p:cNvPr id="20" name="Rectangle: Rounded Corners 19">
            <a:extLst>
              <a:ext uri="{FF2B5EF4-FFF2-40B4-BE49-F238E27FC236}">
                <a16:creationId xmlns="" xmlns:a16="http://schemas.microsoft.com/office/drawing/2014/main" id="{4D9DA4BF-0E01-94CC-4118-B74353284DDA}"/>
              </a:ext>
            </a:extLst>
          </p:cNvPr>
          <p:cNvSpPr/>
          <p:nvPr/>
        </p:nvSpPr>
        <p:spPr>
          <a:xfrm flipH="1">
            <a:off x="7040335" y="3703864"/>
            <a:ext cx="1507671" cy="5901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Training Data</a:t>
            </a:r>
          </a:p>
        </p:txBody>
      </p:sp>
      <p:sp>
        <p:nvSpPr>
          <p:cNvPr id="22" name="Rectangle: Rounded Corners 21">
            <a:extLst>
              <a:ext uri="{FF2B5EF4-FFF2-40B4-BE49-F238E27FC236}">
                <a16:creationId xmlns="" xmlns:a16="http://schemas.microsoft.com/office/drawing/2014/main" id="{98716356-2E03-DB09-F35F-F2E4D45C32BA}"/>
              </a:ext>
            </a:extLst>
          </p:cNvPr>
          <p:cNvSpPr/>
          <p:nvPr/>
        </p:nvSpPr>
        <p:spPr>
          <a:xfrm flipH="1">
            <a:off x="6994070" y="2381876"/>
            <a:ext cx="1559377" cy="5321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TF-IDF</a:t>
            </a:r>
          </a:p>
        </p:txBody>
      </p:sp>
      <p:sp>
        <p:nvSpPr>
          <p:cNvPr id="23" name="Rectangle: Rounded Corners 22">
            <a:extLst>
              <a:ext uri="{FF2B5EF4-FFF2-40B4-BE49-F238E27FC236}">
                <a16:creationId xmlns="" xmlns:a16="http://schemas.microsoft.com/office/drawing/2014/main" id="{6F4E0E42-79DE-7B5F-EA17-1B1DC866646F}"/>
              </a:ext>
            </a:extLst>
          </p:cNvPr>
          <p:cNvSpPr/>
          <p:nvPr/>
        </p:nvSpPr>
        <p:spPr>
          <a:xfrm flipH="1">
            <a:off x="68036" y="4293980"/>
            <a:ext cx="1476375" cy="609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Output</a:t>
            </a:r>
          </a:p>
        </p:txBody>
      </p:sp>
      <p:sp>
        <p:nvSpPr>
          <p:cNvPr id="24" name="Arrow: Right 23">
            <a:extLst>
              <a:ext uri="{FF2B5EF4-FFF2-40B4-BE49-F238E27FC236}">
                <a16:creationId xmlns="" xmlns:a16="http://schemas.microsoft.com/office/drawing/2014/main" id="{256FF1E6-F306-7226-ED6E-DD6B6F0835DC}"/>
              </a:ext>
            </a:extLst>
          </p:cNvPr>
          <p:cNvSpPr/>
          <p:nvPr/>
        </p:nvSpPr>
        <p:spPr>
          <a:xfrm>
            <a:off x="1544411" y="2114550"/>
            <a:ext cx="232681"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Right 26">
            <a:extLst>
              <a:ext uri="{FF2B5EF4-FFF2-40B4-BE49-F238E27FC236}">
                <a16:creationId xmlns="" xmlns:a16="http://schemas.microsoft.com/office/drawing/2014/main" id="{E2C19C24-FF3B-A4DF-08B8-1326901E489B}"/>
              </a:ext>
            </a:extLst>
          </p:cNvPr>
          <p:cNvSpPr/>
          <p:nvPr/>
        </p:nvSpPr>
        <p:spPr>
          <a:xfrm rot="10800000" flipV="1">
            <a:off x="4724395" y="3992263"/>
            <a:ext cx="25892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Right 27">
            <a:extLst>
              <a:ext uri="{FF2B5EF4-FFF2-40B4-BE49-F238E27FC236}">
                <a16:creationId xmlns="" xmlns:a16="http://schemas.microsoft.com/office/drawing/2014/main" id="{38C9A50D-CBF0-0442-A1B9-DB6A522EA33D}"/>
              </a:ext>
            </a:extLst>
          </p:cNvPr>
          <p:cNvSpPr/>
          <p:nvPr/>
        </p:nvSpPr>
        <p:spPr>
          <a:xfrm rot="10800000">
            <a:off x="6621373" y="4007016"/>
            <a:ext cx="29320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Arrow: Right 29">
            <a:extLst>
              <a:ext uri="{FF2B5EF4-FFF2-40B4-BE49-F238E27FC236}">
                <a16:creationId xmlns="" xmlns:a16="http://schemas.microsoft.com/office/drawing/2014/main" id="{A01947ED-58D1-7545-4289-2EF57B95A2D7}"/>
              </a:ext>
            </a:extLst>
          </p:cNvPr>
          <p:cNvSpPr/>
          <p:nvPr/>
        </p:nvSpPr>
        <p:spPr>
          <a:xfrm rot="19393572">
            <a:off x="2905071" y="1927653"/>
            <a:ext cx="232681"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Right 30">
            <a:extLst>
              <a:ext uri="{FF2B5EF4-FFF2-40B4-BE49-F238E27FC236}">
                <a16:creationId xmlns="" xmlns:a16="http://schemas.microsoft.com/office/drawing/2014/main" id="{AB4507D6-4BDD-B0A7-FF8B-10138C7AAE70}"/>
              </a:ext>
            </a:extLst>
          </p:cNvPr>
          <p:cNvSpPr/>
          <p:nvPr/>
        </p:nvSpPr>
        <p:spPr>
          <a:xfrm rot="2632593">
            <a:off x="2897902" y="2234524"/>
            <a:ext cx="232681"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Right 31">
            <a:extLst>
              <a:ext uri="{FF2B5EF4-FFF2-40B4-BE49-F238E27FC236}">
                <a16:creationId xmlns="" xmlns:a16="http://schemas.microsoft.com/office/drawing/2014/main" id="{69EE95A4-34BF-89CA-4172-8C9EF4CFCDD3}"/>
              </a:ext>
            </a:extLst>
          </p:cNvPr>
          <p:cNvSpPr/>
          <p:nvPr/>
        </p:nvSpPr>
        <p:spPr>
          <a:xfrm rot="1637182">
            <a:off x="4773485" y="1906848"/>
            <a:ext cx="232681"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Right 32">
            <a:extLst>
              <a:ext uri="{FF2B5EF4-FFF2-40B4-BE49-F238E27FC236}">
                <a16:creationId xmlns="" xmlns:a16="http://schemas.microsoft.com/office/drawing/2014/main" id="{8A7B8819-13D3-67F8-8627-76481505ED53}"/>
              </a:ext>
            </a:extLst>
          </p:cNvPr>
          <p:cNvSpPr/>
          <p:nvPr/>
        </p:nvSpPr>
        <p:spPr>
          <a:xfrm rot="19538043">
            <a:off x="4768549" y="2266811"/>
            <a:ext cx="232681"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Arrow: Right 33">
            <a:extLst>
              <a:ext uri="{FF2B5EF4-FFF2-40B4-BE49-F238E27FC236}">
                <a16:creationId xmlns="" xmlns:a16="http://schemas.microsoft.com/office/drawing/2014/main" id="{851CE745-46E6-EF17-E097-046376BE02B8}"/>
              </a:ext>
            </a:extLst>
          </p:cNvPr>
          <p:cNvSpPr/>
          <p:nvPr/>
        </p:nvSpPr>
        <p:spPr>
          <a:xfrm rot="19714977">
            <a:off x="6501336" y="1977600"/>
            <a:ext cx="384248"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Arrow: Right 34">
            <a:extLst>
              <a:ext uri="{FF2B5EF4-FFF2-40B4-BE49-F238E27FC236}">
                <a16:creationId xmlns="" xmlns:a16="http://schemas.microsoft.com/office/drawing/2014/main" id="{7A13896B-2043-F4C1-BFE9-2A3574D6F072}"/>
              </a:ext>
            </a:extLst>
          </p:cNvPr>
          <p:cNvSpPr/>
          <p:nvPr/>
        </p:nvSpPr>
        <p:spPr>
          <a:xfrm rot="1997266">
            <a:off x="6528053" y="2412656"/>
            <a:ext cx="37403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rrow: Bent 35">
            <a:extLst>
              <a:ext uri="{FF2B5EF4-FFF2-40B4-BE49-F238E27FC236}">
                <a16:creationId xmlns="" xmlns:a16="http://schemas.microsoft.com/office/drawing/2014/main" id="{2AF38FED-73E6-A892-C3C2-57B0DC51C0F2}"/>
              </a:ext>
            </a:extLst>
          </p:cNvPr>
          <p:cNvSpPr/>
          <p:nvPr/>
        </p:nvSpPr>
        <p:spPr>
          <a:xfrm flipH="1" flipV="1">
            <a:off x="1764844" y="4451996"/>
            <a:ext cx="2201638" cy="219702"/>
          </a:xfrm>
          <a:prstGeom prst="bentArrow">
            <a:avLst>
              <a:gd name="adj1" fmla="val 25000"/>
              <a:gd name="adj2" fmla="val 22651"/>
              <a:gd name="adj3" fmla="val 36744"/>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9" name="Arrow: Bent 38">
            <a:extLst>
              <a:ext uri="{FF2B5EF4-FFF2-40B4-BE49-F238E27FC236}">
                <a16:creationId xmlns="" xmlns:a16="http://schemas.microsoft.com/office/drawing/2014/main" id="{0AC122CA-6332-18A2-5039-0049981F9906}"/>
              </a:ext>
            </a:extLst>
          </p:cNvPr>
          <p:cNvSpPr/>
          <p:nvPr/>
        </p:nvSpPr>
        <p:spPr>
          <a:xfrm rot="5400000">
            <a:off x="3382504" y="2977594"/>
            <a:ext cx="209768" cy="1028701"/>
          </a:xfrm>
          <a:prstGeom prst="bentArrow">
            <a:avLst>
              <a:gd name="adj1" fmla="val 25000"/>
              <a:gd name="adj2" fmla="val 25000"/>
              <a:gd name="adj3" fmla="val 50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2" name="Arrow: Bent 41">
            <a:extLst>
              <a:ext uri="{FF2B5EF4-FFF2-40B4-BE49-F238E27FC236}">
                <a16:creationId xmlns="" xmlns:a16="http://schemas.microsoft.com/office/drawing/2014/main" id="{E970F091-39AF-2233-5159-38682F1C39EC}"/>
              </a:ext>
            </a:extLst>
          </p:cNvPr>
          <p:cNvSpPr/>
          <p:nvPr/>
        </p:nvSpPr>
        <p:spPr>
          <a:xfrm rot="10800000">
            <a:off x="8724781" y="1604478"/>
            <a:ext cx="264432" cy="2568841"/>
          </a:xfrm>
          <a:prstGeom prst="bentArrow">
            <a:avLst>
              <a:gd name="adj1" fmla="val 30825"/>
              <a:gd name="adj2" fmla="val 31175"/>
              <a:gd name="adj3" fmla="val 46612"/>
              <a:gd name="adj4"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3" name="Rectangle 42">
            <a:extLst>
              <a:ext uri="{FF2B5EF4-FFF2-40B4-BE49-F238E27FC236}">
                <a16:creationId xmlns="" xmlns:a16="http://schemas.microsoft.com/office/drawing/2014/main" id="{BC7ABF09-5D3D-72F5-99D8-3F571A709E09}"/>
              </a:ext>
            </a:extLst>
          </p:cNvPr>
          <p:cNvSpPr/>
          <p:nvPr/>
        </p:nvSpPr>
        <p:spPr>
          <a:xfrm>
            <a:off x="8696892" y="1590902"/>
            <a:ext cx="29232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ectangle 43">
            <a:extLst>
              <a:ext uri="{FF2B5EF4-FFF2-40B4-BE49-F238E27FC236}">
                <a16:creationId xmlns="" xmlns:a16="http://schemas.microsoft.com/office/drawing/2014/main" id="{3A9755F5-F687-67A9-F268-3F2447AF33D5}"/>
              </a:ext>
            </a:extLst>
          </p:cNvPr>
          <p:cNvSpPr/>
          <p:nvPr/>
        </p:nvSpPr>
        <p:spPr>
          <a:xfrm>
            <a:off x="8710837" y="2638426"/>
            <a:ext cx="26443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Title 45">
            <a:extLst>
              <a:ext uri="{FF2B5EF4-FFF2-40B4-BE49-F238E27FC236}">
                <a16:creationId xmlns="" xmlns:a16="http://schemas.microsoft.com/office/drawing/2014/main" id="{D907937C-9323-3AD7-AC7E-6C5E5B15E564}"/>
              </a:ext>
            </a:extLst>
          </p:cNvPr>
          <p:cNvSpPr>
            <a:spLocks noGrp="1"/>
          </p:cNvSpPr>
          <p:nvPr>
            <p:ph type="title"/>
          </p:nvPr>
        </p:nvSpPr>
        <p:spPr/>
        <p:txBody>
          <a:bodyPr>
            <a:normAutofit/>
          </a:bodyPr>
          <a:lstStyle/>
          <a:p>
            <a:pPr algn="ctr"/>
            <a:r>
              <a:rPr lang="en-IN" sz="3200" dirty="0"/>
              <a:t>SYSTEM   ARCHITECTURE</a:t>
            </a:r>
          </a:p>
        </p:txBody>
      </p:sp>
    </p:spTree>
    <p:extLst>
      <p:ext uri="{BB962C8B-B14F-4D97-AF65-F5344CB8AC3E}">
        <p14:creationId xmlns:p14="http://schemas.microsoft.com/office/powerpoint/2010/main" val="2337241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2800" b="1" i="0" u="none" strike="noStrike" kern="1200" cap="none" spc="0" normalizeH="0" baseline="0" noProof="0" dirty="0">
                <a:ln>
                  <a:noFill/>
                </a:ln>
                <a:solidFill>
                  <a:srgbClr val="FFC000"/>
                </a:solidFill>
                <a:effectLst/>
                <a:uLnTx/>
                <a:uFillTx/>
                <a:latin typeface="+mj-lt"/>
                <a:ea typeface="+mj-ea"/>
                <a:cs typeface="+mj-cs"/>
              </a:rPr>
              <a:t>LIST OF MODULES </a:t>
            </a:r>
          </a:p>
        </p:txBody>
      </p:sp>
      <p:sp>
        <p:nvSpPr>
          <p:cNvPr id="32772" name="Slide Number Placeholder 3"/>
          <p:cNvSpPr txBox="1">
            <a:spLocks noGrp="1"/>
          </p:cNvSpPr>
          <p:nvPr>
            <p:ph type="sldNum" sz="quarter" idx="12"/>
          </p:nvPr>
        </p:nvSpPr>
        <p:spPr>
          <a:noFill/>
          <a:ln>
            <a:noFill/>
          </a:ln>
        </p:spPr>
        <p:txBody>
          <a:bodyPr bIns="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altLang="en-US" sz="1200" dirty="0">
                <a:solidFill>
                  <a:srgbClr val="3F3F3F"/>
                </a:solidFill>
              </a:rPr>
              <a:t>9</a:t>
            </a:fld>
            <a:endParaRPr lang="en-US" altLang="en-US" sz="1200" dirty="0">
              <a:solidFill>
                <a:srgbClr val="3F3F3F"/>
              </a:solidFill>
            </a:endParaRPr>
          </a:p>
        </p:txBody>
      </p:sp>
      <p:sp>
        <p:nvSpPr>
          <p:cNvPr id="7" name="Text Box 6"/>
          <p:cNvSpPr txBox="1"/>
          <p:nvPr/>
        </p:nvSpPr>
        <p:spPr>
          <a:xfrm>
            <a:off x="152400" y="1200150"/>
            <a:ext cx="8938260" cy="4259115"/>
          </a:xfrm>
          <a:prstGeom prst="rect">
            <a:avLst/>
          </a:prstGeom>
          <a:noFill/>
        </p:spPr>
        <p:txBody>
          <a:bodyPr wrap="square" rtlCol="0">
            <a:spAutoFit/>
          </a:bodyPr>
          <a:lstStyle/>
          <a:p>
            <a:r>
              <a:rPr lang="en-US" sz="2000" dirty="0">
                <a:latin typeface="Times New Roman" pitchFamily="18" charset="0"/>
                <a:cs typeface="Times New Roman" pitchFamily="18" charset="0"/>
              </a:rPr>
              <a:t>Proposed System consists of three module phases:</a:t>
            </a:r>
          </a:p>
          <a:p>
            <a:endParaRPr lang="en-US" sz="2000" b="1" dirty="0">
              <a:latin typeface="Times New Roman" pitchFamily="18" charset="0"/>
              <a:cs typeface="Times New Roman" pitchFamily="18" charset="0"/>
            </a:endParaRPr>
          </a:p>
          <a:p>
            <a:pPr marL="285750" indent="-285750">
              <a:buFont typeface="Arial" panose="020B0604020202020204" pitchFamily="34" charset="0"/>
              <a:buChar char="•"/>
            </a:pPr>
            <a:r>
              <a:rPr lang="en-US" b="1" dirty="0">
                <a:latin typeface="Times New Roman" pitchFamily="18" charset="0"/>
                <a:cs typeface="Times New Roman" pitchFamily="18" charset="0"/>
              </a:rPr>
              <a:t>Phase 1</a:t>
            </a:r>
          </a:p>
          <a:p>
            <a:r>
              <a:rPr lang="en-US" dirty="0">
                <a:latin typeface="Times New Roman" pitchFamily="18" charset="0"/>
                <a:cs typeface="Times New Roman" pitchFamily="18" charset="0"/>
              </a:rPr>
              <a:t>     </a:t>
            </a:r>
          </a:p>
          <a:p>
            <a:r>
              <a:rPr lang="en-US" b="1" dirty="0">
                <a:latin typeface="Times New Roman" pitchFamily="18" charset="0"/>
                <a:cs typeface="Times New Roman" pitchFamily="18" charset="0"/>
              </a:rPr>
              <a:t>    Data gathering</a:t>
            </a:r>
          </a:p>
          <a:p>
            <a:pPr>
              <a:lnSpc>
                <a:spcPct val="150000"/>
              </a:lnSpc>
            </a:pPr>
            <a:r>
              <a:rPr lang="en-US" dirty="0">
                <a:latin typeface="Times New Roman" pitchFamily="18" charset="0"/>
                <a:cs typeface="Times New Roman" pitchFamily="18" charset="0"/>
              </a:rPr>
              <a:t>            1.Kaggle</a:t>
            </a:r>
          </a:p>
          <a:p>
            <a:pPr marL="285750" indent="-285750">
              <a:buFont typeface="Arial" panose="020B0604020202020204" pitchFamily="34" charset="0"/>
              <a:buChar char="•"/>
            </a:pPr>
            <a:endParaRPr lang="en-US" dirty="0">
              <a:latin typeface="Times New Roman" pitchFamily="18" charset="0"/>
              <a:cs typeface="Times New Roman" pitchFamily="18" charset="0"/>
            </a:endParaRPr>
          </a:p>
          <a:p>
            <a:pPr>
              <a:lnSpc>
                <a:spcPct val="150000"/>
              </a:lnSpc>
            </a:pPr>
            <a:r>
              <a:rPr lang="en-US" b="1" dirty="0">
                <a:latin typeface="Times New Roman" pitchFamily="18" charset="0"/>
                <a:cs typeface="Times New Roman" pitchFamily="18" charset="0"/>
              </a:rPr>
              <a:t>    Data preprocessing</a:t>
            </a:r>
          </a:p>
          <a:p>
            <a:pPr>
              <a:lnSpc>
                <a:spcPct val="150000"/>
              </a:lnSpc>
            </a:pPr>
            <a:r>
              <a:rPr lang="en-US" dirty="0">
                <a:latin typeface="Times New Roman" pitchFamily="18" charset="0"/>
                <a:cs typeface="Times New Roman" pitchFamily="18" charset="0"/>
              </a:rPr>
              <a:t>            1.TF-IDF</a:t>
            </a:r>
          </a:p>
          <a:p>
            <a:pPr>
              <a:lnSpc>
                <a:spcPct val="150000"/>
              </a:lnSpc>
            </a:pPr>
            <a:r>
              <a:rPr lang="en-US" dirty="0">
                <a:latin typeface="Times New Roman" pitchFamily="18" charset="0"/>
                <a:cs typeface="Times New Roman" pitchFamily="18" charset="0"/>
              </a:rPr>
              <a:t>            2.Count Vectorization</a:t>
            </a:r>
          </a:p>
          <a:p>
            <a:pPr>
              <a:lnSpc>
                <a:spcPct val="150000"/>
              </a:lnSpc>
            </a:pPr>
            <a:r>
              <a:rPr lang="en-US" dirty="0">
                <a:latin typeface="Times New Roman" pitchFamily="18" charset="0"/>
                <a:cs typeface="Times New Roman" pitchFamily="18" charset="0"/>
              </a:rPr>
              <a:t>            3.Punctuation Removal</a:t>
            </a:r>
          </a:p>
          <a:p>
            <a:pPr>
              <a:lnSpc>
                <a:spcPct val="150000"/>
              </a:lnSpc>
            </a:pPr>
            <a:r>
              <a:rPr lang="en-US" dirty="0">
                <a:latin typeface="Times New Roman" pitchFamily="18" charset="0"/>
                <a:cs typeface="Times New Roman" pitchFamily="18" charset="0"/>
              </a:rPr>
              <a:t>                   </a:t>
            </a:r>
          </a:p>
        </p:txBody>
      </p:sp>
    </p:spTree>
    <p:extLst>
      <p:ext uri="{BB962C8B-B14F-4D97-AF65-F5344CB8AC3E}">
        <p14:creationId xmlns:p14="http://schemas.microsoft.com/office/powerpoint/2010/main" val="20972030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882</TotalTime>
  <Words>1147</Words>
  <Application>Microsoft Office PowerPoint</Application>
  <PresentationFormat>On-screen Show (16:9)</PresentationFormat>
  <Paragraphs>172</Paragraphs>
  <Slides>21</Slides>
  <Notes>6</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Module</vt:lpstr>
      <vt:lpstr>                UNIVERSITY COLLEGE OF ENGINEERING KANCHEEPURAM             COMPUTER SCIENCE AND ENGINEERING    </vt:lpstr>
      <vt:lpstr>ABSTRACT</vt:lpstr>
      <vt:lpstr>AIM / OBJECTIVE</vt:lpstr>
      <vt:lpstr>LITERATURE REVIEW </vt:lpstr>
      <vt:lpstr>LITERATURE REVIEW (CONT..I)</vt:lpstr>
      <vt:lpstr>  PROPOSED WORK </vt:lpstr>
      <vt:lpstr>ALGORITHM</vt:lpstr>
      <vt:lpstr>SYSTEM   ARCHITECTURE</vt:lpstr>
      <vt:lpstr>LIST OF MODULES </vt:lpstr>
      <vt:lpstr>MODULES</vt:lpstr>
      <vt:lpstr>MODULES</vt:lpstr>
      <vt:lpstr>OUTPUT</vt:lpstr>
      <vt:lpstr>PERFORMANCE METRICS</vt:lpstr>
      <vt:lpstr>PERFORMANCE METRICS(CONT..)</vt:lpstr>
      <vt:lpstr>COMPARATIVE ANALYSIS</vt:lpstr>
      <vt:lpstr>COMPARATIVE ANALYSIS(CONT.)</vt:lpstr>
      <vt:lpstr>CONCLUSION</vt:lpstr>
      <vt:lpstr> FUTURE WORKS</vt:lpstr>
      <vt:lpstr>REFERENCES ( CONT.. I)</vt:lpstr>
      <vt:lpstr>REFERENCES(CONT.. II)</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COLLEGE OF ENGINEERING KANCHEEPURAM             COMPUTER SCIENCE AND ENGINEERING</dc:title>
  <dc:creator>Dhinesh</dc:creator>
  <cp:lastModifiedBy>Welcome-pc</cp:lastModifiedBy>
  <cp:revision>46</cp:revision>
  <dcterms:created xsi:type="dcterms:W3CDTF">2022-12-03T10:21:00Z</dcterms:created>
  <dcterms:modified xsi:type="dcterms:W3CDTF">2023-05-18T07:16:07Z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D5A06724C39E41D685BCE41EED157897</vt:lpwstr>
  </property>
  <property fmtid="{D5CDD505-2E9C-101B-9397-08002B2CF9AE}" pid="3" name="KSOProductBuildVer">
    <vt:lpwstr>1033-11.2.0.11388</vt:lpwstr>
  </property>
</Properties>
</file>