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470" r:id="rId2"/>
    <p:sldId id="472" r:id="rId3"/>
    <p:sldId id="258" r:id="rId4"/>
    <p:sldId id="473" r:id="rId5"/>
    <p:sldId id="475" r:id="rId6"/>
    <p:sldId id="477" r:id="rId7"/>
    <p:sldId id="478" r:id="rId8"/>
    <p:sldId id="465" r:id="rId9"/>
    <p:sldId id="464" r:id="rId10"/>
    <p:sldId id="491" r:id="rId11"/>
    <p:sldId id="498" r:id="rId12"/>
    <p:sldId id="499" r:id="rId13"/>
    <p:sldId id="497" r:id="rId14"/>
    <p:sldId id="500" r:id="rId15"/>
    <p:sldId id="492" r:id="rId16"/>
    <p:sldId id="494" r:id="rId17"/>
    <p:sldId id="496" r:id="rId18"/>
  </p:sldIdLst>
  <p:sldSz cx="9144000" cy="5143500" type="screen16x9"/>
  <p:notesSz cx="6797675" cy="9926638"/>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855BF-890B-45D6-8C69-9CF6B9C8D505}" v="3" dt="2023-03-04T11:00:02.31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87690" autoAdjust="0"/>
  </p:normalViewPr>
  <p:slideViewPr>
    <p:cSldViewPr showGuides="1">
      <p:cViewPr varScale="1">
        <p:scale>
          <a:sx n="84" d="100"/>
          <a:sy n="84" d="100"/>
        </p:scale>
        <p:origin x="1068" y="78"/>
      </p:cViewPr>
      <p:guideLst>
        <p:guide orient="horz" pos="1620"/>
        <p:guide pos="2864"/>
      </p:guideLst>
    </p:cSldViewPr>
  </p:slideViewPr>
  <p:outlineViewPr>
    <p:cViewPr>
      <p:scale>
        <a:sx n="33" d="100"/>
        <a:sy n="33" d="100"/>
      </p:scale>
      <p:origin x="0" y="-6348"/>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9E5E8E-648C-4E44-A009-88F144DCE7DB}" type="datetimeFigureOut">
              <a:rPr kumimoji="0" lang="en-US" sz="1300" b="0" i="0" u="none" strike="noStrike" kern="1200" cap="none" spc="0" normalizeH="0" baseline="0" noProof="0">
                <a:ln>
                  <a:noFill/>
                </a:ln>
                <a:solidFill>
                  <a:schemeClr val="tx1"/>
                </a:solidFill>
                <a:effectLst/>
                <a:uLnTx/>
                <a:uFillTx/>
                <a:latin typeface="+mn-lt"/>
                <a:ea typeface="+mn-ea"/>
                <a:cs typeface="+mn-cs"/>
              </a:rPr>
              <a:t>5/3/2023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C047163-4A2E-4D78-82F7-8750397E92A4}" type="datetimeFigureOut">
              <a:rPr kumimoji="0" lang="en-US" sz="1300" b="0" i="0" u="none" strike="noStrike" kern="1200" cap="none" spc="0" normalizeH="0" baseline="0" noProof="0">
                <a:ln>
                  <a:noFill/>
                </a:ln>
                <a:solidFill>
                  <a:schemeClr val="tx1"/>
                </a:solidFill>
                <a:effectLst/>
                <a:uLnTx/>
                <a:uFillTx/>
                <a:latin typeface="+mn-lt"/>
                <a:ea typeface="+mn-ea"/>
                <a:cs typeface="+mn-cs"/>
              </a:rPr>
              <a:t>5/3/2023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37151396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5571" tIns="47786" rIns="95571" bIns="47786" anchor="t" anchorCtr="0"/>
          <a:lstStyle/>
          <a:p>
            <a:pPr lvl="0"/>
            <a:endParaRPr lang="en-US" altLang="en-US" dirty="0"/>
          </a:p>
        </p:txBody>
      </p:sp>
      <p:sp>
        <p:nvSpPr>
          <p:cNvPr id="11268"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a:t>
            </a:fld>
            <a:endParaRPr lang="en-US"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a:ln>
            <a:solidFill>
              <a:srgbClr val="000000">
                <a:alpha val="100000"/>
              </a:srgbClr>
            </a:solidFill>
            <a:miter lim="800000"/>
          </a:ln>
        </p:spPr>
      </p:sp>
      <p:sp>
        <p:nvSpPr>
          <p:cNvPr id="1536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536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2</a:t>
            </a:fld>
            <a:endParaRPr lang="en-US" alt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Rot="1" noChangeAspect="1" noTextEdit="1"/>
          </p:cNvSpPr>
          <p:nvPr>
            <p:ph type="sldImg"/>
          </p:nvPr>
        </p:nvSpPr>
        <p:spPr>
          <a:ln>
            <a:solidFill>
              <a:srgbClr val="000000">
                <a:alpha val="100000"/>
              </a:srgbClr>
            </a:solidFill>
            <a:miter lim="800000"/>
          </a:ln>
        </p:spPr>
      </p:sp>
      <p:sp>
        <p:nvSpPr>
          <p:cNvPr id="1331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331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3</a:t>
            </a:fld>
            <a:endParaRPr lang="en-US" altLang="en-US" sz="13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a:ln>
            <a:solidFill>
              <a:srgbClr val="000000">
                <a:alpha val="100000"/>
              </a:srgbClr>
            </a:solidFill>
            <a:miter lim="800000"/>
          </a:ln>
        </p:spPr>
      </p:sp>
      <p:sp>
        <p:nvSpPr>
          <p:cNvPr id="17411"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7412"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4</a:t>
            </a:fld>
            <a:endParaRPr lang="en-US" altLang="en-US" sz="13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TextEdit="1"/>
          </p:cNvSpPr>
          <p:nvPr>
            <p:ph type="sldImg"/>
          </p:nvPr>
        </p:nvSpPr>
        <p:spPr>
          <a:ln>
            <a:solidFill>
              <a:srgbClr val="000000">
                <a:alpha val="100000"/>
              </a:srgbClr>
            </a:solidFill>
            <a:miter lim="800000"/>
          </a:ln>
        </p:spPr>
      </p:sp>
      <p:sp>
        <p:nvSpPr>
          <p:cNvPr id="19459"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9460"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5</a:t>
            </a:fld>
            <a:endParaRPr lang="en-US" altLang="en-US" sz="13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a:ln>
            <a:solidFill>
              <a:srgbClr val="000000">
                <a:alpha val="100000"/>
              </a:srgbClr>
            </a:solidFill>
            <a:miter lim="800000"/>
          </a:ln>
        </p:spPr>
      </p:sp>
      <p:sp>
        <p:nvSpPr>
          <p:cNvPr id="2355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355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6</a:t>
            </a:fld>
            <a:endParaRPr lang="en-US" altLang="en-US" sz="13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a:ln>
            <a:solidFill>
              <a:srgbClr val="000000">
                <a:alpha val="100000"/>
              </a:srgbClr>
            </a:solidFill>
            <a:miter lim="800000"/>
          </a:ln>
        </p:spPr>
      </p:sp>
      <p:sp>
        <p:nvSpPr>
          <p:cNvPr id="2560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560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7</a:t>
            </a:fld>
            <a:endParaRPr lang="en-US" altLang="en-US" sz="13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idx="1"/>
          </p:nvPr>
        </p:nvSpPr>
        <p:spPr>
          <a:noFill/>
          <a:ln>
            <a:noFill/>
          </a:ln>
        </p:spPr>
        <p:txBody>
          <a:bodyPr wrap="square" lIns="95571" tIns="47786" rIns="95571" bIns="47786" anchor="t" anchorCtr="0"/>
          <a:lstStyle/>
          <a:p>
            <a:pPr lvl="0"/>
            <a:endParaRPr lang="en-IN" altLang="en-US" dirty="0"/>
          </a:p>
        </p:txBody>
      </p:sp>
      <p:sp>
        <p:nvSpPr>
          <p:cNvPr id="33796"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10</a:t>
            </a:fld>
            <a:endParaRPr lang="en-US" alt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3846513"/>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EC94D35-6211-43BD-B408-D5D952B16D6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invGray">
          <a:xfrm>
            <a:off x="6599238" y="0"/>
            <a:ext cx="46038"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107291-5DD9-4478-A187-3DDBB6A3846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783138"/>
            <a:ext cx="3836988" cy="273050"/>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A53F2C6-109C-46C3-998D-A6295812085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3" name="Date Placeholder 1"/>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D027DA-329F-4BD0-AFA2-CF63BA1B78BD}"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2"/>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3"/>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7EB0282-29CC-4193-BB11-DFFB0ACA6D8F}"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165100" y="877888"/>
            <a:ext cx="2522538" cy="150813"/>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6D9099-BD1D-49CB-9168-7F95D56737F3}"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3035300" y="877888"/>
            <a:ext cx="5194300" cy="1508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bg1">
                    <a:shade val="50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339138" y="877888"/>
            <a:ext cx="733425" cy="150813"/>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a:xfrm>
            <a:off x="457200" y="1331913"/>
            <a:ext cx="8229600" cy="3468687"/>
          </a:xfrm>
          <a:prstGeom prst="rect">
            <a:avLst/>
          </a:prstGeom>
          <a:noFill/>
          <a:ln w="9525">
            <a:noFill/>
          </a:ln>
        </p:spPr>
        <p:txBody>
          <a:bodyPr lIns="54864" tIns="9144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3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a:defRPr sz="1200">
                <a:solidFill>
                  <a:srgbClr val="3F3F3F"/>
                </a:solidFill>
              </a:defRPr>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140"/>
            <a:ext cx="9144000" cy="53340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2400" b="1" i="0" u="none" strike="noStrike" kern="1200" cap="none" spc="0" normalizeH="0" baseline="0" noProof="0" dirty="0">
                <a:ln>
                  <a:noFill/>
                </a:ln>
                <a:solidFill>
                  <a:srgbClr val="FFC800"/>
                </a:solidFill>
                <a:effectLst/>
                <a:uLnTx/>
                <a:uFillTx/>
                <a:latin typeface="+mj-lt"/>
                <a:ea typeface="+mj-ea"/>
                <a:cs typeface="+mj-cs"/>
              </a:rPr>
              <a:t>                UNIVERSITY COLLEGE OF ENGINEERING KANCHEEPURAM</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US" altLang="en-IN" sz="2400" b="1" i="0" u="none" strike="noStrike" kern="1200" cap="none" spc="0" normalizeH="0" baseline="0" noProof="0" dirty="0">
                <a:ln>
                  <a:noFill/>
                </a:ln>
                <a:solidFill>
                  <a:srgbClr val="FFC800"/>
                </a:solidFill>
                <a:effectLst/>
                <a:uLnTx/>
                <a:uFillTx/>
                <a:latin typeface="+mj-lt"/>
                <a:ea typeface="+mj-ea"/>
                <a:cs typeface="+mj-cs"/>
              </a:rPr>
              <a:t>            </a:t>
            </a:r>
            <a:r>
              <a:rPr kumimoji="0" lang="en-IN" sz="2400" b="1" i="0" u="none" strike="noStrike" kern="1200" cap="none" spc="0" normalizeH="0" baseline="0" noProof="0" dirty="0">
                <a:ln>
                  <a:noFill/>
                </a:ln>
                <a:solidFill>
                  <a:srgbClr val="FFC800"/>
                </a:solidFill>
                <a:effectLst/>
                <a:uLnTx/>
                <a:uFillTx/>
                <a:latin typeface="+mj-lt"/>
                <a:ea typeface="+mj-ea"/>
                <a:cs typeface="+mj-cs"/>
              </a:rPr>
              <a:t>COMPUTER SCIENCE AND ENGINEERING</a:t>
            </a:r>
            <a:br>
              <a:rPr kumimoji="0" lang="en-IN" sz="2400" b="1" i="0" u="none" strike="noStrike" kern="1200" cap="none" spc="0" normalizeH="0" baseline="0" noProof="0" dirty="0">
                <a:ln>
                  <a:noFill/>
                </a:ln>
                <a:solidFill>
                  <a:srgbClr val="FFC800"/>
                </a:solidFill>
                <a:effectLst/>
                <a:uLnTx/>
                <a:uFillTx/>
                <a:latin typeface="+mj-lt"/>
                <a:ea typeface="+mj-ea"/>
                <a:cs typeface="+mj-cs"/>
              </a:rPr>
            </a:b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t>
            </a:r>
            <a:endParaRPr kumimoji="0" lang="en-IN" sz="1600" b="1" i="0" u="none" strike="noStrike" kern="1200" cap="none" spc="0" normalizeH="0" baseline="0" noProof="0" dirty="0">
              <a:ln>
                <a:noFill/>
              </a:ln>
              <a:solidFill>
                <a:srgbClr val="FFC800"/>
              </a:solidFill>
              <a:effectLst/>
              <a:uLnTx/>
              <a:uFillTx/>
              <a:latin typeface="+mj-lt"/>
              <a:ea typeface="+mj-ea"/>
              <a:cs typeface="+mj-cs"/>
            </a:endParaRPr>
          </a:p>
        </p:txBody>
      </p:sp>
      <p:sp>
        <p:nvSpPr>
          <p:cNvPr id="10244" name="Slide Number Placeholder 5"/>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a:t>
            </a:fld>
            <a:endParaRPr lang="en-US" altLang="en-US" sz="1200" dirty="0">
              <a:solidFill>
                <a:srgbClr val="3F3F3F"/>
              </a:solidFill>
            </a:endParaRPr>
          </a:p>
        </p:txBody>
      </p:sp>
      <p:sp>
        <p:nvSpPr>
          <p:cNvPr id="6" name="Rectangle 5"/>
          <p:cNvSpPr/>
          <p:nvPr/>
        </p:nvSpPr>
        <p:spPr>
          <a:xfrm>
            <a:off x="255905" y="1733550"/>
            <a:ext cx="8632825" cy="3330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rgbClr val="002060"/>
                </a:solidFill>
                <a:effectLst/>
                <a:uLnTx/>
                <a:uFillTx/>
                <a:latin typeface="+mn-lt"/>
                <a:ea typeface="+mn-ea"/>
                <a:cs typeface="+mn-cs"/>
              </a:rPr>
              <a:t>   </a:t>
            </a:r>
            <a:r>
              <a:rPr lang="en-US" sz="2400" b="1" dirty="0">
                <a:solidFill>
                  <a:srgbClr val="002060"/>
                </a:solidFill>
                <a:latin typeface="Times New Roman" panose="02020603050405020304" pitchFamily="18" charset="0"/>
                <a:cs typeface="Times New Roman" panose="02020603050405020304" pitchFamily="18" charset="0"/>
              </a:rPr>
              <a:t>STOCHASTIC GRADIENT </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DESCENT BASED HATE SPEECH DETECTION IN SOCIAL NETWORKS </a:t>
            </a:r>
          </a:p>
          <a:p>
            <a:pPr marL="0" marR="0" lvl="0" indent="0" algn="just" defTabSz="914400" rtl="0" eaLnBrk="0" fontAlgn="base" latinLnBrk="0" hangingPunct="0">
              <a:lnSpc>
                <a:spcPct val="100000"/>
              </a:lnSpc>
              <a:spcBef>
                <a:spcPct val="0"/>
              </a:spcBef>
              <a:spcAft>
                <a:spcPct val="0"/>
              </a:spcAft>
              <a:buClrTx/>
              <a:buSzTx/>
              <a:buFontTx/>
              <a:buNone/>
              <a:defRPr/>
            </a:pPr>
            <a:endParaRPr lang="en-US" sz="2000" b="1" dirty="0">
              <a:solidFill>
                <a:srgbClr val="002060"/>
              </a:solidFill>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BATCH MEMBERS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1.</a:t>
            </a:r>
            <a:r>
              <a:rPr kumimoji="0" lang="en-US" sz="2000" b="1" i="0" u="none" strike="noStrike" kern="1200" cap="none" spc="0" normalizeH="0" noProof="0" dirty="0">
                <a:ln>
                  <a:noFill/>
                </a:ln>
                <a:solidFill>
                  <a:srgbClr val="002060"/>
                </a:solidFill>
                <a:effectLst/>
                <a:uLnTx/>
                <a:uFillTx/>
                <a:latin typeface="+mn-lt"/>
                <a:ea typeface="+mn-ea"/>
                <a:cs typeface="+mn-cs"/>
              </a:rPr>
              <a:t> </a:t>
            </a:r>
            <a:r>
              <a:rPr kumimoji="0" lang="en-US" sz="2000" b="1" i="0" u="none" strike="noStrike" kern="1200" cap="none" spc="0" normalizeH="0" baseline="0" noProof="0" dirty="0">
                <a:ln>
                  <a:noFill/>
                </a:ln>
                <a:solidFill>
                  <a:srgbClr val="002060"/>
                </a:solidFill>
                <a:effectLst/>
                <a:uLnTx/>
                <a:uFillTx/>
                <a:latin typeface="+mn-lt"/>
                <a:ea typeface="+mn-ea"/>
                <a:cs typeface="+mn-cs"/>
              </a:rPr>
              <a:t>GOKUL S (513419104015)</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2</a:t>
            </a:r>
            <a:r>
              <a:rPr lang="en-US" sz="2000" b="1" noProof="0" dirty="0">
                <a:ln>
                  <a:noFill/>
                </a:ln>
                <a:solidFill>
                  <a:srgbClr val="002060"/>
                </a:solidFill>
                <a:effectLst/>
                <a:uLnTx/>
                <a:uFillTx/>
                <a:sym typeface="+mn-ea"/>
              </a:rPr>
              <a:t>  HARIPRAKASH M</a:t>
            </a:r>
            <a:r>
              <a:rPr kumimoji="0" lang="en-US" sz="2000" b="1" i="0" u="none" strike="noStrike" kern="1200" cap="none" spc="0" normalizeH="0" baseline="0" noProof="0" dirty="0">
                <a:ln>
                  <a:noFill/>
                </a:ln>
                <a:solidFill>
                  <a:srgbClr val="002060"/>
                </a:solidFill>
                <a:effectLst/>
                <a:uLnTx/>
                <a:uFillTx/>
                <a:latin typeface="+mn-lt"/>
                <a:ea typeface="+mn-ea"/>
                <a:cs typeface="+mn-cs"/>
              </a:rPr>
              <a:t> (513419104017)</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3.KISHORE KUMAR M (513419104023)</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                                                                                         GUIDED BY –Mrs.T.Kala M.E(PhD)</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Assistant Professor, Dept. of CSE</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endPar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pic>
        <p:nvPicPr>
          <p:cNvPr id="10246" name="Picture 3"/>
          <p:cNvPicPr>
            <a:picLocks noChangeAspect="1"/>
          </p:cNvPicPr>
          <p:nvPr/>
        </p:nvPicPr>
        <p:blipFill>
          <a:blip r:embed="rId3"/>
          <a:stretch>
            <a:fillRect/>
          </a:stretch>
        </p:blipFill>
        <p:spPr>
          <a:xfrm>
            <a:off x="0" y="0"/>
            <a:ext cx="1066800" cy="1103313"/>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LIST OF MODULES </a:t>
            </a:r>
          </a:p>
        </p:txBody>
      </p:sp>
      <p:sp>
        <p:nvSpPr>
          <p:cNvPr id="32772"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10</a:t>
            </a:fld>
            <a:endParaRPr lang="en-US" altLang="en-US" sz="1200" dirty="0">
              <a:solidFill>
                <a:srgbClr val="3F3F3F"/>
              </a:solidFill>
            </a:endParaRPr>
          </a:p>
        </p:txBody>
      </p:sp>
      <p:sp>
        <p:nvSpPr>
          <p:cNvPr id="7" name="Text Box 6"/>
          <p:cNvSpPr txBox="1"/>
          <p:nvPr/>
        </p:nvSpPr>
        <p:spPr>
          <a:xfrm>
            <a:off x="152400" y="1200150"/>
            <a:ext cx="8938260" cy="4259115"/>
          </a:xfrm>
          <a:prstGeom prst="rect">
            <a:avLst/>
          </a:prstGeom>
          <a:noFill/>
        </p:spPr>
        <p:txBody>
          <a:bodyPr wrap="square" rtlCol="0">
            <a:spAutoFit/>
          </a:bodyPr>
          <a:lstStyle/>
          <a:p>
            <a:r>
              <a:rPr lang="en-US" sz="2000" dirty="0">
                <a:latin typeface="Times New Roman" pitchFamily="18" charset="0"/>
                <a:cs typeface="Times New Roman" pitchFamily="18" charset="0"/>
              </a:rPr>
              <a:t>Proposed System consists of three module phases:</a:t>
            </a:r>
          </a:p>
          <a:p>
            <a:endParaRPr lang="en-US" sz="2000" b="1" dirty="0">
              <a:latin typeface="Times New Roman" pitchFamily="18" charset="0"/>
              <a:cs typeface="Times New Roman" pitchFamily="18" charset="0"/>
            </a:endParaRPr>
          </a:p>
          <a:p>
            <a:pPr marL="285750" indent="-285750">
              <a:buFont typeface="Arial" panose="020B0604020202020204" pitchFamily="34" charset="0"/>
              <a:buChar char="•"/>
            </a:pPr>
            <a:r>
              <a:rPr lang="en-US" b="1" dirty="0">
                <a:latin typeface="Times New Roman" pitchFamily="18" charset="0"/>
                <a:cs typeface="Times New Roman" pitchFamily="18" charset="0"/>
              </a:rPr>
              <a:t>Phase 1</a:t>
            </a:r>
          </a:p>
          <a:p>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    Data gathering</a:t>
            </a:r>
          </a:p>
          <a:p>
            <a:pPr>
              <a:lnSpc>
                <a:spcPct val="150000"/>
              </a:lnSpc>
            </a:pPr>
            <a:r>
              <a:rPr lang="en-US" dirty="0">
                <a:latin typeface="Times New Roman" pitchFamily="18" charset="0"/>
                <a:cs typeface="Times New Roman" pitchFamily="18" charset="0"/>
              </a:rPr>
              <a:t>            1.Kaggle</a:t>
            </a:r>
          </a:p>
          <a:p>
            <a:pPr marL="285750" indent="-285750">
              <a:buFont typeface="Arial" panose="020B0604020202020204" pitchFamily="34" charset="0"/>
              <a:buChar char="•"/>
            </a:pPr>
            <a:endParaRPr lang="en-US" dirty="0">
              <a:latin typeface="Times New Roman" pitchFamily="18" charset="0"/>
              <a:cs typeface="Times New Roman" pitchFamily="18" charset="0"/>
            </a:endParaRPr>
          </a:p>
          <a:p>
            <a:pPr>
              <a:lnSpc>
                <a:spcPct val="150000"/>
              </a:lnSpc>
            </a:pPr>
            <a:r>
              <a:rPr lang="en-US" b="1" dirty="0">
                <a:latin typeface="Times New Roman" pitchFamily="18" charset="0"/>
                <a:cs typeface="Times New Roman" pitchFamily="18" charset="0"/>
              </a:rPr>
              <a:t>    Data preprocessing</a:t>
            </a:r>
          </a:p>
          <a:p>
            <a:pPr>
              <a:lnSpc>
                <a:spcPct val="150000"/>
              </a:lnSpc>
            </a:pPr>
            <a:r>
              <a:rPr lang="en-US" dirty="0">
                <a:latin typeface="Times New Roman" pitchFamily="18" charset="0"/>
                <a:cs typeface="Times New Roman" pitchFamily="18" charset="0"/>
              </a:rPr>
              <a:t>            1.TF-IDF</a:t>
            </a:r>
          </a:p>
          <a:p>
            <a:pPr>
              <a:lnSpc>
                <a:spcPct val="150000"/>
              </a:lnSpc>
            </a:pPr>
            <a:r>
              <a:rPr lang="en-US" dirty="0">
                <a:latin typeface="Times New Roman" pitchFamily="18" charset="0"/>
                <a:cs typeface="Times New Roman" pitchFamily="18" charset="0"/>
              </a:rPr>
              <a:t>            2.Count Vectorization</a:t>
            </a:r>
          </a:p>
          <a:p>
            <a:pPr>
              <a:lnSpc>
                <a:spcPct val="150000"/>
              </a:lnSpc>
            </a:pPr>
            <a:r>
              <a:rPr lang="en-US" dirty="0">
                <a:latin typeface="Times New Roman" pitchFamily="18" charset="0"/>
                <a:cs typeface="Times New Roman" pitchFamily="18" charset="0"/>
              </a:rPr>
              <a:t>            3.Punctuation Removal</a:t>
            </a:r>
          </a:p>
          <a:p>
            <a:pPr>
              <a:lnSpc>
                <a:spcPct val="150000"/>
              </a:lnSpc>
            </a:pPr>
            <a:r>
              <a:rPr lang="en-US" dirty="0">
                <a:latin typeface="Times New Roman" pitchFamily="18" charset="0"/>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4FEB-F667-CE9C-8F3A-0A633987427D}"/>
              </a:ext>
            </a:extLst>
          </p:cNvPr>
          <p:cNvSpPr>
            <a:spLocks noGrp="1"/>
          </p:cNvSpPr>
          <p:nvPr>
            <p:ph type="title"/>
          </p:nvPr>
        </p:nvSpPr>
        <p:spPr/>
        <p:txBody>
          <a:bodyPr>
            <a:normAutofit/>
          </a:bodyPr>
          <a:lstStyle/>
          <a:p>
            <a:pPr algn="ctr"/>
            <a:r>
              <a:rPr lang="en-IN" sz="3200" dirty="0"/>
              <a:t>MODULES</a:t>
            </a:r>
          </a:p>
        </p:txBody>
      </p:sp>
      <p:sp>
        <p:nvSpPr>
          <p:cNvPr id="3" name="Content Placeholder 2">
            <a:extLst>
              <a:ext uri="{FF2B5EF4-FFF2-40B4-BE49-F238E27FC236}">
                <a16:creationId xmlns:a16="http://schemas.microsoft.com/office/drawing/2014/main" id="{EF13CB22-BDF3-2D4D-6407-2A33F77EEC90}"/>
              </a:ext>
            </a:extLst>
          </p:cNvPr>
          <p:cNvSpPr>
            <a:spLocks noGrp="1"/>
          </p:cNvSpPr>
          <p:nvPr>
            <p:ph idx="1"/>
          </p:nvPr>
        </p:nvSpPr>
        <p:spPr/>
        <p:txBody>
          <a:bodyPr/>
          <a:lstStyle/>
          <a:p>
            <a:pPr>
              <a:buClr>
                <a:schemeClr val="tx1"/>
              </a:buClr>
              <a:buSzPct val="100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Phase 2</a:t>
            </a:r>
          </a:p>
          <a:p>
            <a:pPr marL="118745" indent="0">
              <a:buClr>
                <a:schemeClr val="tx1"/>
              </a:buClr>
              <a:buSzPct val="100000"/>
              <a:buNone/>
            </a:pPr>
            <a:r>
              <a:rPr lang="en-IN" sz="2000" b="1" dirty="0">
                <a:latin typeface="Times New Roman" panose="02020603050405020304" pitchFamily="18" charset="0"/>
                <a:cs typeface="Times New Roman" panose="02020603050405020304" pitchFamily="18" charset="0"/>
              </a:rPr>
              <a:t>   </a:t>
            </a:r>
          </a:p>
          <a:p>
            <a:pPr marL="118745" indent="0">
              <a:buClr>
                <a:schemeClr val="tx1"/>
              </a:buClr>
              <a:buSzPct val="100000"/>
              <a:buNone/>
            </a:pPr>
            <a:r>
              <a:rPr lang="en-IN" sz="2000" b="1" dirty="0">
                <a:latin typeface="Times New Roman" panose="02020603050405020304" pitchFamily="18" charset="0"/>
                <a:cs typeface="Times New Roman" panose="02020603050405020304" pitchFamily="18" charset="0"/>
              </a:rPr>
              <a:t>  choose a model</a:t>
            </a:r>
          </a:p>
          <a:p>
            <a:pPr marL="118745" indent="0">
              <a:buClr>
                <a:schemeClr val="tx1"/>
              </a:buClr>
              <a:buSzPct val="100000"/>
              <a:buNone/>
            </a:pPr>
            <a:endParaRPr lang="en-IN" sz="2000" b="1" dirty="0">
              <a:latin typeface="Times New Roman" panose="02020603050405020304" pitchFamily="18" charset="0"/>
              <a:cs typeface="Times New Roman" panose="02020603050405020304" pitchFamily="18" charset="0"/>
            </a:endParaRP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1.Stochastic Gradient Method</a:t>
            </a: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2.Long short-term memory(LSTM)</a:t>
            </a: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3.Convulational neural networks(CNN)</a:t>
            </a:r>
          </a:p>
          <a:p>
            <a:pPr marL="118745" indent="0">
              <a:buClr>
                <a:schemeClr val="tx1"/>
              </a:buClr>
              <a:buSzPct val="100000"/>
              <a:buNone/>
            </a:pPr>
            <a:r>
              <a:rPr lang="en-IN" sz="2000" dirty="0">
                <a:latin typeface="Times New Roman" panose="02020603050405020304" pitchFamily="18" charset="0"/>
                <a:cs typeface="Times New Roman" panose="02020603050405020304" pitchFamily="18" charset="0"/>
              </a:rPr>
              <a:t>         4.Bi-directional LSTM</a:t>
            </a:r>
          </a:p>
        </p:txBody>
      </p:sp>
    </p:spTree>
    <p:extLst>
      <p:ext uri="{BB962C8B-B14F-4D97-AF65-F5344CB8AC3E}">
        <p14:creationId xmlns:p14="http://schemas.microsoft.com/office/powerpoint/2010/main" val="174328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011A-5253-F3B6-E17C-E31C000B2091}"/>
              </a:ext>
            </a:extLst>
          </p:cNvPr>
          <p:cNvSpPr>
            <a:spLocks noGrp="1"/>
          </p:cNvSpPr>
          <p:nvPr>
            <p:ph type="title"/>
          </p:nvPr>
        </p:nvSpPr>
        <p:spPr/>
        <p:txBody>
          <a:bodyPr>
            <a:normAutofit/>
          </a:bodyPr>
          <a:lstStyle/>
          <a:p>
            <a:pPr algn="ctr"/>
            <a:r>
              <a:rPr lang="en-IN" sz="3200" dirty="0"/>
              <a:t>MODULES</a:t>
            </a:r>
          </a:p>
        </p:txBody>
      </p:sp>
      <p:sp>
        <p:nvSpPr>
          <p:cNvPr id="3" name="Content Placeholder 2">
            <a:extLst>
              <a:ext uri="{FF2B5EF4-FFF2-40B4-BE49-F238E27FC236}">
                <a16:creationId xmlns:a16="http://schemas.microsoft.com/office/drawing/2014/main" id="{C18F03CF-441F-D983-26E3-2C2BA76FE622}"/>
              </a:ext>
            </a:extLst>
          </p:cNvPr>
          <p:cNvSpPr>
            <a:spLocks noGrp="1"/>
          </p:cNvSpPr>
          <p:nvPr>
            <p:ph idx="1"/>
          </p:nvPr>
        </p:nvSpPr>
        <p:spPr/>
        <p:txBody>
          <a:bodyPr/>
          <a:lstStyle/>
          <a:p>
            <a:pPr marL="118745" indent="0">
              <a:buNone/>
            </a:pPr>
            <a:r>
              <a:rPr lang="en-IN" sz="2000" b="1" dirty="0">
                <a:latin typeface="Times New Roman" panose="02020603050405020304" pitchFamily="18" charset="0"/>
                <a:cs typeface="Times New Roman" panose="02020603050405020304" pitchFamily="18" charset="0"/>
              </a:rPr>
              <a:t> Train the model</a:t>
            </a:r>
          </a:p>
          <a:p>
            <a:pPr marL="118745" indent="0">
              <a:buNone/>
            </a:pPr>
            <a:r>
              <a:rPr lang="en-IN" sz="2000" b="1" dirty="0">
                <a:latin typeface="Times New Roman" panose="02020603050405020304" pitchFamily="18" charset="0"/>
                <a:cs typeface="Times New Roman" panose="02020603050405020304" pitchFamily="18" charset="0"/>
              </a:rPr>
              <a:t>          </a:t>
            </a:r>
          </a:p>
          <a:p>
            <a:pPr marL="118745" indent="0">
              <a:buNone/>
            </a:pPr>
            <a:r>
              <a:rPr lang="en-IN" sz="2000" b="1" dirty="0">
                <a:latin typeface="Times New Roman" panose="02020603050405020304" pitchFamily="18" charset="0"/>
                <a:cs typeface="Times New Roman" panose="02020603050405020304" pitchFamily="18" charset="0"/>
              </a:rPr>
              <a:t>              1.</a:t>
            </a:r>
            <a:r>
              <a:rPr lang="en-IN" sz="2000" dirty="0">
                <a:latin typeface="Times New Roman" panose="02020603050405020304" pitchFamily="18" charset="0"/>
                <a:cs typeface="Times New Roman" panose="02020603050405020304" pitchFamily="18" charset="0"/>
              </a:rPr>
              <a:t>SSD</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Single shot detector)</a:t>
            </a:r>
          </a:p>
          <a:p>
            <a:pPr marL="118745" indent="0">
              <a:buNone/>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Phase 3</a:t>
            </a:r>
          </a:p>
          <a:p>
            <a:pPr>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118745" indent="0">
              <a:buNone/>
            </a:pPr>
            <a:r>
              <a:rPr lang="en-IN" sz="2000" b="1" dirty="0">
                <a:latin typeface="Times New Roman" panose="02020603050405020304" pitchFamily="18" charset="0"/>
                <a:cs typeface="Times New Roman" panose="02020603050405020304" pitchFamily="18" charset="0"/>
              </a:rPr>
              <a:t>      Evaluate model</a:t>
            </a:r>
          </a:p>
          <a:p>
            <a:pPr marL="118745" indent="0">
              <a:buNone/>
            </a:pPr>
            <a:r>
              <a:rPr lang="en-IN" sz="2000" b="1" dirty="0">
                <a:latin typeface="Times New Roman" panose="02020603050405020304" pitchFamily="18" charset="0"/>
                <a:cs typeface="Times New Roman" panose="02020603050405020304" pitchFamily="18" charset="0"/>
              </a:rPr>
              <a:t>              1.</a:t>
            </a:r>
            <a:r>
              <a:rPr lang="en-IN" sz="2000" dirty="0">
                <a:latin typeface="Times New Roman" panose="02020603050405020304" pitchFamily="18" charset="0"/>
                <a:cs typeface="Times New Roman" panose="02020603050405020304" pitchFamily="18" charset="0"/>
              </a:rPr>
              <a:t>Precision</a:t>
            </a:r>
          </a:p>
          <a:p>
            <a:pPr marL="118745" indent="0">
              <a:buNone/>
            </a:pPr>
            <a:r>
              <a:rPr lang="en-IN" sz="2000" b="1" dirty="0">
                <a:latin typeface="Times New Roman" panose="02020603050405020304" pitchFamily="18" charset="0"/>
                <a:cs typeface="Times New Roman" panose="02020603050405020304" pitchFamily="18" charset="0"/>
              </a:rPr>
              <a:t>              2.</a:t>
            </a:r>
            <a:r>
              <a:rPr lang="en-IN" sz="2000" dirty="0">
                <a:latin typeface="Times New Roman" panose="02020603050405020304" pitchFamily="18" charset="0"/>
                <a:cs typeface="Times New Roman" panose="02020603050405020304" pitchFamily="18" charset="0"/>
              </a:rPr>
              <a:t>Recall</a:t>
            </a:r>
          </a:p>
          <a:p>
            <a:pPr marL="118745" indent="0">
              <a:buNone/>
            </a:pPr>
            <a:r>
              <a:rPr lang="en-IN" sz="2000" b="1" dirty="0">
                <a:latin typeface="Times New Roman" panose="02020603050405020304" pitchFamily="18" charset="0"/>
                <a:cs typeface="Times New Roman" panose="02020603050405020304" pitchFamily="18" charset="0"/>
              </a:rPr>
              <a:t>              3.</a:t>
            </a:r>
            <a:r>
              <a:rPr lang="en-IN" sz="2000" dirty="0">
                <a:latin typeface="Times New Roman" panose="02020603050405020304" pitchFamily="18" charset="0"/>
                <a:cs typeface="Times New Roman" panose="02020603050405020304" pitchFamily="18" charset="0"/>
              </a:rPr>
              <a:t>F-1 Score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6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D30CEBA-4C86-6C26-1EC2-C6C66ADEE2BE}"/>
              </a:ext>
            </a:extLst>
          </p:cNvPr>
          <p:cNvSpPr/>
          <p:nvPr/>
        </p:nvSpPr>
        <p:spPr>
          <a:xfrm flipH="1">
            <a:off x="68036" y="1819600"/>
            <a:ext cx="1379763" cy="64571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Text input</a:t>
            </a:r>
          </a:p>
        </p:txBody>
      </p:sp>
      <p:sp>
        <p:nvSpPr>
          <p:cNvPr id="12" name="Rectangle: Rounded Corners 11">
            <a:extLst>
              <a:ext uri="{FF2B5EF4-FFF2-40B4-BE49-F238E27FC236}">
                <a16:creationId xmlns:a16="http://schemas.microsoft.com/office/drawing/2014/main" id="{3ACD5A2D-13A7-C765-8544-F541BDA4B1E3}"/>
              </a:ext>
            </a:extLst>
          </p:cNvPr>
          <p:cNvSpPr/>
          <p:nvPr/>
        </p:nvSpPr>
        <p:spPr>
          <a:xfrm flipH="1">
            <a:off x="1836963" y="1348794"/>
            <a:ext cx="1006931" cy="14140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 processing</a:t>
            </a:r>
          </a:p>
        </p:txBody>
      </p:sp>
      <p:sp>
        <p:nvSpPr>
          <p:cNvPr id="13" name="Rectangle: Rounded Corners 12">
            <a:extLst>
              <a:ext uri="{FF2B5EF4-FFF2-40B4-BE49-F238E27FC236}">
                <a16:creationId xmlns:a16="http://schemas.microsoft.com/office/drawing/2014/main" id="{9E26320C-A72B-36AC-38AD-2B37235AA73B}"/>
              </a:ext>
            </a:extLst>
          </p:cNvPr>
          <p:cNvSpPr/>
          <p:nvPr/>
        </p:nvSpPr>
        <p:spPr>
          <a:xfrm flipH="1">
            <a:off x="3233058" y="1262959"/>
            <a:ext cx="1480455" cy="6457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Lower case</a:t>
            </a:r>
          </a:p>
        </p:txBody>
      </p:sp>
      <p:sp>
        <p:nvSpPr>
          <p:cNvPr id="14" name="Rectangle: Rounded Corners 13">
            <a:extLst>
              <a:ext uri="{FF2B5EF4-FFF2-40B4-BE49-F238E27FC236}">
                <a16:creationId xmlns:a16="http://schemas.microsoft.com/office/drawing/2014/main" id="{F8032DB1-9EDF-9C2F-C77E-8FB7402F569E}"/>
              </a:ext>
            </a:extLst>
          </p:cNvPr>
          <p:cNvSpPr/>
          <p:nvPr/>
        </p:nvSpPr>
        <p:spPr>
          <a:xfrm flipH="1">
            <a:off x="5053688" y="1392635"/>
            <a:ext cx="1371598" cy="13702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Converting text to float</a:t>
            </a:r>
          </a:p>
        </p:txBody>
      </p:sp>
      <p:sp>
        <p:nvSpPr>
          <p:cNvPr id="15" name="Rectangle: Rounded Corners 14">
            <a:extLst>
              <a:ext uri="{FF2B5EF4-FFF2-40B4-BE49-F238E27FC236}">
                <a16:creationId xmlns:a16="http://schemas.microsoft.com/office/drawing/2014/main" id="{062DDF83-1939-A33D-FC32-16AC3633586C}"/>
              </a:ext>
            </a:extLst>
          </p:cNvPr>
          <p:cNvSpPr/>
          <p:nvPr/>
        </p:nvSpPr>
        <p:spPr>
          <a:xfrm flipH="1">
            <a:off x="3243940" y="2343150"/>
            <a:ext cx="148045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Punctuation remover</a:t>
            </a:r>
          </a:p>
        </p:txBody>
      </p:sp>
      <p:sp>
        <p:nvSpPr>
          <p:cNvPr id="16" name="Rectangle: Rounded Corners 15">
            <a:extLst>
              <a:ext uri="{FF2B5EF4-FFF2-40B4-BE49-F238E27FC236}">
                <a16:creationId xmlns:a16="http://schemas.microsoft.com/office/drawing/2014/main" id="{237FD2A8-9AFD-CE54-8A6B-E41752FEBD5D}"/>
              </a:ext>
            </a:extLst>
          </p:cNvPr>
          <p:cNvSpPr/>
          <p:nvPr/>
        </p:nvSpPr>
        <p:spPr>
          <a:xfrm flipH="1">
            <a:off x="3128286" y="3673347"/>
            <a:ext cx="147637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a:t>
            </a:r>
          </a:p>
        </p:txBody>
      </p:sp>
      <p:sp>
        <p:nvSpPr>
          <p:cNvPr id="17" name="Rectangle: Rounded Corners 16">
            <a:extLst>
              <a:ext uri="{FF2B5EF4-FFF2-40B4-BE49-F238E27FC236}">
                <a16:creationId xmlns:a16="http://schemas.microsoft.com/office/drawing/2014/main" id="{EC5A71BB-82E0-2234-A88B-CC49FAA12D28}"/>
              </a:ext>
            </a:extLst>
          </p:cNvPr>
          <p:cNvSpPr/>
          <p:nvPr/>
        </p:nvSpPr>
        <p:spPr>
          <a:xfrm flipH="1">
            <a:off x="6994071" y="1392635"/>
            <a:ext cx="1600200" cy="5370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Count vector</a:t>
            </a:r>
          </a:p>
        </p:txBody>
      </p:sp>
      <p:sp>
        <p:nvSpPr>
          <p:cNvPr id="18" name="Rectangle: Rounded Corners 17">
            <a:extLst>
              <a:ext uri="{FF2B5EF4-FFF2-40B4-BE49-F238E27FC236}">
                <a16:creationId xmlns:a16="http://schemas.microsoft.com/office/drawing/2014/main" id="{7EA96714-F8DC-86FB-AFB6-6F5B8C4AA5E6}"/>
              </a:ext>
            </a:extLst>
          </p:cNvPr>
          <p:cNvSpPr/>
          <p:nvPr/>
        </p:nvSpPr>
        <p:spPr>
          <a:xfrm flipH="1">
            <a:off x="1836962" y="3058885"/>
            <a:ext cx="1028701"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 data</a:t>
            </a:r>
          </a:p>
        </p:txBody>
      </p:sp>
      <p:sp>
        <p:nvSpPr>
          <p:cNvPr id="19" name="Rectangle: Rounded Corners 18">
            <a:extLst>
              <a:ext uri="{FF2B5EF4-FFF2-40B4-BE49-F238E27FC236}">
                <a16:creationId xmlns:a16="http://schemas.microsoft.com/office/drawing/2014/main" id="{46C144D5-A5CF-4AA6-1B81-8B1A1745F0CF}"/>
              </a:ext>
            </a:extLst>
          </p:cNvPr>
          <p:cNvSpPr/>
          <p:nvPr/>
        </p:nvSpPr>
        <p:spPr>
          <a:xfrm flipH="1">
            <a:off x="5053688" y="3703864"/>
            <a:ext cx="1371598"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SGD Algorithm</a:t>
            </a:r>
          </a:p>
        </p:txBody>
      </p:sp>
      <p:sp>
        <p:nvSpPr>
          <p:cNvPr id="20" name="Rectangle: Rounded Corners 19">
            <a:extLst>
              <a:ext uri="{FF2B5EF4-FFF2-40B4-BE49-F238E27FC236}">
                <a16:creationId xmlns:a16="http://schemas.microsoft.com/office/drawing/2014/main" id="{4D9DA4BF-0E01-94CC-4118-B74353284DDA}"/>
              </a:ext>
            </a:extLst>
          </p:cNvPr>
          <p:cNvSpPr/>
          <p:nvPr/>
        </p:nvSpPr>
        <p:spPr>
          <a:xfrm flipH="1">
            <a:off x="7040335" y="3703864"/>
            <a:ext cx="1507671" cy="5901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a:t>
            </a:r>
          </a:p>
        </p:txBody>
      </p:sp>
      <p:sp>
        <p:nvSpPr>
          <p:cNvPr id="22" name="Rectangle: Rounded Corners 21">
            <a:extLst>
              <a:ext uri="{FF2B5EF4-FFF2-40B4-BE49-F238E27FC236}">
                <a16:creationId xmlns:a16="http://schemas.microsoft.com/office/drawing/2014/main" id="{98716356-2E03-DB09-F35F-F2E4D45C32BA}"/>
              </a:ext>
            </a:extLst>
          </p:cNvPr>
          <p:cNvSpPr/>
          <p:nvPr/>
        </p:nvSpPr>
        <p:spPr>
          <a:xfrm flipH="1">
            <a:off x="6994070" y="2381876"/>
            <a:ext cx="1559377" cy="5321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TF-IDF</a:t>
            </a:r>
          </a:p>
        </p:txBody>
      </p:sp>
      <p:sp>
        <p:nvSpPr>
          <p:cNvPr id="23" name="Rectangle: Rounded Corners 22">
            <a:extLst>
              <a:ext uri="{FF2B5EF4-FFF2-40B4-BE49-F238E27FC236}">
                <a16:creationId xmlns:a16="http://schemas.microsoft.com/office/drawing/2014/main" id="{6F4E0E42-79DE-7B5F-EA17-1B1DC866646F}"/>
              </a:ext>
            </a:extLst>
          </p:cNvPr>
          <p:cNvSpPr/>
          <p:nvPr/>
        </p:nvSpPr>
        <p:spPr>
          <a:xfrm flipH="1">
            <a:off x="68036" y="4293980"/>
            <a:ext cx="147637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4" name="Arrow: Right 23">
            <a:extLst>
              <a:ext uri="{FF2B5EF4-FFF2-40B4-BE49-F238E27FC236}">
                <a16:creationId xmlns:a16="http://schemas.microsoft.com/office/drawing/2014/main" id="{256FF1E6-F306-7226-ED6E-DD6B6F0835DC}"/>
              </a:ext>
            </a:extLst>
          </p:cNvPr>
          <p:cNvSpPr/>
          <p:nvPr/>
        </p:nvSpPr>
        <p:spPr>
          <a:xfrm>
            <a:off x="1544411" y="2114550"/>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E2C19C24-FF3B-A4DF-08B8-1326901E489B}"/>
              </a:ext>
            </a:extLst>
          </p:cNvPr>
          <p:cNvSpPr/>
          <p:nvPr/>
        </p:nvSpPr>
        <p:spPr>
          <a:xfrm rot="10800000" flipV="1">
            <a:off x="4724395" y="3992263"/>
            <a:ext cx="2589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38C9A50D-CBF0-0442-A1B9-DB6A522EA33D}"/>
              </a:ext>
            </a:extLst>
          </p:cNvPr>
          <p:cNvSpPr/>
          <p:nvPr/>
        </p:nvSpPr>
        <p:spPr>
          <a:xfrm rot="10800000">
            <a:off x="6621373" y="4007016"/>
            <a:ext cx="2932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A01947ED-58D1-7545-4289-2EF57B95A2D7}"/>
              </a:ext>
            </a:extLst>
          </p:cNvPr>
          <p:cNvSpPr/>
          <p:nvPr/>
        </p:nvSpPr>
        <p:spPr>
          <a:xfrm rot="19393572">
            <a:off x="2905071" y="1927653"/>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AB4507D6-4BDD-B0A7-FF8B-10138C7AAE70}"/>
              </a:ext>
            </a:extLst>
          </p:cNvPr>
          <p:cNvSpPr/>
          <p:nvPr/>
        </p:nvSpPr>
        <p:spPr>
          <a:xfrm rot="2632593">
            <a:off x="2897902" y="2234524"/>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69EE95A4-34BF-89CA-4172-8C9EF4CFCDD3}"/>
              </a:ext>
            </a:extLst>
          </p:cNvPr>
          <p:cNvSpPr/>
          <p:nvPr/>
        </p:nvSpPr>
        <p:spPr>
          <a:xfrm rot="1637182">
            <a:off x="4773485" y="1906848"/>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8A7B8819-13D3-67F8-8627-76481505ED53}"/>
              </a:ext>
            </a:extLst>
          </p:cNvPr>
          <p:cNvSpPr/>
          <p:nvPr/>
        </p:nvSpPr>
        <p:spPr>
          <a:xfrm rot="19538043">
            <a:off x="4768549" y="2266811"/>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851CE745-46E6-EF17-E097-046376BE02B8}"/>
              </a:ext>
            </a:extLst>
          </p:cNvPr>
          <p:cNvSpPr/>
          <p:nvPr/>
        </p:nvSpPr>
        <p:spPr>
          <a:xfrm rot="19714977">
            <a:off x="6501336" y="1977600"/>
            <a:ext cx="3842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7A13896B-2043-F4C1-BFE9-2A3574D6F072}"/>
              </a:ext>
            </a:extLst>
          </p:cNvPr>
          <p:cNvSpPr/>
          <p:nvPr/>
        </p:nvSpPr>
        <p:spPr>
          <a:xfrm rot="1997266">
            <a:off x="6528053" y="2412656"/>
            <a:ext cx="37403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Bent 35">
            <a:extLst>
              <a:ext uri="{FF2B5EF4-FFF2-40B4-BE49-F238E27FC236}">
                <a16:creationId xmlns:a16="http://schemas.microsoft.com/office/drawing/2014/main" id="{2AF38FED-73E6-A892-C3C2-57B0DC51C0F2}"/>
              </a:ext>
            </a:extLst>
          </p:cNvPr>
          <p:cNvSpPr/>
          <p:nvPr/>
        </p:nvSpPr>
        <p:spPr>
          <a:xfrm flipH="1" flipV="1">
            <a:off x="1764844" y="4451996"/>
            <a:ext cx="2201638" cy="219702"/>
          </a:xfrm>
          <a:prstGeom prst="bentArrow">
            <a:avLst>
              <a:gd name="adj1" fmla="val 25000"/>
              <a:gd name="adj2" fmla="val 22651"/>
              <a:gd name="adj3" fmla="val 3674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Arrow: Bent 38">
            <a:extLst>
              <a:ext uri="{FF2B5EF4-FFF2-40B4-BE49-F238E27FC236}">
                <a16:creationId xmlns:a16="http://schemas.microsoft.com/office/drawing/2014/main" id="{0AC122CA-6332-18A2-5039-0049981F9906}"/>
              </a:ext>
            </a:extLst>
          </p:cNvPr>
          <p:cNvSpPr/>
          <p:nvPr/>
        </p:nvSpPr>
        <p:spPr>
          <a:xfrm rot="5400000">
            <a:off x="3382504" y="2977594"/>
            <a:ext cx="209768" cy="1028701"/>
          </a:xfrm>
          <a:prstGeom prst="bentArrow">
            <a:avLst>
              <a:gd name="adj1" fmla="val 25000"/>
              <a:gd name="adj2" fmla="val 25000"/>
              <a:gd name="adj3" fmla="val 50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Arrow: Bent 41">
            <a:extLst>
              <a:ext uri="{FF2B5EF4-FFF2-40B4-BE49-F238E27FC236}">
                <a16:creationId xmlns:a16="http://schemas.microsoft.com/office/drawing/2014/main" id="{E970F091-39AF-2233-5159-38682F1C39EC}"/>
              </a:ext>
            </a:extLst>
          </p:cNvPr>
          <p:cNvSpPr/>
          <p:nvPr/>
        </p:nvSpPr>
        <p:spPr>
          <a:xfrm rot="10800000">
            <a:off x="8724781" y="1604478"/>
            <a:ext cx="264432" cy="2568841"/>
          </a:xfrm>
          <a:prstGeom prst="bentArrow">
            <a:avLst>
              <a:gd name="adj1" fmla="val 30825"/>
              <a:gd name="adj2" fmla="val 31175"/>
              <a:gd name="adj3" fmla="val 46612"/>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Rectangle 42">
            <a:extLst>
              <a:ext uri="{FF2B5EF4-FFF2-40B4-BE49-F238E27FC236}">
                <a16:creationId xmlns:a16="http://schemas.microsoft.com/office/drawing/2014/main" id="{BC7ABF09-5D3D-72F5-99D8-3F571A709E09}"/>
              </a:ext>
            </a:extLst>
          </p:cNvPr>
          <p:cNvSpPr/>
          <p:nvPr/>
        </p:nvSpPr>
        <p:spPr>
          <a:xfrm>
            <a:off x="8696892" y="1590902"/>
            <a:ext cx="2923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3A9755F5-F687-67A9-F268-3F2447AF33D5}"/>
              </a:ext>
            </a:extLst>
          </p:cNvPr>
          <p:cNvSpPr/>
          <p:nvPr/>
        </p:nvSpPr>
        <p:spPr>
          <a:xfrm>
            <a:off x="8710837" y="2638426"/>
            <a:ext cx="2644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itle 45">
            <a:extLst>
              <a:ext uri="{FF2B5EF4-FFF2-40B4-BE49-F238E27FC236}">
                <a16:creationId xmlns:a16="http://schemas.microsoft.com/office/drawing/2014/main" id="{D907937C-9323-3AD7-AC7E-6C5E5B15E564}"/>
              </a:ext>
            </a:extLst>
          </p:cNvPr>
          <p:cNvSpPr>
            <a:spLocks noGrp="1"/>
          </p:cNvSpPr>
          <p:nvPr>
            <p:ph type="title"/>
          </p:nvPr>
        </p:nvSpPr>
        <p:spPr/>
        <p:txBody>
          <a:bodyPr>
            <a:normAutofit/>
          </a:bodyPr>
          <a:lstStyle/>
          <a:p>
            <a:pPr algn="ctr"/>
            <a:r>
              <a:rPr lang="en-IN" sz="3200" dirty="0"/>
              <a:t>SYSTEM   ARCHITECTURE</a:t>
            </a:r>
          </a:p>
        </p:txBody>
      </p:sp>
    </p:spTree>
    <p:extLst>
      <p:ext uri="{BB962C8B-B14F-4D97-AF65-F5344CB8AC3E}">
        <p14:creationId xmlns:p14="http://schemas.microsoft.com/office/powerpoint/2010/main" val="233724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E613-0C9C-70E9-9F10-3C3A3B2A687F}"/>
              </a:ext>
            </a:extLst>
          </p:cNvPr>
          <p:cNvSpPr>
            <a:spLocks noGrp="1"/>
          </p:cNvSpPr>
          <p:nvPr>
            <p:ph type="title"/>
          </p:nvPr>
        </p:nvSpPr>
        <p:spPr/>
        <p:txBody>
          <a:bodyPr>
            <a:normAutofit/>
          </a:bodyPr>
          <a:lstStyle/>
          <a:p>
            <a:pPr algn="ctr"/>
            <a:r>
              <a:rPr lang="en-IN" sz="3200" dirty="0"/>
              <a:t>EXPECTED OUTCOME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038350"/>
            <a:ext cx="4114800" cy="2895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962150"/>
            <a:ext cx="4356523" cy="2590800"/>
          </a:xfrm>
          <a:prstGeom prst="rect">
            <a:avLst/>
          </a:prstGeom>
        </p:spPr>
      </p:pic>
      <p:sp>
        <p:nvSpPr>
          <p:cNvPr id="6" name="TextBox 5"/>
          <p:cNvSpPr txBox="1"/>
          <p:nvPr/>
        </p:nvSpPr>
        <p:spPr>
          <a:xfrm>
            <a:off x="838200" y="1493282"/>
            <a:ext cx="2362200" cy="369332"/>
          </a:xfrm>
          <a:prstGeom prst="rect">
            <a:avLst/>
          </a:prstGeom>
          <a:noFill/>
        </p:spPr>
        <p:txBody>
          <a:bodyPr wrap="square" rtlCol="0">
            <a:spAutoFit/>
          </a:bodyPr>
          <a:lstStyle/>
          <a:p>
            <a:r>
              <a:rPr lang="en-US" dirty="0"/>
              <a:t>Hate Speech</a:t>
            </a:r>
            <a:endParaRPr lang="en-IN" dirty="0"/>
          </a:p>
        </p:txBody>
      </p:sp>
      <p:sp>
        <p:nvSpPr>
          <p:cNvPr id="7" name="TextBox 6"/>
          <p:cNvSpPr txBox="1"/>
          <p:nvPr/>
        </p:nvSpPr>
        <p:spPr>
          <a:xfrm>
            <a:off x="6096000" y="1364726"/>
            <a:ext cx="2590800" cy="369332"/>
          </a:xfrm>
          <a:prstGeom prst="rect">
            <a:avLst/>
          </a:prstGeom>
          <a:noFill/>
        </p:spPr>
        <p:txBody>
          <a:bodyPr wrap="square" rtlCol="0">
            <a:spAutoFit/>
          </a:bodyPr>
          <a:lstStyle/>
          <a:p>
            <a:r>
              <a:rPr lang="en-US" dirty="0"/>
              <a:t>Not Hate Speech</a:t>
            </a:r>
            <a:endParaRPr lang="en-IN" dirty="0"/>
          </a:p>
        </p:txBody>
      </p:sp>
    </p:spTree>
    <p:extLst>
      <p:ext uri="{BB962C8B-B14F-4D97-AF65-F5344CB8AC3E}">
        <p14:creationId xmlns:p14="http://schemas.microsoft.com/office/powerpoint/2010/main" val="165226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CONCLUSION</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4819" name="Rectangle 3"/>
          <p:cNvSpPr>
            <a:spLocks noGrp="1"/>
          </p:cNvSpPr>
          <p:nvPr>
            <p:ph idx="1"/>
          </p:nvPr>
        </p:nvSpPr>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As hate speech continues to be a societal problem, the need for automatic hate speech detection systems becomes more apparent.</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We presented the current approaches for this task as well as a new system that achieves reasonable accuracy.</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We also proposed a new approach that can out perform existing systems at this task, with the added benefit of improved interpretability.</a:t>
            </a:r>
          </a:p>
        </p:txBody>
      </p:sp>
      <p:sp>
        <p:nvSpPr>
          <p:cNvPr id="34820"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15</a:t>
            </a:fld>
            <a:endParaRPr lang="en-US" altLang="en-US" sz="1200" dirty="0">
              <a:solidFill>
                <a:srgbClr val="3F3F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REFERENCES ( CONT.. I)</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6867" name="Rectangle 3"/>
          <p:cNvSpPr>
            <a:spLocks noGrp="1"/>
          </p:cNvSpPr>
          <p:nvPr>
            <p:ph idx="1"/>
          </p:nvPr>
        </p:nvSpPr>
        <p:spPr>
          <a:xfrm>
            <a:off x="150495" y="1105535"/>
            <a:ext cx="8787765" cy="3688080"/>
          </a:xfrm>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P. K. Jain, V. Saravanan, and R. Pamula, ‘‘A hybrid CNN-LSTM: A deep learning approach for consumer sentiment analysis using qualitative usergenerated contents,’’ ACM Trans. Asian Low-Resource Lang. Inf. Process., vol. 20, no. 5, pp. 1–15, Sep. 2021.</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A. Kamaal and M. Abulaish, ‘‘CAT-BiGRU: Convolution and attention with bi-directional gated recurrent unit for self-deprecating sarcasm detection,’’ Cognit. Comput., vol. 14, pp. 91–109, Jan. 2021. </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P. K. Jain, R. Pamula, and E. A. Yekun, ‘‘A multi-label ensemble predicting model to service recommendation from social media contents,’’ J. Supercomput., vol. 66, no. 1, pp. 1–20, Sep. 2021.</a:t>
            </a: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p:txBody>
      </p:sp>
      <p:sp>
        <p:nvSpPr>
          <p:cNvPr id="36869"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16</a:t>
            </a:fld>
            <a:endParaRPr lang="en-US" altLang="en-US" sz="1200" dirty="0">
              <a:solidFill>
                <a:srgbClr val="3F3F3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REFERENCES(CONT.. II)</a:t>
            </a:r>
          </a:p>
        </p:txBody>
      </p:sp>
      <p:sp>
        <p:nvSpPr>
          <p:cNvPr id="3" name="Content Placeholder 2"/>
          <p:cNvSpPr>
            <a:spLocks noGrp="1"/>
          </p:cNvSpPr>
          <p:nvPr>
            <p:ph idx="1"/>
          </p:nvPr>
        </p:nvSpPr>
        <p:spPr>
          <a:xfrm>
            <a:off x="153670" y="1276350"/>
            <a:ext cx="8787765" cy="3468370"/>
          </a:xfrm>
        </p:spPr>
        <p:txBody>
          <a:bodyPr/>
          <a:lstStyle/>
          <a:p>
            <a:r>
              <a:rPr lang="en-US" sz="2000" dirty="0">
                <a:latin typeface="Times New Roman" pitchFamily="18" charset="0"/>
                <a:cs typeface="Times New Roman" pitchFamily="18" charset="0"/>
              </a:rPr>
              <a:t>E. W. Pamungkas, V. Basile, and V. Patti, ‘‘A joint learning approach with knowledge injection for zero-shot cross-lingual hate speech detection,’’ Inf.Process. Manage., vol. 58, no. 4, pp. 1–19, 2021.</a:t>
            </a:r>
          </a:p>
          <a:p>
            <a:pPr marL="118745"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K. Miok, B. Skrlj, D. Zaharie, and M. Robnik-Sikonja, ‘‘To ban or not to ban: Bayesian attention networks for reliable hate speech detection,’’ Cognit. Comput., vol. 21, no. 1, pp. 1–19, 2021.</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 Kiritchenko, I. Nejadgholi, and K. C. Fraser, ‘‘Confronting abusive language online: A survey from the ethical and human rights perspective,’’ J. Artif. Intell. Res., vol. 71, pp. 431–478, Jul. 2021</a:t>
            </a:r>
          </a:p>
          <a:p>
            <a:pPr marL="118745" indent="0">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ABSTRACT</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4339" name="Content Placeholder 2"/>
          <p:cNvSpPr>
            <a:spLocks noGrp="1"/>
          </p:cNvSpPr>
          <p:nvPr>
            <p:ph idx="1"/>
          </p:nvPr>
        </p:nvSpPr>
        <p:spPr>
          <a:xfrm>
            <a:off x="0" y="1056132"/>
            <a:ext cx="9144000" cy="4087368"/>
          </a:xfrm>
        </p:spPr>
        <p:txBody>
          <a:bodyPr vert="horz" wrap="square" lIns="54864" tIns="91440" rIns="91440" bIns="45720" anchor="t" anchorCtr="0"/>
          <a:lstStyle/>
          <a:p>
            <a:pPr algn="just"/>
            <a:r>
              <a:rPr lang="en-US" altLang="en-US" sz="2000" dirty="0">
                <a:latin typeface="Times New Roman" pitchFamily="18" charset="0"/>
                <a:ea typeface="Arial" panose="020B0604020202020204" pitchFamily="34" charset="0"/>
                <a:cs typeface="Times New Roman" pitchFamily="18" charset="0"/>
              </a:rPr>
              <a:t>The detection of hate speech in social media is a crucial task.</a:t>
            </a:r>
          </a:p>
          <a:p>
            <a:pPr algn="just"/>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The uncontrolled spread of hate has the potential to gravely damage our society, and severely harm marginalized people or groups.</a:t>
            </a:r>
          </a:p>
          <a:p>
            <a:pPr marL="118745" indent="0" algn="just">
              <a:buNone/>
            </a:pPr>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As online content continues to grow, so does the spread of hate speech.</a:t>
            </a:r>
          </a:p>
          <a:p>
            <a:pPr marL="118745" indent="0" algn="just">
              <a:buNone/>
            </a:pPr>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The Project identifies and examine challenges faced by online automatic approaches for hate speech detection in text.</a:t>
            </a:r>
          </a:p>
          <a:p>
            <a:pPr algn="just"/>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a:latin typeface="Times New Roman" pitchFamily="18" charset="0"/>
                <a:ea typeface="Arial" panose="020B0604020202020204" pitchFamily="34" charset="0"/>
                <a:cs typeface="Times New Roman" pitchFamily="18" charset="0"/>
              </a:rPr>
              <a:t>Among these difficulties are subtleties in language, differing definitions on what constitutes hate speech, and limitations of data availability for training and testing of these systems.</a:t>
            </a:r>
          </a:p>
          <a:p>
            <a:pPr marL="118745" indent="0" algn="just">
              <a:buNone/>
            </a:pPr>
            <a:endParaRPr lang="en-US" altLang="en-US" sz="2000" dirty="0">
              <a:latin typeface="Times New Roman" pitchFamily="18" charset="0"/>
              <a:ea typeface="Arial" panose="020B0604020202020204" pitchFamily="34" charset="0"/>
              <a:cs typeface="Times New Roman" pitchFamily="18" charset="0"/>
            </a:endParaRPr>
          </a:p>
        </p:txBody>
      </p:sp>
      <p:sp>
        <p:nvSpPr>
          <p:cNvPr id="14341" name="Slide Number Placeholder 6"/>
          <p:cNvSpPr txBox="1">
            <a:spLocks noGrp="1"/>
          </p:cNvSpPr>
          <p:nvPr>
            <p:ph type="sldNum" sz="quarter" idx="12"/>
          </p:nvPr>
        </p:nvSpPr>
        <p:spPr>
          <a:xfrm>
            <a:off x="8320087" y="4476750"/>
            <a:ext cx="733425" cy="206375"/>
          </a:xfrm>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2</a:t>
            </a:fld>
            <a:endParaRPr lang="en-US" altLang="en-US" sz="1100" dirty="0">
              <a:solidFill>
                <a:srgbClr val="3F3F3F"/>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INTRODUCTION</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2291" name="Content Placeholder 2"/>
          <p:cNvSpPr>
            <a:spLocks noGrp="1"/>
          </p:cNvSpPr>
          <p:nvPr>
            <p:ph idx="1"/>
          </p:nvPr>
        </p:nvSpPr>
        <p:spPr>
          <a:xfrm>
            <a:off x="124460" y="1187450"/>
            <a:ext cx="8959850" cy="3956050"/>
          </a:xfrm>
        </p:spPr>
        <p:txBody>
          <a:bodyPr vert="horz" wrap="square" lIns="54864" tIns="91440" rIns="91440" bIns="45720" numCol="1" anchor="t" anchorCtr="0" compatLnSpc="1"/>
          <a:lstStyle/>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Hate speech detection is the task of detecting if communication such as text and so on contains hatred and or encourages violence towards a person or a group of people.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This is usually based on prejudice against 'protected characteristics' such as their ethnicity, gender, sexual orientation, religion, age et al.</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automatic detection of hate speech is a challenging task due to disagreements on different hate speech definitions.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Therefore, some content might be hateful to some individuals and not to others, based on their concerned definitions.</a:t>
            </a:r>
          </a:p>
        </p:txBody>
      </p:sp>
      <p:sp>
        <p:nvSpPr>
          <p:cNvPr id="1229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3</a:t>
            </a:fld>
            <a:endParaRPr lang="en-US" altLang="en-US" sz="1100" dirty="0">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a:off x="457200" y="116840"/>
            <a:ext cx="8229600" cy="87503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AIM / OBJECTIVE</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6387" name="Content Placeholder 2"/>
          <p:cNvSpPr>
            <a:spLocks noGrp="1"/>
          </p:cNvSpPr>
          <p:nvPr>
            <p:ph idx="1"/>
          </p:nvPr>
        </p:nvSpPr>
        <p:spPr>
          <a:xfrm>
            <a:off x="27305" y="1189355"/>
            <a:ext cx="9041765" cy="3853815"/>
          </a:xfrm>
        </p:spPr>
        <p:txBody>
          <a:bodyPr vert="horz" wrap="square" lIns="54864" tIns="91440" rIns="91440" bIns="45720" anchor="t" anchorCtr="0"/>
          <a:lstStyle/>
          <a:p>
            <a:r>
              <a:rPr lang="en-US" altLang="en-US" sz="2000" dirty="0">
                <a:latin typeface="Times New Roman" pitchFamily="18" charset="0"/>
                <a:cs typeface="Times New Roman" pitchFamily="18" charset="0"/>
              </a:rPr>
              <a:t> Hate speech is a big problem on the internet. It can be found on social media, in comment sections, and even in online forums.</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Machine learning algorithms can be used to detect hate speech.</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These algorithms can analyze text and identify hate speech.</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They can also be used to determine the tone of a text. </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This can be used to identify hate speech that is disguised as jokes or sarcasm.</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This project uses Machine learning algorithm and NLP to detect the hate speech.</a:t>
            </a:r>
          </a:p>
        </p:txBody>
      </p:sp>
      <p:sp>
        <p:nvSpPr>
          <p:cNvPr id="16389"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4</a:t>
            </a:fld>
            <a:endParaRPr lang="en-US" altLang="en-US" sz="1100" dirty="0">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EXISTING SYSTEM</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8435" name="Content Placeholder 2"/>
          <p:cNvSpPr>
            <a:spLocks noGrp="1"/>
          </p:cNvSpPr>
          <p:nvPr>
            <p:ph idx="1"/>
          </p:nvPr>
        </p:nvSpPr>
        <p:spPr>
          <a:xfrm>
            <a:off x="457200" y="1276350"/>
            <a:ext cx="8229600" cy="3468688"/>
          </a:xfrm>
        </p:spPr>
        <p:txBody>
          <a:bodyPr vert="horz" wrap="square" lIns="54864" tIns="91440" rIns="91440" bIns="45720" anchor="t" anchorCtr="0"/>
          <a:lstStyle/>
          <a:p>
            <a:pPr marL="342900" indent="-342900" algn="just"/>
            <a:r>
              <a:rPr lang="en-US" altLang="en-US" sz="2000" dirty="0">
                <a:latin typeface="Times New Roman" pitchFamily="18" charset="0"/>
                <a:cs typeface="Times New Roman" pitchFamily="18" charset="0"/>
              </a:rPr>
              <a:t>The machine learning algorithms that can be used to detect hate speech include </a:t>
            </a:r>
          </a:p>
          <a:p>
            <a:pPr marL="900430" lvl="2" indent="-342900" algn="just"/>
            <a:r>
              <a:rPr lang="en-US" altLang="en-US" sz="1800" dirty="0">
                <a:latin typeface="Times New Roman" pitchFamily="18" charset="0"/>
                <a:cs typeface="Times New Roman" pitchFamily="18" charset="0"/>
              </a:rPr>
              <a:t>Naive Bayes</a:t>
            </a:r>
          </a:p>
          <a:p>
            <a:pPr marL="900430" lvl="2" indent="-342900" algn="just"/>
            <a:r>
              <a:rPr lang="en-US" altLang="en-US" sz="1800" dirty="0">
                <a:latin typeface="Times New Roman" pitchFamily="18" charset="0"/>
                <a:cs typeface="Times New Roman" pitchFamily="18" charset="0"/>
              </a:rPr>
              <a:t>Support Vector machines (SVM)</a:t>
            </a:r>
          </a:p>
          <a:p>
            <a:pPr marL="900430" lvl="2" indent="-342900" algn="just"/>
            <a:r>
              <a:rPr lang="en-US" altLang="en-US" sz="1800" dirty="0">
                <a:latin typeface="Times New Roman" pitchFamily="18" charset="0"/>
                <a:cs typeface="Times New Roman" pitchFamily="18" charset="0"/>
              </a:rPr>
              <a:t>Extreme gradient boosting (XGBoost)</a:t>
            </a:r>
          </a:p>
          <a:p>
            <a:pPr marL="900430" lvl="2" indent="-342900" algn="just"/>
            <a:r>
              <a:rPr lang="en-US" altLang="en-US" sz="1800" dirty="0">
                <a:latin typeface="Times New Roman" pitchFamily="18" charset="0"/>
                <a:cs typeface="Times New Roman" pitchFamily="18" charset="0"/>
              </a:rPr>
              <a:t>Multi-layer perception (MLP)</a:t>
            </a:r>
          </a:p>
          <a:p>
            <a:pPr marL="557530" lvl="2" indent="0" algn="just">
              <a:buNone/>
            </a:pPr>
            <a:endParaRPr lang="en-US" altLang="en-US" sz="1200" dirty="0">
              <a:latin typeface="Times New Roman" pitchFamily="18" charset="0"/>
              <a:cs typeface="Times New Roman" pitchFamily="18" charset="0"/>
            </a:endParaRPr>
          </a:p>
          <a:p>
            <a:pPr marL="342900" indent="-342900" algn="just"/>
            <a:r>
              <a:rPr lang="en-US" altLang="en-US" sz="2000" dirty="0">
                <a:latin typeface="Times New Roman" pitchFamily="18" charset="0"/>
                <a:cs typeface="Times New Roman" pitchFamily="18" charset="0"/>
              </a:rPr>
              <a:t>Traditional text classification methods based on machine learning have many disadvantages such as dimension explosion, data sparsity, limited generalization ability.</a:t>
            </a:r>
          </a:p>
        </p:txBody>
      </p:sp>
      <p:sp>
        <p:nvSpPr>
          <p:cNvPr id="18437"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5</a:t>
            </a:fld>
            <a:endParaRPr lang="en-US" altLang="en-US" sz="1100" dirty="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253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6</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28147715"/>
              </p:ext>
            </p:extLst>
          </p:nvPr>
        </p:nvGraphicFramePr>
        <p:xfrm>
          <a:off x="76200" y="1276350"/>
          <a:ext cx="8991600" cy="4165600"/>
        </p:xfrm>
        <a:graphic>
          <a:graphicData uri="http://schemas.openxmlformats.org/drawingml/2006/table">
            <a:tbl>
              <a:tblPr firstRow="1" bandRow="1">
                <a:tableStyleId>{5C22544A-7EE6-4342-B048-85BDC9FD1C3A}</a:tableStyleId>
              </a:tblPr>
              <a:tblGrid>
                <a:gridCol w="680720">
                  <a:extLst>
                    <a:ext uri="{9D8B030D-6E8A-4147-A177-3AD203B41FA5}">
                      <a16:colId xmlns:a16="http://schemas.microsoft.com/office/drawing/2014/main" val="20000"/>
                    </a:ext>
                  </a:extLst>
                </a:gridCol>
                <a:gridCol w="2153920">
                  <a:extLst>
                    <a:ext uri="{9D8B030D-6E8A-4147-A177-3AD203B41FA5}">
                      <a16:colId xmlns:a16="http://schemas.microsoft.com/office/drawing/2014/main" val="20001"/>
                    </a:ext>
                  </a:extLst>
                </a:gridCol>
                <a:gridCol w="2306320">
                  <a:extLst>
                    <a:ext uri="{9D8B030D-6E8A-4147-A177-3AD203B41FA5}">
                      <a16:colId xmlns:a16="http://schemas.microsoft.com/office/drawing/2014/main" val="20002"/>
                    </a:ext>
                  </a:extLst>
                </a:gridCol>
                <a:gridCol w="1315720">
                  <a:extLst>
                    <a:ext uri="{9D8B030D-6E8A-4147-A177-3AD203B41FA5}">
                      <a16:colId xmlns:a16="http://schemas.microsoft.com/office/drawing/2014/main" val="20003"/>
                    </a:ext>
                  </a:extLst>
                </a:gridCol>
                <a:gridCol w="2534920">
                  <a:extLst>
                    <a:ext uri="{9D8B030D-6E8A-4147-A177-3AD203B41FA5}">
                      <a16:colId xmlns:a16="http://schemas.microsoft.com/office/drawing/2014/main" val="20004"/>
                    </a:ext>
                  </a:extLst>
                </a:gridCol>
              </a:tblGrid>
              <a:tr h="914400">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rPr>
                        <a:t>AUTHOR NAME</a:t>
                      </a:r>
                    </a:p>
                  </a:txBody>
                  <a:tcPr/>
                </a:tc>
                <a:tc>
                  <a:txBody>
                    <a:bodyPr/>
                    <a:lstStyle/>
                    <a:p>
                      <a:pPr>
                        <a:buNone/>
                      </a:pPr>
                      <a:r>
                        <a:rPr lang="en-US" sz="1200" dirty="0">
                          <a:latin typeface="Times New Roman" pitchFamily="18" charset="0"/>
                          <a:cs typeface="Times New Roman" pitchFamily="18" charset="0"/>
                        </a:rPr>
                        <a:t>YEAR &amp; PUBLICATION</a:t>
                      </a:r>
                    </a:p>
                  </a:txBody>
                  <a:tcPr/>
                </a:tc>
                <a:tc>
                  <a:txBody>
                    <a:bodyPr/>
                    <a:lstStyle/>
                    <a:p>
                      <a:pPr>
                        <a:buNone/>
                      </a:pPr>
                      <a:r>
                        <a:rPr lang="en-US" sz="1200" dirty="0">
                          <a:latin typeface="Times New Roman" pitchFamily="18" charset="0"/>
                          <a:cs typeface="Times New Roman" pitchFamily="18" charset="0"/>
                        </a:rPr>
                        <a:t>CONTEXT</a:t>
                      </a:r>
                    </a:p>
                  </a:txBody>
                  <a:tcPr/>
                </a:tc>
                <a:extLst>
                  <a:ext uri="{0D108BD9-81ED-4DB2-BD59-A6C34878D82A}">
                    <a16:rowId xmlns:a16="http://schemas.microsoft.com/office/drawing/2014/main" val="10000"/>
                  </a:ext>
                </a:extLst>
              </a:tr>
              <a:tr h="1405255">
                <a:tc>
                  <a:txBody>
                    <a:bodyPr/>
                    <a:lstStyle/>
                    <a:p>
                      <a:pPr>
                        <a:buNone/>
                      </a:pPr>
                      <a:r>
                        <a:rPr lang="en-US" sz="1200" dirty="0">
                          <a:latin typeface="Times New Roman" pitchFamily="18" charset="0"/>
                          <a:cs typeface="Times New Roman" pitchFamily="18" charset="0"/>
                        </a:rPr>
                        <a:t>1.</a:t>
                      </a:r>
                    </a:p>
                  </a:txBody>
                  <a:tcPr/>
                </a:tc>
                <a:tc>
                  <a:txBody>
                    <a:bodyPr/>
                    <a:lstStyle/>
                    <a:p>
                      <a:pPr>
                        <a:buNone/>
                      </a:pPr>
                      <a:r>
                        <a:rPr lang="en-US" sz="1200" dirty="0">
                          <a:latin typeface="Times New Roman" pitchFamily="18" charset="0"/>
                          <a:cs typeface="Times New Roman" pitchFamily="18" charset="0"/>
                        </a:rPr>
                        <a:t>Cross-Lingual Few-Shot Hate Speech and Offensive Language Detection Using Meta Learning</a:t>
                      </a:r>
                    </a:p>
                  </a:txBody>
                  <a:tcPr/>
                </a:tc>
                <a:tc>
                  <a:txBody>
                    <a:bodyPr/>
                    <a:lstStyle/>
                    <a:p>
                      <a:pPr>
                        <a:buNone/>
                      </a:pPr>
                      <a:r>
                        <a:rPr lang="en-US" sz="1200" dirty="0">
                          <a:latin typeface="Times New Roman" pitchFamily="18" charset="0"/>
                          <a:cs typeface="Times New Roman" pitchFamily="18" charset="0"/>
                        </a:rPr>
                        <a:t>Marzieh Mozafari;</a:t>
                      </a:r>
                    </a:p>
                    <a:p>
                      <a:pPr>
                        <a:buNone/>
                      </a:pPr>
                      <a:r>
                        <a:rPr lang="en-US" sz="1200" dirty="0">
                          <a:latin typeface="Times New Roman" pitchFamily="18" charset="0"/>
                          <a:cs typeface="Times New Roman" pitchFamily="18" charset="0"/>
                        </a:rPr>
                        <a:t>Reza Farahbakhsh;</a:t>
                      </a:r>
                    </a:p>
                    <a:p>
                      <a:pPr>
                        <a:buNone/>
                      </a:pPr>
                      <a:r>
                        <a:rPr lang="en-US" sz="1200" dirty="0">
                          <a:latin typeface="Times New Roman" pitchFamily="18" charset="0"/>
                          <a:cs typeface="Times New Roman" pitchFamily="18" charset="0"/>
                        </a:rPr>
                        <a:t>Noel Crespi</a:t>
                      </a:r>
                    </a:p>
                  </a:txBody>
                  <a:tcPr/>
                </a:tc>
                <a:tc>
                  <a:txBody>
                    <a:bodyPr/>
                    <a:lstStyle/>
                    <a:p>
                      <a:pPr>
                        <a:buNone/>
                      </a:pPr>
                      <a:r>
                        <a:rPr lang="en-US" sz="1200" dirty="0">
                          <a:latin typeface="Times New Roman" pitchFamily="18" charset="0"/>
                          <a:cs typeface="Times New Roman" pitchFamily="18" charset="0"/>
                          <a:sym typeface="+mn-ea"/>
                        </a:rPr>
                        <a:t>2022 &amp; IEEE</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Experiments show that meta learning-based models outperform transfer learning-based models in most cases, and that Proto-MAML is the best performing model, as it can quickly generalize and adapt to new languages</a:t>
                      </a:r>
                    </a:p>
                  </a:txBody>
                  <a:tcPr/>
                </a:tc>
                <a:extLst>
                  <a:ext uri="{0D108BD9-81ED-4DB2-BD59-A6C34878D82A}">
                    <a16:rowId xmlns:a16="http://schemas.microsoft.com/office/drawing/2014/main" val="10001"/>
                  </a:ext>
                </a:extLst>
              </a:tr>
              <a:tr h="1845945">
                <a:tc>
                  <a:txBody>
                    <a:bodyPr/>
                    <a:lstStyle/>
                    <a:p>
                      <a:pPr>
                        <a:buNone/>
                      </a:pPr>
                      <a:r>
                        <a:rPr lang="en-US" sz="1200" dirty="0">
                          <a:latin typeface="Times New Roman" pitchFamily="18" charset="0"/>
                          <a:cs typeface="Times New Roman" pitchFamily="18" charset="0"/>
                        </a:rPr>
                        <a:t>2.</a:t>
                      </a:r>
                    </a:p>
                  </a:txBody>
                  <a:tcPr/>
                </a:tc>
                <a:tc>
                  <a:txBody>
                    <a:bodyPr/>
                    <a:lstStyle/>
                    <a:p>
                      <a:pPr>
                        <a:buNone/>
                      </a:pPr>
                      <a:r>
                        <a:rPr lang="en-US" sz="1200" dirty="0">
                          <a:latin typeface="Times New Roman" pitchFamily="18" charset="0"/>
                          <a:cs typeface="Times New Roman" pitchFamily="18" charset="0"/>
                          <a:sym typeface="+mn-ea"/>
                        </a:rPr>
                        <a:t>Hate Speech Detection using Machine Learning</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P. Preethy Jemima; Bishop Raj Majumder; Bibek Kumar Ghosh; Farazul Hoda</a:t>
                      </a: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Data from social media sites such as Twitter are used to test the effectiveness of these procedures, and they reveal a 6-percentage point improvement in macro-average F1 or a 9 percent improvement for content that has been labeled as hateful, respectively.</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4581"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7</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42030530"/>
              </p:ext>
            </p:extLst>
          </p:nvPr>
        </p:nvGraphicFramePr>
        <p:xfrm>
          <a:off x="64770" y="1276350"/>
          <a:ext cx="9013190" cy="3650615"/>
        </p:xfrm>
        <a:graphic>
          <a:graphicData uri="http://schemas.openxmlformats.org/drawingml/2006/table">
            <a:tbl>
              <a:tblPr firstRow="1" bandRow="1">
                <a:tableStyleId>{5C22544A-7EE6-4342-B048-85BDC9FD1C3A}</a:tableStyleId>
              </a:tblPr>
              <a:tblGrid>
                <a:gridCol w="1597660">
                  <a:extLst>
                    <a:ext uri="{9D8B030D-6E8A-4147-A177-3AD203B41FA5}">
                      <a16:colId xmlns:a16="http://schemas.microsoft.com/office/drawing/2014/main" val="20000"/>
                    </a:ext>
                  </a:extLst>
                </a:gridCol>
                <a:gridCol w="1597025">
                  <a:extLst>
                    <a:ext uri="{9D8B030D-6E8A-4147-A177-3AD203B41FA5}">
                      <a16:colId xmlns:a16="http://schemas.microsoft.com/office/drawing/2014/main" val="20001"/>
                    </a:ext>
                  </a:extLst>
                </a:gridCol>
                <a:gridCol w="1597660">
                  <a:extLst>
                    <a:ext uri="{9D8B030D-6E8A-4147-A177-3AD203B41FA5}">
                      <a16:colId xmlns:a16="http://schemas.microsoft.com/office/drawing/2014/main" val="20002"/>
                    </a:ext>
                  </a:extLst>
                </a:gridCol>
                <a:gridCol w="1597660">
                  <a:extLst>
                    <a:ext uri="{9D8B030D-6E8A-4147-A177-3AD203B41FA5}">
                      <a16:colId xmlns:a16="http://schemas.microsoft.com/office/drawing/2014/main" val="20003"/>
                    </a:ext>
                  </a:extLst>
                </a:gridCol>
                <a:gridCol w="2623185">
                  <a:extLst>
                    <a:ext uri="{9D8B030D-6E8A-4147-A177-3AD203B41FA5}">
                      <a16:colId xmlns:a16="http://schemas.microsoft.com/office/drawing/2014/main" val="20004"/>
                    </a:ext>
                  </a:extLst>
                </a:gridCol>
              </a:tblGrid>
              <a:tr h="521335">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sym typeface="+mn-ea"/>
                        </a:rPr>
                        <a:t>AUTHOR NAME </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YEAR &amp; PUBICATION</a:t>
                      </a:r>
                    </a:p>
                  </a:txBody>
                  <a:tcPr/>
                </a:tc>
                <a:tc>
                  <a:txBody>
                    <a:bodyPr/>
                    <a:lstStyle/>
                    <a:p>
                      <a:pPr>
                        <a:buNone/>
                      </a:pPr>
                      <a:r>
                        <a:rPr lang="en-US" sz="1200" dirty="0">
                          <a:latin typeface="Times New Roman" pitchFamily="18" charset="0"/>
                          <a:cs typeface="Times New Roman" pitchFamily="18" charset="0"/>
                        </a:rPr>
                        <a:t>CONTEXT</a:t>
                      </a:r>
                    </a:p>
                  </a:txBody>
                  <a:tcPr/>
                </a:tc>
                <a:extLst>
                  <a:ext uri="{0D108BD9-81ED-4DB2-BD59-A6C34878D82A}">
                    <a16:rowId xmlns:a16="http://schemas.microsoft.com/office/drawing/2014/main" val="10000"/>
                  </a:ext>
                </a:extLst>
              </a:tr>
              <a:tr h="1773555">
                <a:tc>
                  <a:txBody>
                    <a:bodyPr/>
                    <a:lstStyle/>
                    <a:p>
                      <a:pPr>
                        <a:buNone/>
                      </a:pPr>
                      <a:r>
                        <a:rPr lang="en-US" sz="1200" dirty="0">
                          <a:latin typeface="Times New Roman" pitchFamily="18" charset="0"/>
                          <a:cs typeface="Times New Roman" pitchFamily="18" charset="0"/>
                        </a:rPr>
                        <a:t>3.</a:t>
                      </a:r>
                    </a:p>
                  </a:txBody>
                  <a:tcPr/>
                </a:tc>
                <a:tc>
                  <a:txBody>
                    <a:bodyPr/>
                    <a:lstStyle/>
                    <a:p>
                      <a:pPr>
                        <a:buNone/>
                      </a:pPr>
                      <a:r>
                        <a:rPr lang="en-US" sz="1200" dirty="0">
                          <a:latin typeface="Times New Roman" pitchFamily="18" charset="0"/>
                          <a:cs typeface="Times New Roman" pitchFamily="18" charset="0"/>
                        </a:rPr>
                        <a:t>PDHS: Pattern-Based Deep Hate Speech Detection With Improved Tweet Representation</a:t>
                      </a:r>
                    </a:p>
                  </a:txBody>
                  <a:tcPr/>
                </a:tc>
                <a:tc>
                  <a:txBody>
                    <a:bodyPr/>
                    <a:lstStyle/>
                    <a:p>
                      <a:pPr>
                        <a:buNone/>
                      </a:pPr>
                      <a:r>
                        <a:rPr lang="en-US" sz="1200" dirty="0">
                          <a:latin typeface="Times New Roman" pitchFamily="18" charset="0"/>
                          <a:cs typeface="Times New Roman" pitchFamily="18" charset="0"/>
                        </a:rPr>
                        <a:t>P. Sharmila;</a:t>
                      </a:r>
                    </a:p>
                    <a:p>
                      <a:pPr>
                        <a:buNone/>
                      </a:pPr>
                      <a:r>
                        <a:rPr lang="en-US" sz="1200" dirty="0">
                          <a:latin typeface="Times New Roman" pitchFamily="18" charset="0"/>
                          <a:cs typeface="Times New Roman" pitchFamily="18" charset="0"/>
                        </a:rPr>
                        <a:t>Kalaiarasi Sonai Muthu Anbananthen;</a:t>
                      </a:r>
                    </a:p>
                    <a:p>
                      <a:pPr>
                        <a:buNone/>
                      </a:pPr>
                      <a:r>
                        <a:rPr lang="en-US" sz="1200" dirty="0">
                          <a:latin typeface="Times New Roman" pitchFamily="18" charset="0"/>
                          <a:cs typeface="Times New Roman" pitchFamily="18" charset="0"/>
                        </a:rPr>
                        <a:t>Deisy Chelliah;</a:t>
                      </a:r>
                    </a:p>
                    <a:p>
                      <a:pPr>
                        <a:buNone/>
                      </a:pPr>
                      <a:r>
                        <a:rPr lang="en-US" sz="1200" dirty="0">
                          <a:latin typeface="Times New Roman" pitchFamily="18" charset="0"/>
                          <a:cs typeface="Times New Roman" pitchFamily="18" charset="0"/>
                        </a:rPr>
                        <a:t>Sudhaman Parthasarathy;</a:t>
                      </a:r>
                    </a:p>
                    <a:p>
                      <a:pPr>
                        <a:buNone/>
                      </a:pPr>
                      <a:r>
                        <a:rPr lang="en-US" sz="1200" dirty="0">
                          <a:latin typeface="Times New Roman" pitchFamily="18" charset="0"/>
                          <a:cs typeface="Times New Roman" pitchFamily="18" charset="0"/>
                        </a:rPr>
                        <a:t>Subarmaniam Kannan</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The experimental results on Twitter Dataset can learn effective features to enhance the performance with minimum training time and attained 88%F1Score.</a:t>
                      </a:r>
                    </a:p>
                  </a:txBody>
                  <a:tcPr/>
                </a:tc>
                <a:extLst>
                  <a:ext uri="{0D108BD9-81ED-4DB2-BD59-A6C34878D82A}">
                    <a16:rowId xmlns:a16="http://schemas.microsoft.com/office/drawing/2014/main" val="10001"/>
                  </a:ext>
                </a:extLst>
              </a:tr>
              <a:tr h="1355725">
                <a:tc>
                  <a:txBody>
                    <a:bodyPr/>
                    <a:lstStyle/>
                    <a:p>
                      <a:pPr>
                        <a:buNone/>
                      </a:pPr>
                      <a:r>
                        <a:rPr lang="en-US" sz="1200" dirty="0">
                          <a:latin typeface="Times New Roman" pitchFamily="18" charset="0"/>
                          <a:cs typeface="Times New Roman" pitchFamily="18" charset="0"/>
                        </a:rPr>
                        <a:t>4.</a:t>
                      </a:r>
                    </a:p>
                  </a:txBody>
                  <a:tcPr/>
                </a:tc>
                <a:tc>
                  <a:txBody>
                    <a:bodyPr/>
                    <a:lstStyle/>
                    <a:p>
                      <a:pPr>
                        <a:buNone/>
                      </a:pPr>
                      <a:r>
                        <a:rPr lang="en-US" sz="1200" dirty="0">
                          <a:latin typeface="Times New Roman" pitchFamily="18" charset="0"/>
                          <a:cs typeface="Times New Roman" pitchFamily="18" charset="0"/>
                        </a:rPr>
                        <a:t>Deep Learning Based Fusion Approach for Hate Speech Detection</a:t>
                      </a:r>
                    </a:p>
                  </a:txBody>
                  <a:tcPr/>
                </a:tc>
                <a:tc>
                  <a:txBody>
                    <a:bodyPr/>
                    <a:lstStyle/>
                    <a:p>
                      <a:pPr>
                        <a:buNone/>
                      </a:pPr>
                      <a:r>
                        <a:rPr lang="en-US" sz="1200" dirty="0">
                          <a:latin typeface="Times New Roman" pitchFamily="18" charset="0"/>
                          <a:cs typeface="Times New Roman" pitchFamily="18" charset="0"/>
                        </a:rPr>
                        <a:t>Yanling Zhou;</a:t>
                      </a:r>
                    </a:p>
                    <a:p>
                      <a:pPr>
                        <a:buNone/>
                      </a:pPr>
                      <a:r>
                        <a:rPr lang="en-US" sz="1200" dirty="0">
                          <a:latin typeface="Times New Roman" pitchFamily="18" charset="0"/>
                          <a:cs typeface="Times New Roman" pitchFamily="18" charset="0"/>
                        </a:rPr>
                        <a:t>Yanyan Yang;</a:t>
                      </a:r>
                    </a:p>
                    <a:p>
                      <a:pPr>
                        <a:buNone/>
                      </a:pPr>
                      <a:r>
                        <a:rPr lang="en-US" sz="1200" dirty="0">
                          <a:latin typeface="Times New Roman" pitchFamily="18" charset="0"/>
                          <a:cs typeface="Times New Roman" pitchFamily="18" charset="0"/>
                        </a:rPr>
                        <a:t>Han Liu;</a:t>
                      </a:r>
                    </a:p>
                    <a:p>
                      <a:pPr>
                        <a:buNone/>
                      </a:pPr>
                      <a:r>
                        <a:rPr lang="en-US" sz="1200" dirty="0">
                          <a:latin typeface="Times New Roman" pitchFamily="18" charset="0"/>
                          <a:cs typeface="Times New Roman" pitchFamily="18" charset="0"/>
                        </a:rPr>
                        <a:t>Xiufeng Liu;</a:t>
                      </a:r>
                    </a:p>
                    <a:p>
                      <a:pPr>
                        <a:buNone/>
                      </a:pPr>
                      <a:r>
                        <a:rPr lang="en-US" sz="1200" dirty="0">
                          <a:latin typeface="Times New Roman" pitchFamily="18" charset="0"/>
                          <a:cs typeface="Times New Roman" pitchFamily="18" charset="0"/>
                        </a:rPr>
                        <a:t>Nick Savage</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2020 &amp; IEEE</a:t>
                      </a:r>
                    </a:p>
                  </a:txBody>
                  <a:tcPr/>
                </a:tc>
                <a:tc>
                  <a:txBody>
                    <a:bodyPr/>
                    <a:lstStyle/>
                    <a:p>
                      <a:pPr>
                        <a:buNone/>
                      </a:pPr>
                      <a:r>
                        <a:rPr lang="en-US" sz="1200" dirty="0">
                          <a:latin typeface="Times New Roman" pitchFamily="18" charset="0"/>
                          <a:cs typeface="Times New Roman" pitchFamily="18" charset="0"/>
                        </a:rPr>
                        <a:t>The ExperimeNt shows that the accuracy and F1-score of the classification are significantly improved.</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500" b="1" i="0" u="none" strike="noStrike" kern="1200" cap="none" spc="0" normalizeH="0" baseline="0" noProof="0" dirty="0">
                <a:ln>
                  <a:noFill/>
                </a:ln>
                <a:solidFill>
                  <a:srgbClr val="FFC000"/>
                </a:solidFill>
                <a:effectLst/>
                <a:uLnTx/>
                <a:uFillTx/>
                <a:latin typeface="+mj-lt"/>
                <a:ea typeface="+mj-ea"/>
                <a:cs typeface="+mj-cs"/>
              </a:rPr>
              <a:t>  </a:t>
            </a: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PROPOSED WORK </a:t>
            </a:r>
            <a:endParaRPr kumimoji="0" lang="en-US" altLang="en-US" sz="3200" b="1" i="0" u="none" strike="noStrike" kern="1200" cap="none" spc="0" normalizeH="0" baseline="0" noProof="0" dirty="0">
              <a:ln>
                <a:noFill/>
              </a:ln>
              <a:solidFill>
                <a:srgbClr val="FFC000"/>
              </a:solidFill>
              <a:effectLst/>
              <a:uLnTx/>
              <a:uFillTx/>
              <a:latin typeface="+mj-lt"/>
              <a:ea typeface="+mj-ea"/>
              <a:cs typeface="+mj-cs"/>
            </a:endParaRPr>
          </a:p>
        </p:txBody>
      </p:sp>
      <p:sp>
        <p:nvSpPr>
          <p:cNvPr id="26628"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8</a:t>
            </a:fld>
            <a:endParaRPr lang="en-US" altLang="en-US" sz="1200" dirty="0">
              <a:solidFill>
                <a:srgbClr val="3F3F3F"/>
              </a:solidFill>
            </a:endParaRPr>
          </a:p>
        </p:txBody>
      </p:sp>
      <p:sp>
        <p:nvSpPr>
          <p:cNvPr id="26629" name="Content Placeholder 5"/>
          <p:cNvSpPr>
            <a:spLocks noGrp="1"/>
          </p:cNvSpPr>
          <p:nvPr>
            <p:ph idx="1"/>
          </p:nvPr>
        </p:nvSpPr>
        <p:spPr>
          <a:xfrm>
            <a:off x="76200" y="1276350"/>
            <a:ext cx="8991600" cy="3750564"/>
          </a:xfrm>
        </p:spPr>
        <p:txBody>
          <a:bodyPr vert="horz" wrap="square" lIns="54864" tIns="91440" rIns="91440" bIns="45720" anchor="t" anchorCtr="0"/>
          <a:lstStyle/>
          <a:p>
            <a:r>
              <a:rPr lang="en-US" altLang="en-US" sz="2000" dirty="0">
                <a:latin typeface="Times New Roman" pitchFamily="18" charset="0"/>
                <a:ea typeface="Times New Roman" panose="02020603050405020304" pitchFamily="18" charset="0"/>
                <a:cs typeface="Times New Roman" pitchFamily="18" charset="0"/>
              </a:rPr>
              <a:t>This project uses SGD for hate speech classifications. SGD  stands for Stochastic Gradient Descent .</a:t>
            </a:r>
          </a:p>
          <a:p>
            <a:pPr marL="118745" indent="0">
              <a:buNone/>
            </a:pPr>
            <a:endParaRPr lang="en-US" altLang="en-US" sz="2000" dirty="0">
              <a:latin typeface="Times New Roman" pitchFamily="18" charset="0"/>
              <a:ea typeface="Times New Roman" panose="02020603050405020304" pitchFamily="18" charset="0"/>
              <a:cs typeface="Times New Roman" pitchFamily="18" charset="0"/>
            </a:endParaRPr>
          </a:p>
          <a:p>
            <a:r>
              <a:rPr lang="en-US" altLang="en-US" sz="2000" dirty="0">
                <a:latin typeface="Times New Roman" pitchFamily="18" charset="0"/>
                <a:ea typeface="Times New Roman" panose="02020603050405020304" pitchFamily="18" charset="0"/>
                <a:cs typeface="Times New Roman" pitchFamily="18" charset="0"/>
              </a:rPr>
              <a:t>Stochastic Gradient Descent (SGD) is a variant of the Gradient Descent algorithm used for optimizing machine learning models. In this variant, random training example is used to calculate the gradient and update the parameters at each iteration.</a:t>
            </a:r>
          </a:p>
          <a:p>
            <a:pPr marL="118745" indent="0">
              <a:buNone/>
            </a:pPr>
            <a:endParaRPr lang="en-US" altLang="en-US" sz="2000" dirty="0">
              <a:latin typeface="Times New Roman" pitchFamily="18" charset="0"/>
              <a:ea typeface="Times New Roman" panose="02020603050405020304" pitchFamily="18" charset="0"/>
              <a:cs typeface="Times New Roman" pitchFamily="18" charset="0"/>
            </a:endParaRPr>
          </a:p>
          <a:p>
            <a:r>
              <a:rPr lang="en-US" altLang="en-US" sz="2000" dirty="0">
                <a:latin typeface="Times New Roman" pitchFamily="18" charset="0"/>
                <a:ea typeface="Times New Roman" panose="02020603050405020304" pitchFamily="18" charset="0"/>
                <a:cs typeface="Times New Roman" pitchFamily="18" charset="0"/>
              </a:rPr>
              <a:t>SGD  is still computationally much less expensive than typical Gradient Descent. Hence, in most scenarios, SGD is preferred over Batch Gradient Descent for optimizing a learning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SYSTEM REQUIREMENTS </a:t>
            </a:r>
          </a:p>
        </p:txBody>
      </p:sp>
      <p:sp>
        <p:nvSpPr>
          <p:cNvPr id="2" name="Text Placeholder 1"/>
          <p:cNvSpPr>
            <a:spLocks noGrp="1"/>
          </p:cNvSpPr>
          <p:nvPr>
            <p:ph type="body" idx="1"/>
          </p:nvPr>
        </p:nvSpPr>
        <p:spPr>
          <a:xfrm>
            <a:off x="457200" y="1274763"/>
            <a:ext cx="4040188"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b="1" i="0" u="none" strike="noStrike" kern="1200" cap="all" spc="0" normalizeH="0" baseline="0" noProof="0" dirty="0">
                <a:ln>
                  <a:noFill/>
                </a:ln>
                <a:solidFill>
                  <a:schemeClr val="tx1"/>
                </a:solidFill>
                <a:effectLst/>
                <a:uLnTx/>
                <a:uFillTx/>
                <a:ea typeface="+mn-ea"/>
                <a:cs typeface="+mn-lt"/>
              </a:rPr>
              <a:t>Software </a:t>
            </a:r>
            <a:r>
              <a:rPr kumimoji="0" lang="en-IN" sz="2000" b="1" i="0" u="none" strike="noStrike" kern="1200" cap="all" spc="0" normalizeH="0" baseline="0" noProof="0" dirty="0">
                <a:ln>
                  <a:noFill/>
                </a:ln>
                <a:solidFill>
                  <a:schemeClr val="tx1"/>
                </a:solidFill>
                <a:effectLst/>
                <a:uLnTx/>
                <a:uFillTx/>
                <a:ea typeface="+mn-ea"/>
                <a:cs typeface="+mn-lt"/>
              </a:rPr>
              <a:t>Requirements</a:t>
            </a:r>
            <a:r>
              <a:rPr kumimoji="0" lang="en-IN" sz="2000" b="1" i="0" u="none" strike="noStrike" kern="1200" cap="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0" name="Rectangle 3"/>
          <p:cNvSpPr>
            <a:spLocks noGrp="1"/>
          </p:cNvSpPr>
          <p:nvPr>
            <p:ph sz="half" idx="2"/>
          </p:nvPr>
        </p:nvSpPr>
        <p:spPr>
          <a:xfrm>
            <a:off x="457200" y="1837055"/>
            <a:ext cx="4040505" cy="2437130"/>
          </a:xfrm>
        </p:spPr>
        <p:txBody>
          <a:bodyPr vert="horz" wrap="square" lIns="54864" tIns="91440" rIns="91440" bIns="45720" anchor="t" anchorCtr="0"/>
          <a:lstStyle/>
          <a:p>
            <a:pPr marL="424180" indent="-342900">
              <a:buSzPct val="80000"/>
            </a:pPr>
            <a:r>
              <a:rPr lang="en-US" altLang="en-US" sz="2000" kern="1200" dirty="0">
                <a:solidFill>
                  <a:schemeClr val="tx1"/>
                </a:solidFill>
                <a:latin typeface="Times New Roman" pitchFamily="18" charset="0"/>
                <a:cs typeface="Times New Roman" pitchFamily="18" charset="0"/>
              </a:rPr>
              <a:t>Python</a:t>
            </a:r>
          </a:p>
          <a:p>
            <a:pPr marL="424180" indent="-342900">
              <a:buSzPct val="80000"/>
            </a:pPr>
            <a:endParaRPr lang="en-US" altLang="en-US" sz="2000" kern="1200" dirty="0">
              <a:solidFill>
                <a:schemeClr val="tx1"/>
              </a:solidFill>
              <a:latin typeface="Times New Roman" pitchFamily="18" charset="0"/>
              <a:cs typeface="Times New Roman" pitchFamily="18" charset="0"/>
            </a:endParaRPr>
          </a:p>
          <a:p>
            <a:pPr marL="424180" indent="-342900">
              <a:buSzPct val="80000"/>
            </a:pPr>
            <a:r>
              <a:rPr lang="en-US" altLang="en-US" sz="2000" kern="1200" dirty="0">
                <a:solidFill>
                  <a:schemeClr val="tx1"/>
                </a:solidFill>
                <a:latin typeface="Times New Roman" pitchFamily="18" charset="0"/>
                <a:cs typeface="Times New Roman" pitchFamily="18" charset="0"/>
              </a:rPr>
              <a:t>Prefered IDE</a:t>
            </a:r>
          </a:p>
          <a:p>
            <a:pPr marL="424180" indent="-342900">
              <a:buSzPct val="80000"/>
            </a:pPr>
            <a:endParaRPr lang="en-US" altLang="en-US" sz="2000" kern="1200" dirty="0">
              <a:solidFill>
                <a:schemeClr val="tx1"/>
              </a:solidFill>
              <a:latin typeface="Times New Roman" pitchFamily="18" charset="0"/>
              <a:cs typeface="Times New Roman" pitchFamily="18" charset="0"/>
            </a:endParaRPr>
          </a:p>
          <a:p>
            <a:pPr marL="424180" indent="-342900">
              <a:buSzPct val="80000"/>
            </a:pPr>
            <a:r>
              <a:rPr lang="en-US" altLang="en-US" sz="2000" kern="1200" dirty="0">
                <a:solidFill>
                  <a:schemeClr val="tx1"/>
                </a:solidFill>
                <a:latin typeface="Times New Roman" pitchFamily="18" charset="0"/>
                <a:cs typeface="Times New Roman" pitchFamily="18" charset="0"/>
              </a:rPr>
              <a:t>Necessary Modules</a:t>
            </a:r>
          </a:p>
        </p:txBody>
      </p:sp>
      <p:sp>
        <p:nvSpPr>
          <p:cNvPr id="4" name="Text Placeholder 3"/>
          <p:cNvSpPr>
            <a:spLocks noGrp="1"/>
          </p:cNvSpPr>
          <p:nvPr>
            <p:ph type="body" sz="quarter" idx="3"/>
          </p:nvPr>
        </p:nvSpPr>
        <p:spPr>
          <a:xfrm>
            <a:off x="4645025" y="1274763"/>
            <a:ext cx="4041775"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Hardware Requirements</a:t>
            </a:r>
            <a:r>
              <a:rPr kumimoji="0" lang="en-US" sz="2000" b="1"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2" name="Content Placeholder 4"/>
          <p:cNvSpPr>
            <a:spLocks noGrp="1"/>
          </p:cNvSpPr>
          <p:nvPr>
            <p:ph sz="quarter" idx="4"/>
          </p:nvPr>
        </p:nvSpPr>
        <p:spPr/>
        <p:txBody>
          <a:bodyPr vert="horz" wrap="square" lIns="54864" tIns="91440" rIns="91440" bIns="45720" anchor="t" anchorCtr="0"/>
          <a:lstStyle/>
          <a:p>
            <a:pPr>
              <a:buSzPct val="80000"/>
            </a:pPr>
            <a:r>
              <a:rPr lang="en-US" altLang="en-IN" sz="2000" kern="1200" dirty="0">
                <a:latin typeface="Times New Roman" pitchFamily="18" charset="0"/>
                <a:cs typeface="Times New Roman" pitchFamily="18" charset="0"/>
              </a:rPr>
              <a:t>LAPTOP WITH 2GB RAM</a:t>
            </a:r>
          </a:p>
        </p:txBody>
      </p:sp>
      <p:sp>
        <p:nvSpPr>
          <p:cNvPr id="29703"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9</a:t>
            </a:fld>
            <a:endParaRPr lang="en-US" altLang="en-US" sz="1200" dirty="0">
              <a:solidFill>
                <a:srgbClr val="3F3F3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690</TotalTime>
  <Words>1339</Words>
  <Application>Microsoft Office PowerPoint</Application>
  <PresentationFormat>On-screen Show (16:9)</PresentationFormat>
  <Paragraphs>189</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Corbel</vt:lpstr>
      <vt:lpstr>Times New Roman</vt:lpstr>
      <vt:lpstr>Wingdings</vt:lpstr>
      <vt:lpstr>Wingdings 2</vt:lpstr>
      <vt:lpstr>Wingdings 3</vt:lpstr>
      <vt:lpstr>Module</vt:lpstr>
      <vt:lpstr>                UNIVERSITY COLLEGE OF ENGINEERING KANCHEEPURAM             COMPUTER SCIENCE AND ENGINEERING    </vt:lpstr>
      <vt:lpstr>ABSTRACT</vt:lpstr>
      <vt:lpstr>INTRODUCTION</vt:lpstr>
      <vt:lpstr>AIM / OBJECTIVE</vt:lpstr>
      <vt:lpstr>EXISTING SYSTEM</vt:lpstr>
      <vt:lpstr>LITERATURE REVIEW (CONT..I)</vt:lpstr>
      <vt:lpstr>LITERATURE REVIEW (CONT..II)</vt:lpstr>
      <vt:lpstr>  PROPOSED WORK </vt:lpstr>
      <vt:lpstr>SYSTEM REQUIREMENTS </vt:lpstr>
      <vt:lpstr>LIST OF MODULES </vt:lpstr>
      <vt:lpstr>MODULES</vt:lpstr>
      <vt:lpstr>MODULES</vt:lpstr>
      <vt:lpstr>SYSTEM   ARCHITECTURE</vt:lpstr>
      <vt:lpstr>EXPECTED OUTCOME</vt:lpstr>
      <vt:lpstr>CONCLUSION</vt:lpstr>
      <vt:lpstr>REFERENCES ( CONT.. I)</vt:lpstr>
      <vt:lpstr>REFERENCES(CONT..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KANCHEEPURAM             COMPUTER SCIENCE AND ENGINEERING</dc:title>
  <dc:creator>Dhinesh</dc:creator>
  <cp:lastModifiedBy>Karthik Raghuram</cp:lastModifiedBy>
  <cp:revision>24</cp:revision>
  <dcterms:created xsi:type="dcterms:W3CDTF">2022-12-03T10:21:00Z</dcterms:created>
  <dcterms:modified xsi:type="dcterms:W3CDTF">2023-05-03T04:50:35Z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D5A06724C39E41D685BCE41EED157897</vt:lpwstr>
  </property>
  <property fmtid="{D5CDD505-2E9C-101B-9397-08002B2CF9AE}" pid="3" name="KSOProductBuildVer">
    <vt:lpwstr>1033-11.2.0.11388</vt:lpwstr>
  </property>
</Properties>
</file>