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470" r:id="rId2"/>
    <p:sldId id="258" r:id="rId3"/>
    <p:sldId id="472" r:id="rId4"/>
    <p:sldId id="473" r:id="rId5"/>
    <p:sldId id="495" r:id="rId6"/>
    <p:sldId id="475" r:id="rId7"/>
    <p:sldId id="477" r:id="rId8"/>
    <p:sldId id="478" r:id="rId9"/>
    <p:sldId id="465" r:id="rId10"/>
    <p:sldId id="464" r:id="rId11"/>
    <p:sldId id="491" r:id="rId12"/>
    <p:sldId id="492" r:id="rId13"/>
    <p:sldId id="494" r:id="rId14"/>
    <p:sldId id="496" r:id="rId15"/>
  </p:sldIdLst>
  <p:sldSz cx="9144000" cy="5143500" type="screen16x9"/>
  <p:notesSz cx="6797675"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87681"/>
  </p:normalViewPr>
  <p:slideViewPr>
    <p:cSldViewPr showGuides="1">
      <p:cViewPr>
        <p:scale>
          <a:sx n="84" d="100"/>
          <a:sy n="84" d="100"/>
        </p:scale>
        <p:origin x="-660" y="-48"/>
      </p:cViewPr>
      <p:guideLst>
        <p:guide orient="horz" pos="1620"/>
        <p:guide pos="2864"/>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9E5E8E-648C-4E44-A009-88F144DCE7DB}" type="datetimeFigureOut">
              <a:rPr kumimoji="0" lang="en-US" sz="1300" b="0" i="0" u="none" strike="noStrike" kern="1200" cap="none" spc="0" normalizeH="0" baseline="0" noProof="0">
                <a:ln>
                  <a:noFill/>
                </a:ln>
                <a:solidFill>
                  <a:schemeClr val="tx1"/>
                </a:solidFill>
                <a:effectLst/>
                <a:uLnTx/>
                <a:uFillTx/>
                <a:latin typeface="+mn-lt"/>
                <a:ea typeface="+mn-ea"/>
                <a:cs typeface="+mn-cs"/>
              </a:rPr>
              <a:t>12/6/2022</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2672143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C047163-4A2E-4D78-82F7-8750397E92A4}" type="datetimeFigureOut">
              <a:rPr kumimoji="0" lang="en-US" sz="1300" b="0" i="0" u="none" strike="noStrike" kern="1200" cap="none" spc="0" normalizeH="0" baseline="0" noProof="0">
                <a:ln>
                  <a:noFill/>
                </a:ln>
                <a:solidFill>
                  <a:schemeClr val="tx1"/>
                </a:solidFill>
                <a:effectLst/>
                <a:uLnTx/>
                <a:uFillTx/>
                <a:latin typeface="+mn-lt"/>
                <a:ea typeface="+mn-ea"/>
                <a:cs typeface="+mn-cs"/>
              </a:rPr>
              <a:t>12/6/2022</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29055148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5571" tIns="47786" rIns="95571" bIns="47786" anchor="t" anchorCtr="0"/>
          <a:lstStyle/>
          <a:p>
            <a:pPr lvl="0"/>
            <a:endParaRPr lang="en-US" altLang="en-US" dirty="0"/>
          </a:p>
        </p:txBody>
      </p:sp>
      <p:sp>
        <p:nvSpPr>
          <p:cNvPr id="11268"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ln>
            <a:solidFill>
              <a:srgbClr val="000000">
                <a:alpha val="100000"/>
              </a:srgbClr>
            </a:solidFill>
            <a:miter lim="800000"/>
          </a:ln>
        </p:spPr>
      </p:sp>
      <p:sp>
        <p:nvSpPr>
          <p:cNvPr id="1331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331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ln>
            <a:solidFill>
              <a:srgbClr val="000000">
                <a:alpha val="100000"/>
              </a:srgbClr>
            </a:solidFill>
            <a:miter lim="800000"/>
          </a:ln>
        </p:spPr>
      </p:sp>
      <p:sp>
        <p:nvSpPr>
          <p:cNvPr id="1536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536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3</a:t>
            </a:fld>
            <a:endParaRPr lang="en-US" alt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ln>
            <a:solidFill>
              <a:srgbClr val="000000">
                <a:alpha val="100000"/>
              </a:srgbClr>
            </a:solidFill>
            <a:miter lim="800000"/>
          </a:ln>
        </p:spPr>
      </p:sp>
      <p:sp>
        <p:nvSpPr>
          <p:cNvPr id="17411"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7412"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4</a:t>
            </a:fld>
            <a:endParaRPr lang="en-US" altLang="en-US" sz="13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ln>
            <a:solidFill>
              <a:srgbClr val="000000">
                <a:alpha val="100000"/>
              </a:srgbClr>
            </a:solidFill>
            <a:miter lim="800000"/>
          </a:ln>
        </p:spPr>
      </p:sp>
      <p:sp>
        <p:nvSpPr>
          <p:cNvPr id="19459"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9460"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6</a:t>
            </a:fld>
            <a:endParaRPr lang="en-US" altLang="en-US" sz="13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ln>
            <a:solidFill>
              <a:srgbClr val="000000">
                <a:alpha val="100000"/>
              </a:srgbClr>
            </a:solidFill>
            <a:miter lim="800000"/>
          </a:ln>
        </p:spPr>
      </p:sp>
      <p:sp>
        <p:nvSpPr>
          <p:cNvPr id="2355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355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7</a:t>
            </a:fld>
            <a:endParaRPr lang="en-US" altLang="en-US" sz="13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ln>
            <a:solidFill>
              <a:srgbClr val="000000">
                <a:alpha val="100000"/>
              </a:srgbClr>
            </a:solidFill>
            <a:miter lim="800000"/>
          </a:ln>
        </p:spPr>
      </p:sp>
      <p:sp>
        <p:nvSpPr>
          <p:cNvPr id="2560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560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8</a:t>
            </a:fld>
            <a:endParaRPr lang="en-US" altLang="en-US" sz="13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5571" tIns="47786" rIns="95571" bIns="47786" anchor="t" anchorCtr="0"/>
          <a:lstStyle/>
          <a:p>
            <a:pPr lvl="0"/>
            <a:endParaRPr lang="en-IN" altLang="en-US" dirty="0"/>
          </a:p>
        </p:txBody>
      </p:sp>
      <p:sp>
        <p:nvSpPr>
          <p:cNvPr id="33796"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11</a:t>
            </a:fld>
            <a:endParaRPr lang="en-US" alt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C94D35-6211-43BD-B408-D5D952B16D6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107291-5DD9-4478-A187-3DDBB6A3846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53F2C6-109C-46C3-998D-A6295812085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D027DA-329F-4BD0-AFA2-CF63BA1B78BD}"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EB0282-29CC-4193-BB11-DFFB0ACA6D8F}"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6D9099-BD1D-49CB-9168-7F95D56737F3}"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6 December 2022</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a:defRPr sz="1200">
                <a:solidFill>
                  <a:srgbClr val="3F3F3F"/>
                </a:solidFill>
              </a:defRPr>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140"/>
            <a:ext cx="9144000" cy="53340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rgbClr val="FFC800"/>
                </a:solidFill>
                <a:effectLst/>
                <a:uLnTx/>
                <a:uFillTx/>
                <a:latin typeface="+mj-lt"/>
                <a:ea typeface="+mj-ea"/>
                <a:cs typeface="+mj-cs"/>
              </a:rPr>
              <a:t>                UNIVERSITY COLLEGE OF ENGINEERING KANCHEEPURAM</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US" altLang="en-IN" sz="2400" b="1" i="0" u="none" strike="noStrike" kern="1200" cap="none" spc="0" normalizeH="0" baseline="0" noProof="0" dirty="0">
                <a:ln>
                  <a:noFill/>
                </a:ln>
                <a:solidFill>
                  <a:srgbClr val="FFC800"/>
                </a:solidFill>
                <a:effectLst/>
                <a:uLnTx/>
                <a:uFillTx/>
                <a:latin typeface="+mj-lt"/>
                <a:ea typeface="+mj-ea"/>
                <a:cs typeface="+mj-cs"/>
              </a:rPr>
              <a:t>            </a:t>
            </a:r>
            <a:r>
              <a:rPr kumimoji="0" lang="en-IN" sz="2400" b="1" i="0" u="none" strike="noStrike" kern="1200" cap="none" spc="0" normalizeH="0" baseline="0" noProof="0" dirty="0">
                <a:ln>
                  <a:noFill/>
                </a:ln>
                <a:solidFill>
                  <a:srgbClr val="FFC800"/>
                </a:solidFill>
                <a:effectLst/>
                <a:uLnTx/>
                <a:uFillTx/>
                <a:latin typeface="+mj-lt"/>
                <a:ea typeface="+mj-ea"/>
                <a:cs typeface="+mj-cs"/>
              </a:rPr>
              <a:t>COMPUTER SCIENCE AND ENGINEERING</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t>
            </a:r>
            <a:endParaRPr kumimoji="0" lang="en-IN" sz="1600" b="1" i="0" u="none" strike="noStrike" kern="1200" cap="none" spc="0" normalizeH="0" baseline="0" noProof="0" dirty="0">
              <a:ln>
                <a:noFill/>
              </a:ln>
              <a:solidFill>
                <a:srgbClr val="FFC800"/>
              </a:solidFill>
              <a:effectLst/>
              <a:uLnTx/>
              <a:uFillTx/>
              <a:latin typeface="+mj-lt"/>
              <a:ea typeface="+mj-ea"/>
              <a:cs typeface="+mj-cs"/>
            </a:endParaRPr>
          </a:p>
        </p:txBody>
      </p:sp>
      <p:sp>
        <p:nvSpPr>
          <p:cNvPr id="5" name="Footer Placeholder 4"/>
          <p:cNvSpPr txBox="1">
            <a:spLocks noGrp="1"/>
          </p:cNvSpPr>
          <p:nvPr>
            <p:ph type="ftr" sz="quarter" idx="11"/>
          </p:nvPr>
        </p:nvSpPr>
        <p:spPr>
          <a:xfrm>
            <a:off x="158750" y="1200150"/>
            <a:ext cx="8785225" cy="533400"/>
          </a:xfrm>
          <a:noFill/>
        </p:spPr>
        <p:txBody>
          <a:bodyPr vert="horz" lIns="45720" rIns="45720" bIns="0" rtlCol="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  MAIN PROJECT - ZEROTH REVIEW</a:t>
            </a:r>
          </a:p>
        </p:txBody>
      </p:sp>
      <p:sp>
        <p:nvSpPr>
          <p:cNvPr id="10244" name="Slide Number Placeholder 5"/>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a:t>
            </a:fld>
            <a:endParaRPr lang="en-US" altLang="en-US" sz="1200" dirty="0">
              <a:solidFill>
                <a:srgbClr val="3F3F3F"/>
              </a:solidFill>
            </a:endParaRPr>
          </a:p>
        </p:txBody>
      </p:sp>
      <p:sp>
        <p:nvSpPr>
          <p:cNvPr id="6" name="Rectangle 5"/>
          <p:cNvSpPr/>
          <p:nvPr/>
        </p:nvSpPr>
        <p:spPr>
          <a:xfrm>
            <a:off x="255905" y="2003425"/>
            <a:ext cx="8632825" cy="3060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2060"/>
                </a:solidFill>
                <a:effectLst/>
                <a:uLnTx/>
                <a:uFillTx/>
                <a:latin typeface="+mn-lt"/>
                <a:ea typeface="+mn-ea"/>
                <a:cs typeface="+mn-cs"/>
              </a:rPr>
              <a:t>         HATE  SPEECH  DETECTION  USING  MACHINE  LEARNING </a:t>
            </a:r>
            <a:r>
              <a:rPr kumimoji="0" lang="en-US" sz="2000" b="1" i="0" u="none" strike="noStrike" kern="1200" cap="none" spc="0" normalizeH="0" baseline="0" noProof="0" dirty="0">
                <a:ln>
                  <a:noFill/>
                </a:ln>
                <a:solidFill>
                  <a:srgbClr val="002060"/>
                </a:solidFill>
                <a:effectLst/>
                <a:uLnTx/>
                <a:uFillTx/>
                <a:latin typeface="+mn-lt"/>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BATCH MEMBERS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1. </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GOKUL </a:t>
            </a:r>
            <a:r>
              <a:rPr kumimoji="0" lang="en-US" sz="2000" b="1" i="0" u="none" strike="noStrike" kern="1200" cap="none" spc="0" normalizeH="0" baseline="0" noProof="0" dirty="0">
                <a:ln>
                  <a:noFill/>
                </a:ln>
                <a:solidFill>
                  <a:srgbClr val="002060"/>
                </a:solidFill>
                <a:effectLst/>
                <a:uLnTx/>
                <a:uFillTx/>
                <a:latin typeface="+mn-lt"/>
                <a:ea typeface="+mn-ea"/>
                <a:cs typeface="+mn-cs"/>
              </a:rPr>
              <a:t>S (513419104015)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2</a:t>
            </a:r>
            <a:r>
              <a:rPr lang="en-US" sz="2000" b="1" noProof="0" dirty="0">
                <a:ln>
                  <a:noFill/>
                </a:ln>
                <a:solidFill>
                  <a:srgbClr val="002060"/>
                </a:solidFill>
                <a:effectLst/>
                <a:uLnTx/>
                <a:uFillTx/>
                <a:sym typeface="+mn-ea"/>
              </a:rPr>
              <a:t>  HARIPRAKASH M</a:t>
            </a:r>
            <a:r>
              <a:rPr kumimoji="0" lang="en-US" sz="2000" b="1" i="0" u="none" strike="noStrike" kern="1200" cap="none" spc="0" normalizeH="0" baseline="0" noProof="0" dirty="0">
                <a:ln>
                  <a:noFill/>
                </a:ln>
                <a:solidFill>
                  <a:srgbClr val="002060"/>
                </a:solidFill>
                <a:effectLst/>
                <a:uLnTx/>
                <a:uFillTx/>
                <a:latin typeface="+mn-lt"/>
                <a:ea typeface="+mn-ea"/>
                <a:cs typeface="+mn-cs"/>
              </a:rPr>
              <a:t> (513419104017)</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3.KISHORE KUMAR M (513419104023)</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GUIDED BY –Mrs.T.Kala M.E</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Assistant Professor, Dept. of CSE</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pic>
        <p:nvPicPr>
          <p:cNvPr id="10246" name="Picture 3"/>
          <p:cNvPicPr>
            <a:picLocks noChangeAspect="1"/>
          </p:cNvPicPr>
          <p:nvPr/>
        </p:nvPicPr>
        <p:blipFill>
          <a:blip r:embed="rId3"/>
          <a:stretch>
            <a:fillRect/>
          </a:stretch>
        </p:blipFill>
        <p:spPr>
          <a:xfrm>
            <a:off x="0" y="0"/>
            <a:ext cx="1066800" cy="1103313"/>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SYSTEM REQUIREMENTS </a:t>
            </a:r>
          </a:p>
        </p:txBody>
      </p:sp>
      <p:sp>
        <p:nvSpPr>
          <p:cNvPr id="2" name="Text Placeholder 1"/>
          <p:cNvSpPr>
            <a:spLocks noGrp="1"/>
          </p:cNvSpPr>
          <p:nvPr>
            <p:ph type="body" idx="1"/>
          </p:nvPr>
        </p:nvSpPr>
        <p:spPr>
          <a:xfrm>
            <a:off x="457200" y="1274763"/>
            <a:ext cx="4040188"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b="1" i="0" u="none" strike="noStrike" kern="1200" cap="all" spc="0" normalizeH="0" baseline="0" noProof="0" dirty="0">
                <a:ln>
                  <a:noFill/>
                </a:ln>
                <a:solidFill>
                  <a:schemeClr val="tx1"/>
                </a:solidFill>
                <a:effectLst/>
                <a:uLnTx/>
                <a:uFillTx/>
                <a:ea typeface="+mn-ea"/>
                <a:cs typeface="+mn-lt"/>
              </a:rPr>
              <a:t>Software </a:t>
            </a:r>
            <a:r>
              <a:rPr kumimoji="0" lang="en-IN" sz="2000" b="1" i="0" u="none" strike="noStrike" kern="1200" cap="all" spc="0" normalizeH="0" baseline="0" noProof="0" dirty="0">
                <a:ln>
                  <a:noFill/>
                </a:ln>
                <a:solidFill>
                  <a:schemeClr val="tx1"/>
                </a:solidFill>
                <a:effectLst/>
                <a:uLnTx/>
                <a:uFillTx/>
                <a:ea typeface="+mn-ea"/>
                <a:cs typeface="+mn-lt"/>
              </a:rPr>
              <a:t>Requirements</a:t>
            </a:r>
            <a:r>
              <a:rPr kumimoji="0" lang="en-IN" sz="2000" b="1" i="0" u="none" strike="noStrike" kern="1200" cap="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0" name="Rectangle 3"/>
          <p:cNvSpPr>
            <a:spLocks noGrp="1"/>
          </p:cNvSpPr>
          <p:nvPr>
            <p:ph sz="half" idx="2"/>
          </p:nvPr>
        </p:nvSpPr>
        <p:spPr>
          <a:xfrm>
            <a:off x="457200" y="1837055"/>
            <a:ext cx="4040505" cy="2437130"/>
          </a:xfrm>
        </p:spPr>
        <p:txBody>
          <a:bodyPr vert="horz" wrap="square" lIns="54864" tIns="91440" rIns="91440" bIns="45720" anchor="t" anchorCtr="0"/>
          <a:lstStyle/>
          <a:p>
            <a:pPr marL="424180" indent="-342900">
              <a:buSzPct val="80000"/>
            </a:pPr>
            <a:r>
              <a:rPr lang="en-US" altLang="en-US" sz="2000" kern="1200" dirty="0" smtClean="0">
                <a:solidFill>
                  <a:schemeClr val="tx1"/>
                </a:solidFill>
                <a:latin typeface="+mn-lt"/>
                <a:ea typeface="+mn-ea"/>
                <a:cs typeface="+mn-cs"/>
              </a:rPr>
              <a:t>Python 3</a:t>
            </a:r>
            <a:endParaRPr lang="en-US" altLang="en-US" sz="2000" kern="1200" dirty="0">
              <a:solidFill>
                <a:schemeClr val="tx1"/>
              </a:solidFill>
              <a:latin typeface="+mn-lt"/>
              <a:ea typeface="+mn-ea"/>
              <a:cs typeface="+mn-cs"/>
            </a:endParaRPr>
          </a:p>
          <a:p>
            <a:pPr marL="424180" indent="-342900">
              <a:buSzPct val="80000"/>
            </a:pPr>
            <a:endParaRPr lang="en-US" altLang="en-US" sz="2000" kern="1200" dirty="0">
              <a:solidFill>
                <a:schemeClr val="tx1"/>
              </a:solidFill>
              <a:latin typeface="+mn-lt"/>
              <a:ea typeface="+mn-ea"/>
              <a:cs typeface="+mn-cs"/>
            </a:endParaRPr>
          </a:p>
          <a:p>
            <a:pPr marL="424180" indent="-342900">
              <a:buSzPct val="80000"/>
            </a:pPr>
            <a:r>
              <a:rPr lang="en-US" altLang="en-US" sz="2000" kern="1200" dirty="0">
                <a:solidFill>
                  <a:schemeClr val="tx1"/>
                </a:solidFill>
                <a:latin typeface="+mn-lt"/>
                <a:ea typeface="+mn-ea"/>
                <a:cs typeface="+mn-cs"/>
              </a:rPr>
              <a:t>Prefered IDE</a:t>
            </a:r>
          </a:p>
          <a:p>
            <a:pPr marL="81280" indent="0">
              <a:buSzPct val="80000"/>
              <a:buNone/>
            </a:pPr>
            <a:endParaRPr lang="en-US" altLang="en-US" sz="2000" kern="1200" dirty="0">
              <a:solidFill>
                <a:schemeClr val="tx1"/>
              </a:solidFill>
              <a:latin typeface="+mn-lt"/>
              <a:ea typeface="+mn-ea"/>
              <a:cs typeface="+mn-cs"/>
            </a:endParaRPr>
          </a:p>
          <a:p>
            <a:pPr marL="424180" indent="-342900">
              <a:buSzPct val="80000"/>
            </a:pPr>
            <a:r>
              <a:rPr lang="en-US" altLang="en-US" sz="2000" kern="1200" dirty="0">
                <a:solidFill>
                  <a:schemeClr val="tx1"/>
                </a:solidFill>
                <a:latin typeface="+mn-lt"/>
                <a:ea typeface="+mn-ea"/>
                <a:cs typeface="+mn-cs"/>
              </a:rPr>
              <a:t>Necessary Modules</a:t>
            </a:r>
          </a:p>
        </p:txBody>
      </p:sp>
      <p:sp>
        <p:nvSpPr>
          <p:cNvPr id="4" name="Text Placeholder 3"/>
          <p:cNvSpPr>
            <a:spLocks noGrp="1"/>
          </p:cNvSpPr>
          <p:nvPr>
            <p:ph type="body" sz="quarter" idx="3"/>
          </p:nvPr>
        </p:nvSpPr>
        <p:spPr>
          <a:xfrm>
            <a:off x="4645025" y="1274763"/>
            <a:ext cx="4041775"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Hardware Requirements</a:t>
            </a:r>
            <a:r>
              <a:rPr kumimoji="0" lang="en-US" sz="2000" b="1"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2" name="Content Placeholder 4"/>
          <p:cNvSpPr>
            <a:spLocks noGrp="1"/>
          </p:cNvSpPr>
          <p:nvPr>
            <p:ph sz="quarter" idx="4"/>
          </p:nvPr>
        </p:nvSpPr>
        <p:spPr/>
        <p:txBody>
          <a:bodyPr vert="horz" wrap="square" lIns="54864" tIns="91440" rIns="91440" bIns="45720" anchor="t" anchorCtr="0"/>
          <a:lstStyle/>
          <a:p>
            <a:pPr>
              <a:buSzPct val="80000"/>
            </a:pPr>
            <a:r>
              <a:rPr lang="en-US" altLang="en-IN" sz="2000" kern="1200" dirty="0">
                <a:latin typeface="+mn-lt"/>
                <a:ea typeface="+mn-ea"/>
                <a:cs typeface="+mn-cs"/>
              </a:rPr>
              <a:t>LAPTOP WITH </a:t>
            </a:r>
            <a:r>
              <a:rPr lang="en-US" altLang="en-IN" sz="2000" kern="1200" dirty="0" smtClean="0">
                <a:latin typeface="+mn-lt"/>
                <a:ea typeface="+mn-ea"/>
                <a:cs typeface="+mn-cs"/>
              </a:rPr>
              <a:t>8GB RAM</a:t>
            </a:r>
          </a:p>
          <a:p>
            <a:pPr>
              <a:buSzPct val="80000"/>
            </a:pPr>
            <a:r>
              <a:rPr lang="en-US" altLang="en-IN" sz="2000" dirty="0" smtClean="0"/>
              <a:t>1 tb Hard Disk</a:t>
            </a:r>
            <a:endParaRPr lang="en-US" altLang="en-IN" sz="2000" kern="1200" dirty="0">
              <a:latin typeface="+mn-lt"/>
              <a:ea typeface="+mn-ea"/>
              <a:cs typeface="+mn-cs"/>
            </a:endParaRPr>
          </a:p>
        </p:txBody>
      </p:sp>
      <p:sp>
        <p:nvSpPr>
          <p:cNvPr id="29703"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10</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LIST OF MODULES </a:t>
            </a:r>
          </a:p>
        </p:txBody>
      </p:sp>
      <p:sp>
        <p:nvSpPr>
          <p:cNvPr id="32772"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11</a:t>
            </a:fld>
            <a:endParaRPr lang="en-US" altLang="en-US" sz="1200" dirty="0">
              <a:solidFill>
                <a:srgbClr val="3F3F3F"/>
              </a:solidFill>
            </a:endParaRPr>
          </a:p>
        </p:txBody>
      </p:sp>
      <p:sp>
        <p:nvSpPr>
          <p:cNvPr id="7" name="Text Box 6"/>
          <p:cNvSpPr txBox="1"/>
          <p:nvPr/>
        </p:nvSpPr>
        <p:spPr>
          <a:xfrm>
            <a:off x="152400" y="1200150"/>
            <a:ext cx="8938260" cy="378460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n-lt"/>
                <a:cs typeface="+mn-lt"/>
                <a:sym typeface="+mn-ea"/>
              </a:rPr>
              <a:t>A system module consits of  Text preprocessing involves transforming text into a clean and consistent format that can then be fed into a model for further analysis and learning.</a:t>
            </a:r>
          </a:p>
          <a:p>
            <a:pPr marL="285750" indent="-285750">
              <a:buFont typeface="Arial" panose="020B0604020202020204" pitchFamily="34" charset="0"/>
              <a:buChar char="•"/>
            </a:pPr>
            <a:endParaRPr lang="en-US" sz="2000" dirty="0">
              <a:latin typeface="+mn-lt"/>
              <a:cs typeface="+mn-lt"/>
              <a:sym typeface="+mn-ea"/>
            </a:endParaRPr>
          </a:p>
          <a:p>
            <a:pPr marL="285750" indent="-285750">
              <a:buFont typeface="Arial" panose="020B0604020202020204" pitchFamily="34" charset="0"/>
              <a:buChar char="•"/>
            </a:pPr>
            <a:r>
              <a:rPr lang="en-US" sz="2000" dirty="0">
                <a:latin typeface="+mn-lt"/>
                <a:cs typeface="+mn-lt"/>
              </a:rPr>
              <a:t>A regular expression is a pattern that the regular expression engine attempts to match in input text. A pattern consists of one or more character literals, operators, or constructs.</a:t>
            </a:r>
          </a:p>
          <a:p>
            <a:pPr>
              <a:buFont typeface="Arial" panose="020B0604020202020204" pitchFamily="34" charset="0"/>
            </a:pPr>
            <a:endParaRPr lang="en-US" sz="2000" dirty="0">
              <a:latin typeface="+mn-lt"/>
              <a:cs typeface="+mn-lt"/>
            </a:endParaRPr>
          </a:p>
          <a:p>
            <a:pPr marL="285750" indent="-285750">
              <a:buFont typeface="Arial" panose="020B0604020202020204" pitchFamily="34" charset="0"/>
              <a:buChar char="•"/>
            </a:pPr>
            <a:r>
              <a:rPr lang="en-US" sz="2000" dirty="0">
                <a:latin typeface="+mn-lt"/>
                <a:cs typeface="+mn-lt"/>
              </a:rPr>
              <a:t>Natural language processing (NLP) is a subfield of linguistics, computer science, and artificial intelligence concerned with the interactions between computers and human language, in particular how to program computers to process and analyze large amounts of natural language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CONCLUSION</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4819" name="Rectangle 3"/>
          <p:cNvSpPr>
            <a:spLocks noGrp="1"/>
          </p:cNvSpPr>
          <p:nvPr>
            <p:ph idx="1"/>
          </p:nvPr>
        </p:nvSpPr>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rPr>
              <a:t>As hate speech continues to be a societal problem, the need for automatic hate speech detection systems becomes more apparent.</a:t>
            </a:r>
          </a:p>
          <a:p>
            <a:pPr algn="just">
              <a:spcBef>
                <a:spcPct val="30000"/>
              </a:spcBef>
              <a:spcAft>
                <a:spcPct val="30000"/>
              </a:spcAft>
            </a:pPr>
            <a:r>
              <a:rPr lang="en-US" altLang="en-US" sz="2000" dirty="0">
                <a:solidFill>
                  <a:schemeClr val="tx1"/>
                </a:solidFill>
              </a:rPr>
              <a:t> We presented the current approaches for this task as well as a new system that achieves reasonable accuracy.</a:t>
            </a:r>
          </a:p>
          <a:p>
            <a:pPr algn="just">
              <a:spcBef>
                <a:spcPct val="30000"/>
              </a:spcBef>
              <a:spcAft>
                <a:spcPct val="30000"/>
              </a:spcAft>
            </a:pPr>
            <a:r>
              <a:rPr lang="en-US" altLang="en-US" sz="2000" dirty="0">
                <a:solidFill>
                  <a:schemeClr val="tx1"/>
                </a:solidFill>
              </a:rPr>
              <a:t> We also proposed a new approach that can out perform existing systems at this task, with the added benefit of improved interpretability.</a:t>
            </a:r>
          </a:p>
        </p:txBody>
      </p:sp>
      <p:sp>
        <p:nvSpPr>
          <p:cNvPr id="34820"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12</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REFERENCES ( CONT.. I)</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6867" name="Rectangle 3"/>
          <p:cNvSpPr>
            <a:spLocks noGrp="1"/>
          </p:cNvSpPr>
          <p:nvPr>
            <p:ph idx="1"/>
          </p:nvPr>
        </p:nvSpPr>
        <p:spPr>
          <a:xfrm>
            <a:off x="150495" y="1105535"/>
            <a:ext cx="8787765" cy="3688080"/>
          </a:xfrm>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rPr>
              <a:t> P. K. Jain, V. Saravanan, and R. Pamula, ‘‘A hybrid CNN-LSTM: A deep learning approach for consumer sentiment analysis using qualitative usergenerated contents,’’ ACM Trans. Asian Low-Resource Lang. Inf. Process., vol. 20, no. 5, pp. 1–15, Sep. 2021.</a:t>
            </a:r>
          </a:p>
          <a:p>
            <a:pPr algn="just">
              <a:spcBef>
                <a:spcPct val="30000"/>
              </a:spcBef>
              <a:spcAft>
                <a:spcPct val="30000"/>
              </a:spcAft>
            </a:pPr>
            <a:r>
              <a:rPr lang="en-US" altLang="en-US" sz="2000" dirty="0">
                <a:solidFill>
                  <a:schemeClr val="tx1"/>
                </a:solidFill>
              </a:rPr>
              <a:t>A. Kamaal and M. Abulaish, ‘‘CAT-BiGRU: Convolution and attention with bi-directional gated recurrent unit for self-deprecating sarcasm detection,’’ Cognit. Comput., vol. 14, pp. 91–109, Jan. 2021. </a:t>
            </a:r>
          </a:p>
          <a:p>
            <a:pPr algn="just">
              <a:spcBef>
                <a:spcPct val="30000"/>
              </a:spcBef>
              <a:spcAft>
                <a:spcPct val="30000"/>
              </a:spcAft>
            </a:pPr>
            <a:r>
              <a:rPr lang="en-US" altLang="en-US" sz="2000" dirty="0">
                <a:solidFill>
                  <a:schemeClr val="tx1"/>
                </a:solidFill>
              </a:rPr>
              <a:t>P. K. Jain, R. Pamula, and E. A. Yekun, ‘‘A multi-label ensemble predicting model to service recommendation from social media contents,’’ J. Supercomput., vol. 66, no. 1, pp. 1–20, Sep. 2021.</a:t>
            </a:r>
          </a:p>
          <a:p>
            <a:pPr marL="118745" indent="0" algn="just">
              <a:spcBef>
                <a:spcPct val="30000"/>
              </a:spcBef>
              <a:spcAft>
                <a:spcPct val="30000"/>
              </a:spcAft>
              <a:buNone/>
            </a:pPr>
            <a:endParaRPr lang="en-US" altLang="en-US" sz="2000" dirty="0">
              <a:solidFill>
                <a:schemeClr val="tx1"/>
              </a:solidFill>
            </a:endParaRPr>
          </a:p>
          <a:p>
            <a:pPr marL="118745" indent="0" algn="just">
              <a:spcBef>
                <a:spcPct val="30000"/>
              </a:spcBef>
              <a:spcAft>
                <a:spcPct val="30000"/>
              </a:spcAft>
              <a:buNone/>
            </a:pPr>
            <a:endParaRPr lang="en-US" altLang="en-US" sz="2000" dirty="0">
              <a:solidFill>
                <a:schemeClr val="tx1"/>
              </a:solidFill>
            </a:endParaRPr>
          </a:p>
          <a:p>
            <a:pPr marL="118745" indent="0" algn="just">
              <a:spcBef>
                <a:spcPct val="30000"/>
              </a:spcBef>
              <a:spcAft>
                <a:spcPct val="30000"/>
              </a:spcAft>
              <a:buNone/>
            </a:pPr>
            <a:endParaRPr lang="en-US" altLang="en-US" sz="2000" dirty="0">
              <a:solidFill>
                <a:schemeClr val="tx1"/>
              </a:solidFill>
            </a:endParaRPr>
          </a:p>
        </p:txBody>
      </p:sp>
      <p:sp>
        <p:nvSpPr>
          <p:cNvPr id="36869"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13</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REFERENCES(CONT.. II)</a:t>
            </a:r>
          </a:p>
        </p:txBody>
      </p:sp>
      <p:sp>
        <p:nvSpPr>
          <p:cNvPr id="3" name="Content Placeholder 2"/>
          <p:cNvSpPr>
            <a:spLocks noGrp="1"/>
          </p:cNvSpPr>
          <p:nvPr>
            <p:ph idx="1"/>
          </p:nvPr>
        </p:nvSpPr>
        <p:spPr>
          <a:xfrm>
            <a:off x="153670" y="1332230"/>
            <a:ext cx="8787765" cy="3468370"/>
          </a:xfrm>
        </p:spPr>
        <p:txBody>
          <a:bodyPr/>
          <a:lstStyle/>
          <a:p>
            <a:r>
              <a:rPr lang="en-US" sz="2000" dirty="0"/>
              <a:t>E. W. Pamungkas, V. Basile, and V. Patti, ‘‘A joint learning approach withknowledge injection for zero-shot cross-lingual hate speech detection,’’ Inf.Process. Manage., vol. 58, no. 4, pp. 1–19, 2021.</a:t>
            </a:r>
          </a:p>
          <a:p>
            <a:pPr marL="118745" indent="0">
              <a:buNone/>
            </a:pPr>
            <a:endParaRPr lang="en-US" sz="2000" dirty="0"/>
          </a:p>
          <a:p>
            <a:r>
              <a:rPr lang="en-US" sz="2000" dirty="0"/>
              <a:t>K. Miok, B. Skrlj, D. Zaharie, and M. Robnik-Sikonja, ‘‘To ban or not to ban: Bayesian attention networks for reliable hate speech detection,’’ Cognit. Comput., vol. 21, no. 1, pp. 1–19, 2021.</a:t>
            </a:r>
          </a:p>
          <a:p>
            <a:endParaRPr lang="en-US" sz="2000" dirty="0"/>
          </a:p>
          <a:p>
            <a:r>
              <a:rPr lang="en-US" sz="2000" dirty="0"/>
              <a:t>S. Kiritchenko, I. Nejadgholi, and K. C. Fraser, ‘‘Confronting abusive language online: A survey from the ethical and human rights perspective,’’ J. Artif. Intell. Res., vol. 71, pp. 431–478, Jul. 2021</a:t>
            </a:r>
          </a:p>
          <a:p>
            <a:pPr marL="118745" indent="0">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INTRODUCTION</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2291" name="Content Placeholder 2"/>
          <p:cNvSpPr>
            <a:spLocks noGrp="1"/>
          </p:cNvSpPr>
          <p:nvPr>
            <p:ph idx="1"/>
          </p:nvPr>
        </p:nvSpPr>
        <p:spPr>
          <a:xfrm>
            <a:off x="124460" y="1187450"/>
            <a:ext cx="8959850" cy="3956050"/>
          </a:xfrm>
        </p:spPr>
        <p:txBody>
          <a:bodyPr vert="horz" wrap="square" lIns="54864" tIns="91440" rIns="91440" bIns="45720" numCol="1" anchor="t" anchorCtr="0" compatLnSpc="1"/>
          <a:lstStyle/>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Hate speech detection is the task of detecting if communication such as text, audio, and so on contains </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hatred </a:t>
            </a:r>
            <a:r>
              <a:rPr kumimoji="0" lang="en-US" altLang="en-US" sz="2000" b="0" i="0" u="none" strike="noStrike" kern="1200" cap="none" spc="0" normalizeH="0" baseline="0" noProof="0" dirty="0">
                <a:ln>
                  <a:noFill/>
                </a:ln>
                <a:solidFill>
                  <a:schemeClr val="tx1"/>
                </a:solidFill>
                <a:effectLst/>
                <a:uLnTx/>
                <a:uFillTx/>
                <a:latin typeface="+mn-lt"/>
                <a:ea typeface="+mn-ea"/>
                <a:cs typeface="+mn-cs"/>
              </a:rPr>
              <a:t>and or encourages violence towards a person or a group of people.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This is usually based on prejudice against 'protected characteristics' such as their ethnicity, gender, sexual orientation, religion, age </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etc.</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The automatic detection of hate speech is a challenging task due to disagreements on different hate speech definitions.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mn-lt"/>
                <a:ea typeface="+mn-ea"/>
                <a:cs typeface="+mn-cs"/>
              </a:rPr>
              <a:t>Therefore, some content might be hateful to some individuals and not to others, based on their concerned definitions.</a:t>
            </a:r>
          </a:p>
        </p:txBody>
      </p:sp>
      <p:sp>
        <p:nvSpPr>
          <p:cNvPr id="1229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2</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ABSTRACT</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339" name="Content Placeholder 2"/>
          <p:cNvSpPr>
            <a:spLocks noGrp="1"/>
          </p:cNvSpPr>
          <p:nvPr>
            <p:ph idx="1"/>
          </p:nvPr>
        </p:nvSpPr>
        <p:spPr>
          <a:xfrm>
            <a:off x="0" y="1123950"/>
            <a:ext cx="9144000" cy="4019550"/>
          </a:xfrm>
        </p:spPr>
        <p:txBody>
          <a:bodyPr vert="horz" wrap="square" lIns="54864" tIns="91440" rIns="91440" bIns="45720" anchor="t" anchorCtr="0"/>
          <a:lstStyle/>
          <a:p>
            <a:r>
              <a:rPr lang="en-US" altLang="en-US" sz="2000" dirty="0">
                <a:ea typeface="Arial" panose="020B0604020202020204" pitchFamily="34" charset="0"/>
              </a:rPr>
              <a:t>The detection of hate speech in social media is a crucial task.</a:t>
            </a:r>
          </a:p>
          <a:p>
            <a:r>
              <a:rPr lang="en-US" altLang="en-US" sz="2000" dirty="0">
                <a:ea typeface="Arial" panose="020B0604020202020204" pitchFamily="34" charset="0"/>
              </a:rPr>
              <a:t> The uncontrolled spread of hate has the potential to gravely damage our society, and severely harm marginalized people or groups.</a:t>
            </a:r>
          </a:p>
          <a:p>
            <a:r>
              <a:rPr lang="en-US" altLang="en-US" sz="2000" dirty="0">
                <a:ea typeface="Arial" panose="020B0604020202020204" pitchFamily="34" charset="0"/>
              </a:rPr>
              <a:t>As online content continues to grow, so does the spread of hate speech.</a:t>
            </a:r>
          </a:p>
          <a:p>
            <a:r>
              <a:rPr lang="en-US" altLang="en-US" sz="2000" dirty="0">
                <a:ea typeface="Arial" panose="020B0604020202020204" pitchFamily="34" charset="0"/>
              </a:rPr>
              <a:t> We identify and examine challenges faced by online automatic approaches for hate speech detection in text.</a:t>
            </a:r>
          </a:p>
          <a:p>
            <a:r>
              <a:rPr lang="en-US" altLang="en-US" sz="2000" dirty="0">
                <a:ea typeface="Arial" panose="020B0604020202020204" pitchFamily="34" charset="0"/>
              </a:rPr>
              <a:t> Among these difficulties are subtleties in language, differing definitions on what constitutes hate speech, and limitations of data availability for training and testing of these systems.</a:t>
            </a:r>
          </a:p>
          <a:p>
            <a:r>
              <a:rPr lang="en-US" altLang="en-US" sz="2000" dirty="0">
                <a:ea typeface="Arial" panose="020B0604020202020204" pitchFamily="34" charset="0"/>
              </a:rPr>
              <a:t> Furthermore, many recent approaches suffer from an interpretability problem-that is, it can be difficult to understand why the systems make the decisions that they do.</a:t>
            </a:r>
          </a:p>
        </p:txBody>
      </p:sp>
      <p:sp>
        <p:nvSpPr>
          <p:cNvPr id="1434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3</a:t>
            </a:fld>
            <a:endParaRPr lang="en-US" altLang="en-US" sz="1100" dirty="0">
              <a:solidFill>
                <a:srgbClr val="3F3F3F"/>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457200" y="116840"/>
            <a:ext cx="8229600" cy="87503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AIM / OBJECTIVE</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6387" name="Content Placeholder 2"/>
          <p:cNvSpPr>
            <a:spLocks noGrp="1"/>
          </p:cNvSpPr>
          <p:nvPr>
            <p:ph idx="1"/>
          </p:nvPr>
        </p:nvSpPr>
        <p:spPr>
          <a:xfrm>
            <a:off x="27305" y="1189355"/>
            <a:ext cx="9041765" cy="3853815"/>
          </a:xfrm>
        </p:spPr>
        <p:txBody>
          <a:bodyPr vert="horz" wrap="square" lIns="54864" tIns="91440" rIns="91440" bIns="45720" anchor="t" anchorCtr="0"/>
          <a:lstStyle/>
          <a:p>
            <a:r>
              <a:rPr lang="en-US" altLang="en-US" sz="2000" dirty="0"/>
              <a:t> Hate speech is a big problem on the internet. It can be found on social media, in comment sections, and even in online forums.</a:t>
            </a:r>
          </a:p>
          <a:p>
            <a:pPr marL="118745" indent="0">
              <a:buNone/>
            </a:pPr>
            <a:endParaRPr lang="en-US" altLang="en-US" sz="2000" dirty="0"/>
          </a:p>
          <a:p>
            <a:r>
              <a:rPr lang="en-US" altLang="en-US" sz="2000" dirty="0"/>
              <a:t> Machine learning algorithms can be used to detect hate speech.</a:t>
            </a:r>
          </a:p>
          <a:p>
            <a:pPr marL="118745" indent="0">
              <a:buNone/>
            </a:pPr>
            <a:endParaRPr lang="en-US" altLang="en-US" sz="2000" dirty="0"/>
          </a:p>
          <a:p>
            <a:r>
              <a:rPr lang="en-US" altLang="en-US" sz="2000" dirty="0"/>
              <a:t> These algorithms can analyze text and identify hate speech.</a:t>
            </a:r>
          </a:p>
          <a:p>
            <a:pPr marL="118745" indent="0">
              <a:buNone/>
            </a:pPr>
            <a:endParaRPr lang="en-US" altLang="en-US" sz="2000" dirty="0"/>
          </a:p>
          <a:p>
            <a:r>
              <a:rPr lang="en-US" altLang="en-US" sz="2000" dirty="0"/>
              <a:t> They can also be used to determine the tone of a text. </a:t>
            </a:r>
          </a:p>
          <a:p>
            <a:pPr marL="118745" indent="0">
              <a:buNone/>
            </a:pPr>
            <a:endParaRPr lang="en-US" altLang="en-US" sz="2000" dirty="0"/>
          </a:p>
          <a:p>
            <a:r>
              <a:rPr lang="en-US" altLang="en-US" sz="2000" dirty="0"/>
              <a:t>This can be used to identify hate speech that is disguised as jokes or sarcasm.</a:t>
            </a:r>
          </a:p>
          <a:p>
            <a:pPr marL="118745" indent="0">
              <a:buNone/>
            </a:pPr>
            <a:endParaRPr lang="en-US" altLang="en-US" sz="2000" dirty="0"/>
          </a:p>
          <a:p>
            <a:r>
              <a:rPr lang="en-US" altLang="en-US" sz="2000" dirty="0"/>
              <a:t>This project uses Machine learning algorithm and NLP to detect the hate speech.</a:t>
            </a:r>
          </a:p>
        </p:txBody>
      </p:sp>
      <p:sp>
        <p:nvSpPr>
          <p:cNvPr id="16389"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4</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OBSERVATION/MOTIVATION</a:t>
            </a:r>
          </a:p>
        </p:txBody>
      </p:sp>
      <p:sp>
        <p:nvSpPr>
          <p:cNvPr id="3" name="Content Placeholder 2"/>
          <p:cNvSpPr>
            <a:spLocks noGrp="1"/>
          </p:cNvSpPr>
          <p:nvPr>
            <p:ph idx="1"/>
          </p:nvPr>
        </p:nvSpPr>
        <p:spPr>
          <a:xfrm>
            <a:off x="70485" y="1237615"/>
            <a:ext cx="8993505" cy="3754755"/>
          </a:xfrm>
        </p:spPr>
        <p:txBody>
          <a:bodyPr/>
          <a:lstStyle/>
          <a:p>
            <a:pPr algn="just"/>
            <a:r>
              <a:rPr lang="en-US" sz="2000" dirty="0"/>
              <a:t>The nature of social media means that anyone can post anything they desire, putting forward any position, whether it is enlightening, repugnant or anywhere between. Depending on the forum, such posts can be visible to many millions of people. Different forums have different definitions of inappropriate content and different processes for identifying it, but the scale of the medium means that automated methods are an important part of this task. Hate-speech is an important aspect of this inappropriate content</a:t>
            </a:r>
          </a:p>
          <a:p>
            <a:pPr algn="just"/>
            <a:endParaRPr lang="en-US" sz="2000" dirty="0"/>
          </a:p>
          <a:p>
            <a:pPr algn="just"/>
            <a:r>
              <a:rPr lang="en-US" sz="2000" dirty="0"/>
              <a:t> Hate-speech is a subjective and complex term with no single definition, however. Irrespective of the definition of the term or the problem, it is clear that automated methods for detecting hate-speech are necessary in some circumstances.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EXISTING SYSTEM</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8435" name="Content Placeholder 2"/>
          <p:cNvSpPr>
            <a:spLocks noGrp="1"/>
          </p:cNvSpPr>
          <p:nvPr>
            <p:ph idx="1"/>
          </p:nvPr>
        </p:nvSpPr>
        <p:spPr>
          <a:xfrm>
            <a:off x="457200" y="1276350"/>
            <a:ext cx="8229600" cy="3468688"/>
          </a:xfrm>
        </p:spPr>
        <p:txBody>
          <a:bodyPr vert="horz" wrap="square" lIns="54864" tIns="91440" rIns="91440" bIns="45720" anchor="t" anchorCtr="0"/>
          <a:lstStyle/>
          <a:p>
            <a:pPr marL="342900" indent="-342900" algn="just"/>
            <a:r>
              <a:rPr lang="en-US" altLang="en-US" sz="2000" dirty="0"/>
              <a:t>The machine learning algorithms that can be used to detect hate speech include Naive Bayes, Support Vector machines (SVM), extreme gradient boosting (XGBoost), multi-layer perception (MLP).</a:t>
            </a:r>
          </a:p>
          <a:p>
            <a:pPr marL="0" indent="0" algn="just">
              <a:buNone/>
            </a:pPr>
            <a:endParaRPr lang="en-US" altLang="en-US" sz="2000" dirty="0"/>
          </a:p>
          <a:p>
            <a:pPr marL="342900" indent="-342900" algn="just"/>
            <a:r>
              <a:rPr lang="en-US" altLang="en-US" sz="2000" dirty="0"/>
              <a:t>The hate speech data sets are usually not clean, so they need to be pre-processed before classification algorithms can detect hate speech in them.  Different machine learning models have different weakness.</a:t>
            </a:r>
          </a:p>
          <a:p>
            <a:pPr marL="0" indent="0" algn="just">
              <a:buNone/>
            </a:pPr>
            <a:endParaRPr lang="en-US" altLang="en-US" sz="2000" dirty="0"/>
          </a:p>
          <a:p>
            <a:pPr marL="342900" indent="-342900" algn="just"/>
            <a:r>
              <a:rPr lang="en-US" altLang="en-US" sz="2000" dirty="0"/>
              <a:t>Traditional text classification methods based on machine learning have many disadvantages such as dimension explosion, data sparsity, limited generalization ability.</a:t>
            </a:r>
          </a:p>
        </p:txBody>
      </p:sp>
      <p:sp>
        <p:nvSpPr>
          <p:cNvPr id="18437"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6</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253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7</a:t>
            </a:fld>
            <a:endParaRPr lang="en-US" altLang="en-US" sz="1100" dirty="0">
              <a:solidFill>
                <a:srgbClr val="3F3F3F"/>
              </a:solidFill>
            </a:endParaRPr>
          </a:p>
        </p:txBody>
      </p:sp>
      <p:graphicFrame>
        <p:nvGraphicFramePr>
          <p:cNvPr id="2" name="Content Placeholder 1"/>
          <p:cNvGraphicFramePr>
            <a:graphicFrameLocks noGrp="1"/>
          </p:cNvGraphicFramePr>
          <p:nvPr>
            <p:ph idx="1"/>
          </p:nvPr>
        </p:nvGraphicFramePr>
        <p:xfrm>
          <a:off x="76200" y="1276350"/>
          <a:ext cx="8991600" cy="3769360"/>
        </p:xfrm>
        <a:graphic>
          <a:graphicData uri="http://schemas.openxmlformats.org/drawingml/2006/table">
            <a:tbl>
              <a:tblPr firstRow="1" bandRow="1">
                <a:tableStyleId>{5C22544A-7EE6-4342-B048-85BDC9FD1C3A}</a:tableStyleId>
              </a:tblPr>
              <a:tblGrid>
                <a:gridCol w="680720"/>
                <a:gridCol w="2153920"/>
                <a:gridCol w="2306320"/>
                <a:gridCol w="1315720"/>
                <a:gridCol w="2534920"/>
              </a:tblGrid>
              <a:tr h="518160">
                <a:tc>
                  <a:txBody>
                    <a:bodyPr/>
                    <a:lstStyle/>
                    <a:p>
                      <a:pPr>
                        <a:buNone/>
                      </a:pPr>
                      <a:r>
                        <a:rPr lang="en-US" sz="1200" dirty="0"/>
                        <a:t>S.NO</a:t>
                      </a:r>
                    </a:p>
                  </a:txBody>
                  <a:tcPr/>
                </a:tc>
                <a:tc>
                  <a:txBody>
                    <a:bodyPr/>
                    <a:lstStyle/>
                    <a:p>
                      <a:pPr>
                        <a:buNone/>
                      </a:pPr>
                      <a:r>
                        <a:rPr lang="en-US" sz="1200" dirty="0"/>
                        <a:t>TITLE</a:t>
                      </a:r>
                    </a:p>
                  </a:txBody>
                  <a:tcPr/>
                </a:tc>
                <a:tc>
                  <a:txBody>
                    <a:bodyPr/>
                    <a:lstStyle/>
                    <a:p>
                      <a:pPr>
                        <a:buNone/>
                      </a:pPr>
                      <a:r>
                        <a:rPr lang="en-US" sz="1200" dirty="0"/>
                        <a:t>AUTHOR NAME</a:t>
                      </a:r>
                    </a:p>
                  </a:txBody>
                  <a:tcPr/>
                </a:tc>
                <a:tc>
                  <a:txBody>
                    <a:bodyPr/>
                    <a:lstStyle/>
                    <a:p>
                      <a:pPr>
                        <a:buNone/>
                      </a:pPr>
                      <a:r>
                        <a:rPr lang="en-US" sz="1200" dirty="0"/>
                        <a:t>YEAR &amp; PUBLICATION</a:t>
                      </a:r>
                    </a:p>
                  </a:txBody>
                  <a:tcPr/>
                </a:tc>
                <a:tc>
                  <a:txBody>
                    <a:bodyPr/>
                    <a:lstStyle/>
                    <a:p>
                      <a:pPr>
                        <a:buNone/>
                      </a:pPr>
                      <a:r>
                        <a:rPr lang="en-US" sz="1200" dirty="0"/>
                        <a:t>CONTEXT</a:t>
                      </a:r>
                    </a:p>
                  </a:txBody>
                  <a:tcPr/>
                </a:tc>
              </a:tr>
              <a:tr h="1405255">
                <a:tc>
                  <a:txBody>
                    <a:bodyPr/>
                    <a:lstStyle/>
                    <a:p>
                      <a:pPr>
                        <a:buNone/>
                      </a:pPr>
                      <a:r>
                        <a:rPr lang="en-US" sz="1200" dirty="0"/>
                        <a:t>1.</a:t>
                      </a:r>
                    </a:p>
                  </a:txBody>
                  <a:tcPr/>
                </a:tc>
                <a:tc>
                  <a:txBody>
                    <a:bodyPr/>
                    <a:lstStyle/>
                    <a:p>
                      <a:pPr>
                        <a:buNone/>
                      </a:pPr>
                      <a:r>
                        <a:rPr lang="en-US" sz="1200" dirty="0"/>
                        <a:t>Cross-Lingual Few-Shot Hate Speech and Offensive Language Detection Using Meta Learning</a:t>
                      </a:r>
                    </a:p>
                  </a:txBody>
                  <a:tcPr/>
                </a:tc>
                <a:tc>
                  <a:txBody>
                    <a:bodyPr/>
                    <a:lstStyle/>
                    <a:p>
                      <a:pPr>
                        <a:buNone/>
                      </a:pPr>
                      <a:r>
                        <a:rPr lang="en-US" sz="1200" dirty="0"/>
                        <a:t>Marzieh Mozafari;</a:t>
                      </a:r>
                    </a:p>
                    <a:p>
                      <a:pPr>
                        <a:buNone/>
                      </a:pPr>
                      <a:r>
                        <a:rPr lang="en-US" sz="1200" dirty="0"/>
                        <a:t>Reza Farahbakhsh;</a:t>
                      </a:r>
                    </a:p>
                    <a:p>
                      <a:pPr>
                        <a:buNone/>
                      </a:pPr>
                      <a:r>
                        <a:rPr lang="en-US" sz="1200" dirty="0"/>
                        <a:t>Noel Crespi</a:t>
                      </a:r>
                    </a:p>
                  </a:txBody>
                  <a:tcPr/>
                </a:tc>
                <a:tc>
                  <a:txBody>
                    <a:bodyPr/>
                    <a:lstStyle/>
                    <a:p>
                      <a:pPr>
                        <a:buNone/>
                      </a:pPr>
                      <a:r>
                        <a:rPr lang="en-US" sz="1200" dirty="0">
                          <a:sym typeface="+mn-ea"/>
                        </a:rPr>
                        <a:t>2022 &amp; IEEE</a:t>
                      </a:r>
                      <a:endParaRPr lang="en-US" sz="1200" dirty="0"/>
                    </a:p>
                    <a:p>
                      <a:pPr>
                        <a:buNone/>
                      </a:pPr>
                      <a:endParaRPr lang="en-US" sz="1200" dirty="0"/>
                    </a:p>
                  </a:txBody>
                  <a:tcPr/>
                </a:tc>
                <a:tc>
                  <a:txBody>
                    <a:bodyPr/>
                    <a:lstStyle/>
                    <a:p>
                      <a:pPr>
                        <a:buNone/>
                      </a:pPr>
                      <a:r>
                        <a:rPr lang="en-US" sz="1200" dirty="0"/>
                        <a:t>Experiments show that meta learning-based models outperform transfer learning-based models in a majority of cases, and that Proto-MAML is the best performing model, as it can quickly generalize and adapt to new languages</a:t>
                      </a:r>
                    </a:p>
                  </a:txBody>
                  <a:tcPr/>
                </a:tc>
              </a:tr>
              <a:tr h="1845945">
                <a:tc>
                  <a:txBody>
                    <a:bodyPr/>
                    <a:lstStyle/>
                    <a:p>
                      <a:pPr>
                        <a:buNone/>
                      </a:pPr>
                      <a:r>
                        <a:rPr lang="en-US" sz="1200" dirty="0"/>
                        <a:t>2.</a:t>
                      </a:r>
                    </a:p>
                  </a:txBody>
                  <a:tcPr/>
                </a:tc>
                <a:tc>
                  <a:txBody>
                    <a:bodyPr/>
                    <a:lstStyle/>
                    <a:p>
                      <a:pPr>
                        <a:buNone/>
                      </a:pPr>
                      <a:r>
                        <a:rPr lang="en-US" sz="1200" dirty="0">
                          <a:sym typeface="+mn-ea"/>
                        </a:rPr>
                        <a:t>Hate Speech Detection using Machine Learning</a:t>
                      </a:r>
                      <a:endParaRPr lang="en-US" sz="1200" dirty="0"/>
                    </a:p>
                    <a:p>
                      <a:pPr>
                        <a:buNone/>
                      </a:pPr>
                      <a:endParaRPr lang="en-US" sz="1200" dirty="0"/>
                    </a:p>
                  </a:txBody>
                  <a:tcPr/>
                </a:tc>
                <a:tc>
                  <a:txBody>
                    <a:bodyPr/>
                    <a:lstStyle/>
                    <a:p>
                      <a:pPr>
                        <a:buNone/>
                      </a:pPr>
                      <a:r>
                        <a:rPr lang="en-US" sz="1200" dirty="0"/>
                        <a:t>P. Preethy Jemima; Bishop Raj Majumder; Bibek Kumar Ghosh; Farazul Hoda</a:t>
                      </a:r>
                    </a:p>
                  </a:txBody>
                  <a:tcPr/>
                </a:tc>
                <a:tc>
                  <a:txBody>
                    <a:bodyPr/>
                    <a:lstStyle/>
                    <a:p>
                      <a:pPr>
                        <a:buNone/>
                      </a:pPr>
                      <a:r>
                        <a:rPr lang="en-US" sz="1200" dirty="0"/>
                        <a:t>2022 &amp; IEEE</a:t>
                      </a:r>
                    </a:p>
                  </a:txBody>
                  <a:tcPr/>
                </a:tc>
                <a:tc>
                  <a:txBody>
                    <a:bodyPr/>
                    <a:lstStyle/>
                    <a:p>
                      <a:pPr>
                        <a:buNone/>
                      </a:pPr>
                      <a:r>
                        <a:rPr lang="en-US" sz="1200" dirty="0"/>
                        <a:t>Data from social media sites such as Twitter are used to test the effectiveness of these procedures, and they reveal a 6 percentage point improvement in macro-average F1 or a 9 percent improvement for content that has been labeled as hateful, respectively.</a:t>
                      </a: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458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8</a:t>
            </a:fld>
            <a:endParaRPr lang="en-US" altLang="en-US" sz="1100" dirty="0">
              <a:solidFill>
                <a:srgbClr val="3F3F3F"/>
              </a:solidFill>
            </a:endParaRPr>
          </a:p>
        </p:txBody>
      </p:sp>
      <p:graphicFrame>
        <p:nvGraphicFramePr>
          <p:cNvPr id="2" name="Content Placeholder 1"/>
          <p:cNvGraphicFramePr>
            <a:graphicFrameLocks noGrp="1"/>
          </p:cNvGraphicFramePr>
          <p:nvPr>
            <p:ph idx="1"/>
          </p:nvPr>
        </p:nvGraphicFramePr>
        <p:xfrm>
          <a:off x="64770" y="1276350"/>
          <a:ext cx="9013190" cy="3650615"/>
        </p:xfrm>
        <a:graphic>
          <a:graphicData uri="http://schemas.openxmlformats.org/drawingml/2006/table">
            <a:tbl>
              <a:tblPr firstRow="1" bandRow="1">
                <a:tableStyleId>{5C22544A-7EE6-4342-B048-85BDC9FD1C3A}</a:tableStyleId>
              </a:tblPr>
              <a:tblGrid>
                <a:gridCol w="1597660"/>
                <a:gridCol w="1597025"/>
                <a:gridCol w="1597660"/>
                <a:gridCol w="1597660"/>
                <a:gridCol w="2623185"/>
              </a:tblGrid>
              <a:tr h="521335">
                <a:tc>
                  <a:txBody>
                    <a:bodyPr/>
                    <a:lstStyle/>
                    <a:p>
                      <a:pPr>
                        <a:buNone/>
                      </a:pPr>
                      <a:r>
                        <a:rPr lang="en-US" sz="1200" dirty="0"/>
                        <a:t>S.NO</a:t>
                      </a:r>
                    </a:p>
                  </a:txBody>
                  <a:tcPr/>
                </a:tc>
                <a:tc>
                  <a:txBody>
                    <a:bodyPr/>
                    <a:lstStyle/>
                    <a:p>
                      <a:pPr>
                        <a:buNone/>
                      </a:pPr>
                      <a:r>
                        <a:rPr lang="en-US" sz="1200" dirty="0"/>
                        <a:t>TITLE</a:t>
                      </a:r>
                    </a:p>
                  </a:txBody>
                  <a:tcPr/>
                </a:tc>
                <a:tc>
                  <a:txBody>
                    <a:bodyPr/>
                    <a:lstStyle/>
                    <a:p>
                      <a:pPr>
                        <a:buNone/>
                      </a:pPr>
                      <a:r>
                        <a:rPr lang="en-US" sz="1200" dirty="0">
                          <a:sym typeface="+mn-ea"/>
                        </a:rPr>
                        <a:t>AUTHOR NAME </a:t>
                      </a:r>
                      <a:endParaRPr lang="en-US" sz="1200" dirty="0"/>
                    </a:p>
                    <a:p>
                      <a:pPr>
                        <a:buNone/>
                      </a:pPr>
                      <a:endParaRPr lang="en-US" sz="1200" dirty="0"/>
                    </a:p>
                  </a:txBody>
                  <a:tcPr/>
                </a:tc>
                <a:tc>
                  <a:txBody>
                    <a:bodyPr/>
                    <a:lstStyle/>
                    <a:p>
                      <a:pPr>
                        <a:buNone/>
                      </a:pPr>
                      <a:r>
                        <a:rPr lang="en-US" sz="1200" dirty="0"/>
                        <a:t>YEAR &amp; PUBICATION</a:t>
                      </a:r>
                    </a:p>
                  </a:txBody>
                  <a:tcPr/>
                </a:tc>
                <a:tc>
                  <a:txBody>
                    <a:bodyPr/>
                    <a:lstStyle/>
                    <a:p>
                      <a:pPr>
                        <a:buNone/>
                      </a:pPr>
                      <a:r>
                        <a:rPr lang="en-US" sz="1200" dirty="0"/>
                        <a:t>CONTEXT</a:t>
                      </a:r>
                    </a:p>
                  </a:txBody>
                  <a:tcPr/>
                </a:tc>
              </a:tr>
              <a:tr h="1773555">
                <a:tc>
                  <a:txBody>
                    <a:bodyPr/>
                    <a:lstStyle/>
                    <a:p>
                      <a:pPr>
                        <a:buNone/>
                      </a:pPr>
                      <a:r>
                        <a:rPr lang="en-US" sz="1200" dirty="0"/>
                        <a:t>3.</a:t>
                      </a:r>
                    </a:p>
                  </a:txBody>
                  <a:tcPr/>
                </a:tc>
                <a:tc>
                  <a:txBody>
                    <a:bodyPr/>
                    <a:lstStyle/>
                    <a:p>
                      <a:pPr>
                        <a:buNone/>
                      </a:pPr>
                      <a:r>
                        <a:rPr lang="en-US" sz="1200" dirty="0"/>
                        <a:t>PDHS: Pattern-Based Deep Hate Speech Detection With Improved Tweet Representation</a:t>
                      </a:r>
                    </a:p>
                  </a:txBody>
                  <a:tcPr/>
                </a:tc>
                <a:tc>
                  <a:txBody>
                    <a:bodyPr/>
                    <a:lstStyle/>
                    <a:p>
                      <a:pPr>
                        <a:buNone/>
                      </a:pPr>
                      <a:r>
                        <a:rPr lang="en-US" sz="1200" dirty="0"/>
                        <a:t>P. Sharmila;</a:t>
                      </a:r>
                    </a:p>
                    <a:p>
                      <a:pPr>
                        <a:buNone/>
                      </a:pPr>
                      <a:r>
                        <a:rPr lang="en-US" sz="1200" dirty="0"/>
                        <a:t>Kalaiarasi Sonai Muthu Anbananthen;</a:t>
                      </a:r>
                    </a:p>
                    <a:p>
                      <a:pPr>
                        <a:buNone/>
                      </a:pPr>
                      <a:r>
                        <a:rPr lang="en-US" sz="1200" dirty="0"/>
                        <a:t>Deisy Chelliah;</a:t>
                      </a:r>
                    </a:p>
                    <a:p>
                      <a:pPr>
                        <a:buNone/>
                      </a:pPr>
                      <a:r>
                        <a:rPr lang="en-US" sz="1200" dirty="0"/>
                        <a:t>Sudhaman Parthasarathy;</a:t>
                      </a:r>
                    </a:p>
                    <a:p>
                      <a:pPr>
                        <a:buNone/>
                      </a:pPr>
                      <a:r>
                        <a:rPr lang="en-US" sz="1200" dirty="0"/>
                        <a:t>Subarmaniam Kannan</a:t>
                      </a:r>
                    </a:p>
                    <a:p>
                      <a:pPr>
                        <a:buNone/>
                      </a:pPr>
                      <a:endParaRPr lang="en-US" sz="1200" dirty="0"/>
                    </a:p>
                  </a:txBody>
                  <a:tcPr/>
                </a:tc>
                <a:tc>
                  <a:txBody>
                    <a:bodyPr/>
                    <a:lstStyle/>
                    <a:p>
                      <a:pPr>
                        <a:buNone/>
                      </a:pPr>
                      <a:r>
                        <a:rPr lang="en-US" sz="1200" dirty="0"/>
                        <a:t>2022 &amp; IEEE</a:t>
                      </a:r>
                    </a:p>
                  </a:txBody>
                  <a:tcPr/>
                </a:tc>
                <a:tc>
                  <a:txBody>
                    <a:bodyPr/>
                    <a:lstStyle/>
                    <a:p>
                      <a:pPr>
                        <a:buNone/>
                      </a:pPr>
                      <a:r>
                        <a:rPr lang="en-US" sz="1200" dirty="0"/>
                        <a:t>The experimental results on Twitter Dataset can learn effective features to enhance the performance with minimum training time and attained 88%F1Score.</a:t>
                      </a:r>
                    </a:p>
                  </a:txBody>
                  <a:tcPr/>
                </a:tc>
              </a:tr>
              <a:tr h="1355725">
                <a:tc>
                  <a:txBody>
                    <a:bodyPr/>
                    <a:lstStyle/>
                    <a:p>
                      <a:pPr>
                        <a:buNone/>
                      </a:pPr>
                      <a:r>
                        <a:rPr lang="en-US" sz="1200" dirty="0"/>
                        <a:t>4.</a:t>
                      </a:r>
                    </a:p>
                  </a:txBody>
                  <a:tcPr/>
                </a:tc>
                <a:tc>
                  <a:txBody>
                    <a:bodyPr/>
                    <a:lstStyle/>
                    <a:p>
                      <a:pPr>
                        <a:buNone/>
                      </a:pPr>
                      <a:r>
                        <a:rPr lang="en-US" sz="1200" dirty="0"/>
                        <a:t>Deep Learning Based Fusion Approach for Hate Speech Detection</a:t>
                      </a:r>
                    </a:p>
                  </a:txBody>
                  <a:tcPr/>
                </a:tc>
                <a:tc>
                  <a:txBody>
                    <a:bodyPr/>
                    <a:lstStyle/>
                    <a:p>
                      <a:pPr>
                        <a:buNone/>
                      </a:pPr>
                      <a:r>
                        <a:rPr lang="en-US" sz="1200" dirty="0"/>
                        <a:t>Yanling Zhou;</a:t>
                      </a:r>
                    </a:p>
                    <a:p>
                      <a:pPr>
                        <a:buNone/>
                      </a:pPr>
                      <a:r>
                        <a:rPr lang="en-US" sz="1200" dirty="0"/>
                        <a:t>Yanyan Yang;</a:t>
                      </a:r>
                    </a:p>
                    <a:p>
                      <a:pPr>
                        <a:buNone/>
                      </a:pPr>
                      <a:r>
                        <a:rPr lang="en-US" sz="1200" dirty="0"/>
                        <a:t>Han Liu;</a:t>
                      </a:r>
                    </a:p>
                    <a:p>
                      <a:pPr>
                        <a:buNone/>
                      </a:pPr>
                      <a:r>
                        <a:rPr lang="en-US" sz="1200" dirty="0"/>
                        <a:t>Xiufeng Liu;</a:t>
                      </a:r>
                    </a:p>
                    <a:p>
                      <a:pPr>
                        <a:buNone/>
                      </a:pPr>
                      <a:r>
                        <a:rPr lang="en-US" sz="1200" dirty="0"/>
                        <a:t>Nick Savage</a:t>
                      </a:r>
                    </a:p>
                    <a:p>
                      <a:pPr>
                        <a:buNone/>
                      </a:pPr>
                      <a:endParaRPr lang="en-US" sz="1200" dirty="0"/>
                    </a:p>
                  </a:txBody>
                  <a:tcPr/>
                </a:tc>
                <a:tc>
                  <a:txBody>
                    <a:bodyPr/>
                    <a:lstStyle/>
                    <a:p>
                      <a:pPr>
                        <a:buNone/>
                      </a:pPr>
                      <a:r>
                        <a:rPr lang="en-US" sz="1200" dirty="0"/>
                        <a:t>2020 &amp; IEEE</a:t>
                      </a:r>
                    </a:p>
                  </a:txBody>
                  <a:tcPr/>
                </a:tc>
                <a:tc>
                  <a:txBody>
                    <a:bodyPr/>
                    <a:lstStyle/>
                    <a:p>
                      <a:pPr>
                        <a:buNone/>
                      </a:pPr>
                      <a:r>
                        <a:rPr lang="en-US" sz="1200" dirty="0"/>
                        <a:t>The ExperimeNt shows that the accuracy and F1-score of the classification are significantly improved.</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500" b="1" i="0" u="none" strike="noStrike" kern="1200" cap="none" spc="0" normalizeH="0" baseline="0" noProof="0" dirty="0">
                <a:ln>
                  <a:noFill/>
                </a:ln>
                <a:solidFill>
                  <a:srgbClr val="FFC000"/>
                </a:solidFill>
                <a:effectLst/>
                <a:uLnTx/>
                <a:uFillTx/>
                <a:latin typeface="+mj-lt"/>
                <a:ea typeface="+mj-ea"/>
                <a:cs typeface="+mj-cs"/>
              </a:rPr>
              <a:t>  </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PROPOSED WORK </a:t>
            </a:r>
            <a:endParaRPr kumimoji="0" lang="en-US" altLang="en-US" sz="3200" b="1" i="0" u="none" strike="noStrike" kern="1200" cap="none" spc="0" normalizeH="0" baseline="0" noProof="0" dirty="0">
              <a:ln>
                <a:noFill/>
              </a:ln>
              <a:solidFill>
                <a:srgbClr val="FFC000"/>
              </a:solidFill>
              <a:effectLst/>
              <a:uLnTx/>
              <a:uFillTx/>
              <a:latin typeface="+mj-lt"/>
              <a:ea typeface="+mj-ea"/>
              <a:cs typeface="+mj-cs"/>
            </a:endParaRPr>
          </a:p>
        </p:txBody>
      </p:sp>
      <p:sp>
        <p:nvSpPr>
          <p:cNvPr id="26628"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9</a:t>
            </a:fld>
            <a:endParaRPr lang="en-US" altLang="en-US" sz="1200" dirty="0">
              <a:solidFill>
                <a:srgbClr val="3F3F3F"/>
              </a:solidFill>
            </a:endParaRPr>
          </a:p>
        </p:txBody>
      </p:sp>
      <p:sp>
        <p:nvSpPr>
          <p:cNvPr id="26629" name="Content Placeholder 5"/>
          <p:cNvSpPr>
            <a:spLocks noGrp="1"/>
          </p:cNvSpPr>
          <p:nvPr>
            <p:ph idx="1"/>
          </p:nvPr>
        </p:nvSpPr>
        <p:spPr>
          <a:xfrm>
            <a:off x="76200" y="1504950"/>
            <a:ext cx="8991600" cy="3124200"/>
          </a:xfrm>
        </p:spPr>
        <p:txBody>
          <a:bodyPr vert="horz" wrap="square" lIns="54864" tIns="91440" rIns="91440" bIns="45720" anchor="t" anchorCtr="0"/>
          <a:lstStyle/>
          <a:p>
            <a:r>
              <a:rPr lang="en-US" altLang="en-US" sz="2000" dirty="0">
                <a:ea typeface="Times New Roman" panose="02020603050405020304" pitchFamily="18" charset="0"/>
              </a:rPr>
              <a:t>This project uses LSTM for hate speech classification.LSTM stands for Long-Short Term </a:t>
            </a:r>
            <a:r>
              <a:rPr lang="en-US" altLang="en-US" sz="2000" dirty="0" smtClean="0">
                <a:ea typeface="Times New Roman" panose="02020603050405020304" pitchFamily="18" charset="0"/>
              </a:rPr>
              <a:t>Memory.</a:t>
            </a:r>
            <a:endParaRPr lang="en-US" altLang="en-US" sz="2000" dirty="0">
              <a:ea typeface="Times New Roman" panose="02020603050405020304" pitchFamily="18" charset="0"/>
            </a:endParaRPr>
          </a:p>
          <a:p>
            <a:endParaRPr lang="en-US" altLang="en-US" sz="2000" dirty="0">
              <a:ea typeface="Times New Roman" panose="02020603050405020304" pitchFamily="18" charset="0"/>
            </a:endParaRPr>
          </a:p>
          <a:p>
            <a:r>
              <a:rPr lang="en-US" altLang="en-US" sz="2000" dirty="0">
                <a:ea typeface="Times New Roman" panose="02020603050405020304" pitchFamily="18" charset="0"/>
              </a:rPr>
              <a:t> LSTM is a type of recurrent neural network but is better than traditional recurrent neural networks in terms of memory.</a:t>
            </a:r>
          </a:p>
          <a:p>
            <a:pPr marL="118745" indent="0">
              <a:buNone/>
            </a:pPr>
            <a:endParaRPr lang="en-US" altLang="en-US" sz="2000" dirty="0">
              <a:ea typeface="Times New Roman" panose="02020603050405020304" pitchFamily="18" charset="0"/>
            </a:endParaRPr>
          </a:p>
          <a:p>
            <a:r>
              <a:rPr lang="en-US" altLang="en-US" sz="2000" dirty="0">
                <a:ea typeface="Times New Roman" panose="02020603050405020304" pitchFamily="18" charset="0"/>
              </a:rPr>
              <a:t> Having a good hold over memorizing certain patterns LSTMs perform fairly better. As with every other NN, LSTM can have multiple hidden layers and as it passes through every layer, the relevant information is kept and all the irrelevant information gets discarded in every single cell.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300</TotalTime>
  <Words>1482</Words>
  <Application>Microsoft Office PowerPoint</Application>
  <PresentationFormat>On-screen Show (16:9)</PresentationFormat>
  <Paragraphs>147</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                UNIVERSITY COLLEGE OF ENGINEERING KANCHEEPURAM             COMPUTER SCIENCE AND ENGINEERING    </vt:lpstr>
      <vt:lpstr>INTRODUCTION</vt:lpstr>
      <vt:lpstr>ABSTRACT</vt:lpstr>
      <vt:lpstr>AIM / OBJECTIVE</vt:lpstr>
      <vt:lpstr>OBSERVATION/MOTIVATION</vt:lpstr>
      <vt:lpstr>EXISTING SYSTEM</vt:lpstr>
      <vt:lpstr>LITERATURE REVIEW (CONT..I)</vt:lpstr>
      <vt:lpstr>LITERATURE REVIEW (CONT..II)</vt:lpstr>
      <vt:lpstr>  PROPOSED WORK </vt:lpstr>
      <vt:lpstr>SYSTEM REQUIREMENTS </vt:lpstr>
      <vt:lpstr>LIST OF MODULES </vt:lpstr>
      <vt:lpstr>CONCLUSION</vt:lpstr>
      <vt:lpstr>REFERENCES ( CONT.. I)</vt:lpstr>
      <vt:lpstr>REFERENCES(CONT..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COMPUTER SCIENCE AND ENGINEERING</dc:title>
  <dc:creator>Welcome-pc</dc:creator>
  <cp:lastModifiedBy>Welcome-pc</cp:lastModifiedBy>
  <cp:revision>15</cp:revision>
  <dcterms:created xsi:type="dcterms:W3CDTF">2022-12-03T10:21:00Z</dcterms:created>
  <dcterms:modified xsi:type="dcterms:W3CDTF">2022-12-06T08:52:00Z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D5A06724C39E41D685BCE41EED157897</vt:lpwstr>
  </property>
  <property fmtid="{D5CDD505-2E9C-101B-9397-08002B2CF9AE}" pid="3" name="KSOProductBuildVer">
    <vt:lpwstr>1033-11.2.0.11388</vt:lpwstr>
  </property>
</Properties>
</file>