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slides/slide8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4"/>
  </p:notesMasterIdLst>
  <p:sldIdLst>
    <p:sldId id="256" r:id="rId2"/>
    <p:sldId id="370" r:id="rId3"/>
    <p:sldId id="371" r:id="rId4"/>
    <p:sldId id="372" r:id="rId5"/>
    <p:sldId id="373" r:id="rId6"/>
    <p:sldId id="374" r:id="rId7"/>
    <p:sldId id="376" r:id="rId8"/>
    <p:sldId id="328" r:id="rId9"/>
    <p:sldId id="257" r:id="rId10"/>
    <p:sldId id="323" r:id="rId11"/>
    <p:sldId id="375" r:id="rId12"/>
    <p:sldId id="258" r:id="rId13"/>
    <p:sldId id="259" r:id="rId14"/>
    <p:sldId id="377" r:id="rId15"/>
    <p:sldId id="378" r:id="rId16"/>
    <p:sldId id="380" r:id="rId17"/>
    <p:sldId id="379" r:id="rId18"/>
    <p:sldId id="324" r:id="rId19"/>
    <p:sldId id="327" r:id="rId20"/>
    <p:sldId id="302" r:id="rId21"/>
    <p:sldId id="329" r:id="rId22"/>
    <p:sldId id="330" r:id="rId23"/>
    <p:sldId id="333" r:id="rId24"/>
    <p:sldId id="334" r:id="rId25"/>
    <p:sldId id="335" r:id="rId26"/>
    <p:sldId id="339" r:id="rId27"/>
    <p:sldId id="340" r:id="rId28"/>
    <p:sldId id="309" r:id="rId29"/>
    <p:sldId id="312" r:id="rId30"/>
    <p:sldId id="310" r:id="rId31"/>
    <p:sldId id="315" r:id="rId32"/>
    <p:sldId id="311" r:id="rId33"/>
    <p:sldId id="354" r:id="rId34"/>
    <p:sldId id="351" r:id="rId35"/>
    <p:sldId id="352" r:id="rId36"/>
    <p:sldId id="353" r:id="rId37"/>
    <p:sldId id="341" r:id="rId38"/>
    <p:sldId id="304" r:id="rId39"/>
    <p:sldId id="342" r:id="rId40"/>
    <p:sldId id="306" r:id="rId41"/>
    <p:sldId id="343" r:id="rId42"/>
    <p:sldId id="355" r:id="rId43"/>
    <p:sldId id="286" r:id="rId44"/>
    <p:sldId id="369" r:id="rId45"/>
    <p:sldId id="344" r:id="rId46"/>
    <p:sldId id="287" r:id="rId47"/>
    <p:sldId id="368" r:id="rId48"/>
    <p:sldId id="345" r:id="rId49"/>
    <p:sldId id="269" r:id="rId50"/>
    <p:sldId id="276" r:id="rId51"/>
    <p:sldId id="346" r:id="rId52"/>
    <p:sldId id="270" r:id="rId53"/>
    <p:sldId id="288" r:id="rId54"/>
    <p:sldId id="300" r:id="rId55"/>
    <p:sldId id="289" r:id="rId56"/>
    <p:sldId id="290" r:id="rId57"/>
    <p:sldId id="291" r:id="rId58"/>
    <p:sldId id="347" r:id="rId59"/>
    <p:sldId id="296" r:id="rId60"/>
    <p:sldId id="317" r:id="rId61"/>
    <p:sldId id="318" r:id="rId62"/>
    <p:sldId id="366" r:id="rId63"/>
    <p:sldId id="348" r:id="rId64"/>
    <p:sldId id="297" r:id="rId65"/>
    <p:sldId id="319" r:id="rId66"/>
    <p:sldId id="356" r:id="rId67"/>
    <p:sldId id="357" r:id="rId68"/>
    <p:sldId id="358" r:id="rId69"/>
    <p:sldId id="359" r:id="rId70"/>
    <p:sldId id="360" r:id="rId71"/>
    <p:sldId id="361" r:id="rId72"/>
    <p:sldId id="365" r:id="rId73"/>
    <p:sldId id="349" r:id="rId74"/>
    <p:sldId id="320" r:id="rId75"/>
    <p:sldId id="321" r:id="rId76"/>
    <p:sldId id="364" r:id="rId77"/>
    <p:sldId id="350" r:id="rId78"/>
    <p:sldId id="299" r:id="rId79"/>
    <p:sldId id="362" r:id="rId80"/>
    <p:sldId id="363" r:id="rId81"/>
    <p:sldId id="273" r:id="rId82"/>
    <p:sldId id="381" r:id="rId8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156FF"/>
    <a:srgbClr val="666699"/>
    <a:srgbClr val="0099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765C4-08F5-44CD-B6D3-12FFABD4A763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2752E-850D-42F7-BB41-AD4E9F0D94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&lt;html </a:t>
            </a:r>
            <a:r>
              <a:rPr lang="en-US" dirty="0" err="1" smtClean="0"/>
              <a:t>xmlns</a:t>
            </a:r>
            <a:r>
              <a:rPr lang="en-US" dirty="0" smtClean="0"/>
              <a:t>="http://www.w3.org/1999/xhtml" </a:t>
            </a:r>
            <a:r>
              <a:rPr lang="en-US" dirty="0" err="1" smtClean="0"/>
              <a:t>xml:lang</a:t>
            </a:r>
            <a:r>
              <a:rPr lang="en-US" dirty="0" smtClean="0"/>
              <a:t>="en" </a:t>
            </a:r>
            <a:r>
              <a:rPr lang="en-US" dirty="0" err="1" smtClean="0"/>
              <a:t>lang</a:t>
            </a:r>
            <a:r>
              <a:rPr lang="en-US" dirty="0" smtClean="0"/>
              <a:t>="en"&gt;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2752E-850D-42F7-BB41-AD4E9F0D941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4AFB-405D-486B-AC1C-37616C96E94C}" type="datetime1">
              <a:rPr lang="en-US" smtClean="0"/>
              <a:pPr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2A7DB-52AE-4EE1-9FCF-A498966E70A1}" type="datetime1">
              <a:rPr lang="en-US" smtClean="0"/>
              <a:pPr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DDFB1-B7BE-4623-9488-A09A882CA1F4}" type="datetime1">
              <a:rPr lang="en-US" smtClean="0"/>
              <a:pPr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9295-D333-4054-AD2C-B2338625048B}" type="datetime1">
              <a:rPr lang="en-US" smtClean="0"/>
              <a:pPr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34C26-A99A-45F1-A563-A8FB3793A1E1}" type="datetime1">
              <a:rPr lang="en-US" smtClean="0"/>
              <a:pPr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202A-756C-40BB-9A9D-2A6F49734AA7}" type="datetime1">
              <a:rPr lang="en-US" smtClean="0"/>
              <a:pPr/>
              <a:t>10/29/2014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9995-D335-4FF7-BAB5-5479CAB45B31}" type="datetime1">
              <a:rPr lang="en-US" smtClean="0"/>
              <a:pPr/>
              <a:t>10/29/2014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7AC83-BDE9-4299-BD94-7D76BF015F68}" type="datetime1">
              <a:rPr lang="en-US" smtClean="0"/>
              <a:pPr/>
              <a:t>10/29/2014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6AA1-335C-4D06-9458-336D27FC3ED1}" type="datetime1">
              <a:rPr lang="en-US" smtClean="0"/>
              <a:pPr/>
              <a:t>10/29/2014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C88A-312B-464C-AE53-6D988E70567C}" type="datetime1">
              <a:rPr lang="en-US" smtClean="0"/>
              <a:pPr/>
              <a:t>10/29/2014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C25A-F894-4210-8EF2-5DDC25BE3BB0}" type="datetime1">
              <a:rPr lang="en-US" smtClean="0"/>
              <a:pPr/>
              <a:t>10/29/2014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64F50-9010-4112-A86F-3ECC59B32094}" type="datetime1">
              <a:rPr lang="en-US" smtClean="0"/>
              <a:pPr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58501-496E-41C7-8A07-8B83B06639E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tml5test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1905000"/>
            <a:ext cx="9144000" cy="3124200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HTML</a:t>
            </a:r>
            <a:r>
              <a:rPr lang="en-US" sz="6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" name="Group 14"/>
          <p:cNvGrpSpPr/>
          <p:nvPr/>
        </p:nvGrpSpPr>
        <p:grpSpPr>
          <a:xfrm>
            <a:off x="7010400" y="76200"/>
            <a:ext cx="2046512" cy="838200"/>
            <a:chOff x="6858000" y="121622"/>
            <a:chExt cx="2198912" cy="826532"/>
          </a:xfrm>
        </p:grpSpPr>
        <p:sp>
          <p:nvSpPr>
            <p:cNvPr id="7" name="TextBox 6"/>
            <p:cNvSpPr txBox="1"/>
            <p:nvPr/>
          </p:nvSpPr>
          <p:spPr>
            <a:xfrm>
              <a:off x="6858000" y="121622"/>
              <a:ext cx="2198912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 smtClean="0">
                  <a:solidFill>
                    <a:schemeClr val="accent1">
                      <a:lumMod val="50000"/>
                    </a:schemeClr>
                  </a:solidFill>
                  <a:latin typeface="Cambria" pitchFamily="18" charset="0"/>
                  <a:ea typeface="Meiryo" pitchFamily="34" charset="-128"/>
                  <a:cs typeface="Vijaya" pitchFamily="34" charset="0"/>
                </a:rPr>
                <a:t>TKHTS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58000" y="609600"/>
              <a:ext cx="219891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err="1" smtClean="0">
                  <a:solidFill>
                    <a:schemeClr val="accent1">
                      <a:lumMod val="50000"/>
                    </a:schemeClr>
                  </a:solidFill>
                  <a:latin typeface="Cambria" pitchFamily="18" charset="0"/>
                  <a:cs typeface="Vijaya" pitchFamily="34" charset="0"/>
                </a:rPr>
                <a:t>Techknow</a:t>
              </a:r>
              <a:r>
                <a:rPr lang="en-US" sz="1600" b="1" i="1" dirty="0" smtClean="0">
                  <a:solidFill>
                    <a:schemeClr val="accent1">
                      <a:lumMod val="50000"/>
                    </a:schemeClr>
                  </a:solidFill>
                  <a:latin typeface="Cambria" pitchFamily="18" charset="0"/>
                  <a:cs typeface="Vijaya" pitchFamily="34" charset="0"/>
                </a:rPr>
                <a:t> Heights</a:t>
              </a:r>
              <a:endParaRPr lang="en-US" sz="1600" b="1" i="1" dirty="0">
                <a:solidFill>
                  <a:schemeClr val="accent1">
                    <a:lumMod val="50000"/>
                  </a:schemeClr>
                </a:solidFill>
                <a:latin typeface="Cambria" pitchFamily="18" charset="0"/>
                <a:cs typeface="Vijaya" pitchFamily="34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Century" pitchFamily="18" charset="0"/>
              </a:rPr>
              <a:t>When HTML4 was introduced, a website was typically displayed on a standard computer screen. Now, along with the standard desktop or laptop screens there are several devices of different screen sizes display websites</a:t>
            </a:r>
          </a:p>
          <a:p>
            <a:pPr lvl="1"/>
            <a:r>
              <a:rPr lang="en-US" dirty="0" err="1" smtClean="0">
                <a:latin typeface="Century" pitchFamily="18" charset="0"/>
              </a:rPr>
              <a:t>Smartphones</a:t>
            </a:r>
            <a:endParaRPr lang="en-US" dirty="0" smtClean="0">
              <a:latin typeface="Century" pitchFamily="18" charset="0"/>
            </a:endParaRPr>
          </a:p>
          <a:p>
            <a:pPr lvl="1"/>
            <a:r>
              <a:rPr lang="en-US" dirty="0" smtClean="0">
                <a:latin typeface="Century" pitchFamily="18" charset="0"/>
              </a:rPr>
              <a:t>Tablets</a:t>
            </a:r>
          </a:p>
          <a:p>
            <a:r>
              <a:rPr lang="en-US" dirty="0" smtClean="0">
                <a:latin typeface="Century" pitchFamily="18" charset="0"/>
              </a:rPr>
              <a:t>With HTML4 the markup has to be specifically written for a different device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Create different web pages to display on different screen sizes</a:t>
            </a:r>
          </a:p>
          <a:p>
            <a:r>
              <a:rPr lang="en-US" b="1" dirty="0" smtClean="0">
                <a:latin typeface="Century" pitchFamily="18" charset="0"/>
              </a:rPr>
              <a:t>HTML5</a:t>
            </a:r>
            <a:r>
              <a:rPr lang="en-US" dirty="0" smtClean="0">
                <a:latin typeface="Century" pitchFamily="18" charset="0"/>
              </a:rPr>
              <a:t> makes the process easier by creating a single standard for all devices</a:t>
            </a:r>
          </a:p>
          <a:p>
            <a:r>
              <a:rPr lang="en-US" dirty="0" smtClean="0">
                <a:latin typeface="Century" pitchFamily="18" charset="0"/>
              </a:rPr>
              <a:t>Overall </a:t>
            </a:r>
            <a:r>
              <a:rPr lang="en-US" b="1" dirty="0" smtClean="0">
                <a:latin typeface="Century" pitchFamily="18" charset="0"/>
              </a:rPr>
              <a:t>HTML5</a:t>
            </a:r>
            <a:r>
              <a:rPr lang="en-US" dirty="0" smtClean="0">
                <a:latin typeface="Century" pitchFamily="18" charset="0"/>
              </a:rPr>
              <a:t> will be the new standard for dynamic and interactive web experience</a:t>
            </a:r>
            <a:endParaRPr lang="en-US" dirty="0">
              <a:latin typeface="Century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2" name="Group 4"/>
          <p:cNvGrpSpPr/>
          <p:nvPr/>
        </p:nvGrpSpPr>
        <p:grpSpPr>
          <a:xfrm>
            <a:off x="0" y="76200"/>
            <a:ext cx="9144000" cy="1219200"/>
            <a:chOff x="0" y="228600"/>
            <a:chExt cx="9144000" cy="1219200"/>
          </a:xfrm>
        </p:grpSpPr>
        <p:sp>
          <p:nvSpPr>
            <p:cNvPr id="6" name="Rectangle 5"/>
            <p:cNvSpPr/>
            <p:nvPr/>
          </p:nvSpPr>
          <p:spPr>
            <a:xfrm>
              <a:off x="0" y="1402081"/>
              <a:ext cx="9144000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7010400" y="228600"/>
              <a:ext cx="2046512" cy="838200"/>
              <a:chOff x="6858000" y="121622"/>
              <a:chExt cx="2198912" cy="826532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858000" y="121622"/>
                <a:ext cx="21989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ea typeface="Meiryo" pitchFamily="34" charset="-128"/>
                    <a:cs typeface="Vijaya" pitchFamily="34" charset="0"/>
                  </a:rPr>
                  <a:t>TKHTS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858000" y="609600"/>
                <a:ext cx="219891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 err="1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Techknow</a:t>
                </a:r>
                <a:r>
                  <a:rPr lang="en-US" sz="1600" b="1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 Heights</a:t>
                </a:r>
                <a:endParaRPr lang="en-US" sz="1600" b="1" i="1" dirty="0">
                  <a:solidFill>
                    <a:schemeClr val="accent1">
                      <a:lumMod val="50000"/>
                    </a:schemeClr>
                  </a:solidFill>
                  <a:latin typeface="Cambria" pitchFamily="18" charset="0"/>
                  <a:cs typeface="Vijaya" pitchFamily="34" charset="0"/>
                </a:endParaRPr>
              </a:p>
            </p:txBody>
          </p:sp>
        </p:grpSp>
      </p:grpSp>
      <p:sp>
        <p:nvSpPr>
          <p:cNvPr id="15" name="Title 3"/>
          <p:cNvSpPr txBox="1">
            <a:spLocks/>
          </p:cNvSpPr>
          <p:nvPr/>
        </p:nvSpPr>
        <p:spPr>
          <a:xfrm>
            <a:off x="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HTML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5 - 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Introduction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43199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latin typeface="Century" pitchFamily="18" charset="0"/>
              </a:rPr>
              <a:t>HTML5</a:t>
            </a:r>
            <a:r>
              <a:rPr lang="en-US" dirty="0">
                <a:latin typeface="Century" pitchFamily="18" charset="0"/>
              </a:rPr>
              <a:t> is a markup </a:t>
            </a:r>
            <a:r>
              <a:rPr lang="en-US" dirty="0" smtClean="0">
                <a:latin typeface="Century" pitchFamily="18" charset="0"/>
              </a:rPr>
              <a:t>language</a:t>
            </a:r>
          </a:p>
          <a:p>
            <a:r>
              <a:rPr lang="en-US" dirty="0" smtClean="0">
                <a:latin typeface="Century" pitchFamily="18" charset="0"/>
              </a:rPr>
              <a:t>Designed to </a:t>
            </a:r>
            <a:r>
              <a:rPr lang="en-US" dirty="0">
                <a:latin typeface="Century" pitchFamily="18" charset="0"/>
              </a:rPr>
              <a:t>deliver almost </a:t>
            </a:r>
            <a:r>
              <a:rPr lang="en-US" dirty="0" smtClean="0">
                <a:latin typeface="Century" pitchFamily="18" charset="0"/>
              </a:rPr>
              <a:t>everything </a:t>
            </a:r>
            <a:r>
              <a:rPr lang="en-US" dirty="0">
                <a:latin typeface="Century" pitchFamily="18" charset="0"/>
              </a:rPr>
              <a:t>online without requiring additional </a:t>
            </a:r>
            <a:r>
              <a:rPr lang="en-US" dirty="0" err="1" smtClean="0">
                <a:latin typeface="Century" pitchFamily="18" charset="0"/>
              </a:rPr>
              <a:t>plugins</a:t>
            </a:r>
            <a:endParaRPr lang="en-US" dirty="0" smtClean="0">
              <a:latin typeface="Century" pitchFamily="18" charset="0"/>
            </a:endParaRPr>
          </a:p>
          <a:p>
            <a:pPr lvl="1"/>
            <a:r>
              <a:rPr lang="en-US" dirty="0" smtClean="0">
                <a:latin typeface="Century" pitchFamily="18" charset="0"/>
              </a:rPr>
              <a:t>Animation </a:t>
            </a:r>
            <a:r>
              <a:rPr lang="en-US" dirty="0">
                <a:latin typeface="Century" pitchFamily="18" charset="0"/>
              </a:rPr>
              <a:t>to </a:t>
            </a:r>
            <a:r>
              <a:rPr lang="en-US" dirty="0" smtClean="0">
                <a:latin typeface="Century" pitchFamily="18" charset="0"/>
              </a:rPr>
              <a:t>apps</a:t>
            </a:r>
          </a:p>
          <a:p>
            <a:pPr lvl="1"/>
            <a:r>
              <a:rPr lang="en-US" dirty="0">
                <a:latin typeface="Century" pitchFamily="18" charset="0"/>
              </a:rPr>
              <a:t>M</a:t>
            </a:r>
            <a:r>
              <a:rPr lang="en-US" dirty="0" smtClean="0">
                <a:latin typeface="Century" pitchFamily="18" charset="0"/>
              </a:rPr>
              <a:t>usic </a:t>
            </a:r>
            <a:r>
              <a:rPr lang="en-US" dirty="0">
                <a:latin typeface="Century" pitchFamily="18" charset="0"/>
              </a:rPr>
              <a:t>to </a:t>
            </a:r>
            <a:r>
              <a:rPr lang="en-US" dirty="0" smtClean="0">
                <a:latin typeface="Century" pitchFamily="18" charset="0"/>
              </a:rPr>
              <a:t>movies</a:t>
            </a:r>
          </a:p>
          <a:p>
            <a:pPr lvl="1"/>
            <a:r>
              <a:rPr lang="en-US" dirty="0">
                <a:latin typeface="Century" pitchFamily="18" charset="0"/>
              </a:rPr>
              <a:t>B</a:t>
            </a:r>
            <a:r>
              <a:rPr lang="en-US" dirty="0" smtClean="0">
                <a:latin typeface="Century" pitchFamily="18" charset="0"/>
              </a:rPr>
              <a:t>uild </a:t>
            </a:r>
            <a:r>
              <a:rPr lang="en-US" dirty="0">
                <a:latin typeface="Century" pitchFamily="18" charset="0"/>
              </a:rPr>
              <a:t>complicated applications that run in your browser</a:t>
            </a:r>
            <a:r>
              <a:rPr lang="en-US" dirty="0" smtClean="0">
                <a:latin typeface="Century" pitchFamily="18" charset="0"/>
              </a:rPr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76200"/>
            <a:ext cx="5638800" cy="1295400"/>
          </a:xfrm>
        </p:spPr>
        <p:txBody>
          <a:bodyPr>
            <a:noAutofit/>
          </a:bodyPr>
          <a:lstStyle/>
          <a:p>
            <a:pPr algn="l"/>
            <a:r>
              <a:rPr lang="en-US" sz="5400" dirty="0">
                <a:solidFill>
                  <a:schemeClr val="accent1">
                    <a:lumMod val="75000"/>
                  </a:schemeClr>
                </a:solidFill>
              </a:rPr>
              <a:t>What is 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HTML</a:t>
            </a:r>
            <a:r>
              <a:rPr lang="en-US" sz="6600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en-US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0" y="76200"/>
            <a:ext cx="9144000" cy="1219200"/>
            <a:chOff x="0" y="228600"/>
            <a:chExt cx="9144000" cy="1219200"/>
          </a:xfrm>
        </p:grpSpPr>
        <p:sp>
          <p:nvSpPr>
            <p:cNvPr id="6" name="Rectangle 5"/>
            <p:cNvSpPr/>
            <p:nvPr/>
          </p:nvSpPr>
          <p:spPr>
            <a:xfrm>
              <a:off x="0" y="1402081"/>
              <a:ext cx="9144000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5" name="Group 14"/>
            <p:cNvGrpSpPr/>
            <p:nvPr/>
          </p:nvGrpSpPr>
          <p:grpSpPr>
            <a:xfrm>
              <a:off x="7010400" y="228600"/>
              <a:ext cx="2046512" cy="838200"/>
              <a:chOff x="6858000" y="121622"/>
              <a:chExt cx="2198912" cy="826532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858000" y="121622"/>
                <a:ext cx="21989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ea typeface="Meiryo" pitchFamily="34" charset="-128"/>
                    <a:cs typeface="Vijaya" pitchFamily="34" charset="0"/>
                  </a:rPr>
                  <a:t>TKHTS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858000" y="609600"/>
                <a:ext cx="219891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 err="1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Techknow</a:t>
                </a:r>
                <a:r>
                  <a:rPr lang="en-US" sz="1600" b="1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 Heights</a:t>
                </a:r>
                <a:endParaRPr lang="en-US" sz="1600" b="1" i="1" dirty="0">
                  <a:solidFill>
                    <a:schemeClr val="accent1">
                      <a:lumMod val="50000"/>
                    </a:schemeClr>
                  </a:solidFill>
                  <a:latin typeface="Cambria" pitchFamily="18" charset="0"/>
                  <a:cs typeface="Vijaya" pitchFamily="34" charset="0"/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entury" pitchFamily="18" charset="0"/>
              </a:rPr>
              <a:t>Cross-platform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It does not care whether you are using</a:t>
            </a:r>
          </a:p>
          <a:p>
            <a:pPr lvl="2"/>
            <a:r>
              <a:rPr lang="en-US" dirty="0" smtClean="0">
                <a:latin typeface="Century" pitchFamily="18" charset="0"/>
              </a:rPr>
              <a:t>Tablet</a:t>
            </a:r>
          </a:p>
          <a:p>
            <a:pPr lvl="2"/>
            <a:r>
              <a:rPr lang="en-US" dirty="0" smtClean="0">
                <a:latin typeface="Century" pitchFamily="18" charset="0"/>
              </a:rPr>
              <a:t>Smartphone</a:t>
            </a:r>
          </a:p>
          <a:p>
            <a:pPr lvl="2"/>
            <a:r>
              <a:rPr lang="en-US" dirty="0" err="1" smtClean="0">
                <a:latin typeface="Century" pitchFamily="18" charset="0"/>
              </a:rPr>
              <a:t>Netbook</a:t>
            </a:r>
            <a:endParaRPr lang="en-US" dirty="0" smtClean="0">
              <a:latin typeface="Century" pitchFamily="18" charset="0"/>
            </a:endParaRPr>
          </a:p>
          <a:p>
            <a:pPr lvl="2"/>
            <a:r>
              <a:rPr lang="en-US" dirty="0" smtClean="0">
                <a:latin typeface="Century" pitchFamily="18" charset="0"/>
              </a:rPr>
              <a:t>Smart TV</a:t>
            </a:r>
          </a:p>
          <a:p>
            <a:r>
              <a:rPr lang="en-US" b="1" dirty="0" smtClean="0">
                <a:latin typeface="Century" pitchFamily="18" charset="0"/>
              </a:rPr>
              <a:t>HTML5</a:t>
            </a:r>
            <a:r>
              <a:rPr lang="en-US" dirty="0" smtClean="0">
                <a:latin typeface="Century" pitchFamily="18" charset="0"/>
              </a:rPr>
              <a:t> can also be used to write web applications that still work when you are not online</a:t>
            </a:r>
          </a:p>
          <a:p>
            <a:r>
              <a:rPr lang="en-US" dirty="0" smtClean="0">
                <a:latin typeface="Century" pitchFamily="18" charset="0"/>
              </a:rPr>
              <a:t>The </a:t>
            </a:r>
            <a:r>
              <a:rPr lang="en-US" b="1" dirty="0" smtClean="0">
                <a:latin typeface="Century" pitchFamily="18" charset="0"/>
              </a:rPr>
              <a:t>HTML5</a:t>
            </a:r>
            <a:r>
              <a:rPr lang="en-US" dirty="0" smtClean="0">
                <a:latin typeface="Century" pitchFamily="18" charset="0"/>
              </a:rPr>
              <a:t> working group includes AOL, Apple, Google, IBM, Microsoft, Mozilla, Nokia, Opera, and hundreds of other vendors</a:t>
            </a:r>
            <a:endParaRPr lang="en-US" dirty="0">
              <a:latin typeface="Century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76200"/>
            <a:ext cx="5638800" cy="129540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What is HTML</a:t>
            </a:r>
            <a:r>
              <a:rPr lang="en-US" sz="6600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en-US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76200"/>
            <a:ext cx="9144000" cy="1219200"/>
            <a:chOff x="0" y="228600"/>
            <a:chExt cx="9144000" cy="1219200"/>
          </a:xfrm>
        </p:grpSpPr>
        <p:sp>
          <p:nvSpPr>
            <p:cNvPr id="6" name="Rectangle 5"/>
            <p:cNvSpPr/>
            <p:nvPr/>
          </p:nvSpPr>
          <p:spPr>
            <a:xfrm>
              <a:off x="0" y="1402081"/>
              <a:ext cx="9144000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7" name="Group 14"/>
            <p:cNvGrpSpPr/>
            <p:nvPr/>
          </p:nvGrpSpPr>
          <p:grpSpPr>
            <a:xfrm>
              <a:off x="7010400" y="228600"/>
              <a:ext cx="2046512" cy="838200"/>
              <a:chOff x="6858000" y="121622"/>
              <a:chExt cx="2198912" cy="826532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858000" y="121622"/>
                <a:ext cx="21989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ea typeface="Meiryo" pitchFamily="34" charset="-128"/>
                    <a:cs typeface="Vijaya" pitchFamily="34" charset="0"/>
                  </a:rPr>
                  <a:t>TKHTS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858000" y="609600"/>
                <a:ext cx="219891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 err="1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Techknow</a:t>
                </a:r>
                <a:r>
                  <a:rPr lang="en-US" sz="1600" b="1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 Heights</a:t>
                </a:r>
                <a:endParaRPr lang="en-US" sz="1600" b="1" i="1" dirty="0">
                  <a:solidFill>
                    <a:schemeClr val="accent1">
                      <a:lumMod val="50000"/>
                    </a:schemeClr>
                  </a:solidFill>
                  <a:latin typeface="Cambria" pitchFamily="18" charset="0"/>
                  <a:cs typeface="Vijaya" pitchFamily="34" charset="0"/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>
                <a:latin typeface="Century" pitchFamily="18" charset="0"/>
              </a:rPr>
              <a:t>HTML5</a:t>
            </a:r>
            <a:r>
              <a:rPr lang="en-US" dirty="0" smtClean="0">
                <a:latin typeface="Century" pitchFamily="18" charset="0"/>
              </a:rPr>
              <a:t> is a cooperation between the World Wide Web Consortium (W3C) and the Web Hypertext Application Technology Working Group (WHATWG)</a:t>
            </a:r>
          </a:p>
          <a:p>
            <a:r>
              <a:rPr lang="en-US" dirty="0" smtClean="0">
                <a:latin typeface="Century" pitchFamily="18" charset="0"/>
              </a:rPr>
              <a:t>Some rules for </a:t>
            </a:r>
            <a:r>
              <a:rPr lang="en-US" b="1" dirty="0" smtClean="0">
                <a:latin typeface="Century" pitchFamily="18" charset="0"/>
              </a:rPr>
              <a:t>HTML5</a:t>
            </a:r>
            <a:r>
              <a:rPr lang="en-US" dirty="0" smtClean="0">
                <a:latin typeface="Century" pitchFamily="18" charset="0"/>
              </a:rPr>
              <a:t> were established: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New features should be based on HTML, CSS, DOM, and JavaScript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The need for external </a:t>
            </a:r>
            <a:r>
              <a:rPr lang="en-US" dirty="0" err="1" smtClean="0">
                <a:latin typeface="Century" pitchFamily="18" charset="0"/>
              </a:rPr>
              <a:t>plugins</a:t>
            </a:r>
            <a:r>
              <a:rPr lang="en-US" dirty="0" smtClean="0">
                <a:latin typeface="Century" pitchFamily="18" charset="0"/>
              </a:rPr>
              <a:t> (like Flash) is to be reduced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Error handling should be easier than in previous versions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Scripting has to be replaced by more markup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HTML5 should be device-independent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The development process should be visible to the public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76200"/>
            <a:ext cx="5638800" cy="129540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What is HTML</a:t>
            </a:r>
            <a:r>
              <a:rPr lang="en-US" sz="6600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en-US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0" y="76200"/>
            <a:ext cx="9144000" cy="1219200"/>
            <a:chOff x="0" y="228600"/>
            <a:chExt cx="9144000" cy="1219200"/>
          </a:xfrm>
        </p:grpSpPr>
        <p:sp>
          <p:nvSpPr>
            <p:cNvPr id="6" name="Rectangle 5"/>
            <p:cNvSpPr/>
            <p:nvPr/>
          </p:nvSpPr>
          <p:spPr>
            <a:xfrm>
              <a:off x="0" y="1402081"/>
              <a:ext cx="9144000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5" name="Group 14"/>
            <p:cNvGrpSpPr/>
            <p:nvPr/>
          </p:nvGrpSpPr>
          <p:grpSpPr>
            <a:xfrm>
              <a:off x="7010400" y="228600"/>
              <a:ext cx="2046512" cy="838200"/>
              <a:chOff x="6858000" y="121622"/>
              <a:chExt cx="2198912" cy="826532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858000" y="121622"/>
                <a:ext cx="21989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ea typeface="Meiryo" pitchFamily="34" charset="-128"/>
                    <a:cs typeface="Vijaya" pitchFamily="34" charset="0"/>
                  </a:rPr>
                  <a:t>TKHTS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858000" y="609600"/>
                <a:ext cx="219891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 err="1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Techknow</a:t>
                </a:r>
                <a:r>
                  <a:rPr lang="en-US" sz="1600" b="1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 Heights</a:t>
                </a:r>
                <a:endParaRPr lang="en-US" sz="1600" b="1" i="1" dirty="0">
                  <a:solidFill>
                    <a:schemeClr val="accent1">
                      <a:lumMod val="50000"/>
                    </a:schemeClr>
                  </a:solidFill>
                  <a:latin typeface="Cambria" pitchFamily="18" charset="0"/>
                  <a:cs typeface="Vijaya" pitchFamily="34" charset="0"/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entury" pitchFamily="18" charset="0"/>
              </a:rPr>
              <a:t>HTML5 Is a Work in Progress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Build with HTML4, play with HTML5</a:t>
            </a:r>
          </a:p>
          <a:p>
            <a:r>
              <a:rPr lang="en-US" dirty="0" smtClean="0">
                <a:latin typeface="Century" pitchFamily="18" charset="0"/>
              </a:rPr>
              <a:t>Simplified Syntax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Simpler </a:t>
            </a:r>
            <a:r>
              <a:rPr lang="en-US" dirty="0" err="1" smtClean="0">
                <a:latin typeface="Century" pitchFamily="18" charset="0"/>
              </a:rPr>
              <a:t>doctype</a:t>
            </a:r>
            <a:r>
              <a:rPr lang="en-US" dirty="0" smtClean="0">
                <a:latin typeface="Century" pitchFamily="18" charset="0"/>
              </a:rPr>
              <a:t> declaration</a:t>
            </a:r>
          </a:p>
          <a:p>
            <a:r>
              <a:rPr lang="en-US" dirty="0" smtClean="0">
                <a:latin typeface="Century" pitchFamily="18" charset="0"/>
              </a:rPr>
              <a:t>New Elements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To kill Flash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More semantic 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Form input</a:t>
            </a:r>
          </a:p>
          <a:p>
            <a:r>
              <a:rPr lang="en-US" dirty="0" smtClean="0">
                <a:latin typeface="Century" pitchFamily="18" charset="0"/>
              </a:rPr>
              <a:t>Good bye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&lt;b&gt;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&lt;font&gt;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&lt;center&gt;</a:t>
            </a:r>
            <a:endParaRPr lang="en-US" dirty="0">
              <a:latin typeface="Century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76200"/>
            <a:ext cx="5638800" cy="129540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HTML</a:t>
            </a:r>
            <a:r>
              <a:rPr lang="en-US" sz="6600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1">
                    <a:lumMod val="75000"/>
                  </a:schemeClr>
                </a:solidFill>
              </a:rPr>
              <a:t>vs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 HTML</a:t>
            </a:r>
            <a:r>
              <a:rPr lang="en-US" sz="6600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lang="en-US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0" y="76200"/>
            <a:ext cx="9144000" cy="1219200"/>
            <a:chOff x="0" y="228600"/>
            <a:chExt cx="9144000" cy="1219200"/>
          </a:xfrm>
        </p:grpSpPr>
        <p:sp>
          <p:nvSpPr>
            <p:cNvPr id="6" name="Rectangle 5"/>
            <p:cNvSpPr/>
            <p:nvPr/>
          </p:nvSpPr>
          <p:spPr>
            <a:xfrm>
              <a:off x="0" y="1402081"/>
              <a:ext cx="9144000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5" name="Group 14"/>
            <p:cNvGrpSpPr/>
            <p:nvPr/>
          </p:nvGrpSpPr>
          <p:grpSpPr>
            <a:xfrm>
              <a:off x="7010400" y="228600"/>
              <a:ext cx="2046512" cy="838200"/>
              <a:chOff x="6858000" y="121622"/>
              <a:chExt cx="2198912" cy="826532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858000" y="121622"/>
                <a:ext cx="21989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ea typeface="Meiryo" pitchFamily="34" charset="-128"/>
                    <a:cs typeface="Vijaya" pitchFamily="34" charset="0"/>
                  </a:rPr>
                  <a:t>TKHTS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858000" y="609600"/>
                <a:ext cx="219891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 err="1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Techknow</a:t>
                </a:r>
                <a:r>
                  <a:rPr lang="en-US" sz="1600" b="1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 Heights</a:t>
                </a:r>
                <a:endParaRPr lang="en-US" sz="1600" b="1" i="1" dirty="0">
                  <a:solidFill>
                    <a:schemeClr val="accent1">
                      <a:lumMod val="50000"/>
                    </a:schemeClr>
                  </a:solidFill>
                  <a:latin typeface="Cambria" pitchFamily="18" charset="0"/>
                  <a:cs typeface="Vijaya" pitchFamily="34" charset="0"/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14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entury" pitchFamily="18" charset="0"/>
              </a:rPr>
              <a:t>Conclusion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Use HTML5 with caution and be ready to make updates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Stop using kicked elements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Use new HTML5 elements</a:t>
            </a:r>
          </a:p>
          <a:p>
            <a:pPr lvl="2"/>
            <a:r>
              <a:rPr lang="en-US" dirty="0" smtClean="0">
                <a:latin typeface="Century" pitchFamily="18" charset="0"/>
              </a:rPr>
              <a:t>&lt;header&gt;</a:t>
            </a:r>
          </a:p>
          <a:p>
            <a:pPr lvl="2"/>
            <a:r>
              <a:rPr lang="en-US" dirty="0" smtClean="0">
                <a:latin typeface="Century" pitchFamily="18" charset="0"/>
              </a:rPr>
              <a:t>&lt;footer&gt;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76200"/>
            <a:ext cx="5638800" cy="129540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HTML</a:t>
            </a:r>
            <a:r>
              <a:rPr lang="en-US" sz="6600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1">
                    <a:lumMod val="75000"/>
                  </a:schemeClr>
                </a:solidFill>
              </a:rPr>
              <a:t>vs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 HTML</a:t>
            </a:r>
            <a:r>
              <a:rPr lang="en-US" sz="6600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lang="en-US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0" y="76200"/>
            <a:ext cx="9144000" cy="1219200"/>
            <a:chOff x="0" y="228600"/>
            <a:chExt cx="9144000" cy="1219200"/>
          </a:xfrm>
        </p:grpSpPr>
        <p:sp>
          <p:nvSpPr>
            <p:cNvPr id="6" name="Rectangle 5"/>
            <p:cNvSpPr/>
            <p:nvPr/>
          </p:nvSpPr>
          <p:spPr>
            <a:xfrm>
              <a:off x="0" y="1402081"/>
              <a:ext cx="9144000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5" name="Group 14"/>
            <p:cNvGrpSpPr/>
            <p:nvPr/>
          </p:nvGrpSpPr>
          <p:grpSpPr>
            <a:xfrm>
              <a:off x="7010400" y="228600"/>
              <a:ext cx="2046512" cy="838200"/>
              <a:chOff x="6858000" y="121622"/>
              <a:chExt cx="2198912" cy="826532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858000" y="121622"/>
                <a:ext cx="21989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ea typeface="Meiryo" pitchFamily="34" charset="-128"/>
                    <a:cs typeface="Vijaya" pitchFamily="34" charset="0"/>
                  </a:rPr>
                  <a:t>TKHTS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858000" y="609600"/>
                <a:ext cx="219891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 err="1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Techknow</a:t>
                </a:r>
                <a:r>
                  <a:rPr lang="en-US" sz="1600" b="1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 Heights</a:t>
                </a:r>
                <a:endParaRPr lang="en-US" sz="1600" b="1" i="1" dirty="0">
                  <a:solidFill>
                    <a:schemeClr val="accent1">
                      <a:lumMod val="50000"/>
                    </a:schemeClr>
                  </a:solidFill>
                  <a:latin typeface="Cambria" pitchFamily="18" charset="0"/>
                  <a:cs typeface="Vijaya" pitchFamily="34" charset="0"/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09600" y="2860119"/>
            <a:ext cx="7924800" cy="209288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entury" pitchFamily="18" charset="0"/>
              </a:rPr>
              <a:t>Latest browsers that support &gt; 95% features</a:t>
            </a:r>
          </a:p>
          <a:p>
            <a:pPr algn="ctr"/>
            <a:endParaRPr lang="en-US" sz="2400" dirty="0" smtClean="0">
              <a:solidFill>
                <a:schemeClr val="tx1"/>
              </a:solidFill>
              <a:latin typeface="Century" pitchFamily="18" charset="0"/>
            </a:endParaRPr>
          </a:p>
          <a:p>
            <a:pPr algn="ctr"/>
            <a:endParaRPr lang="en-US" sz="2400" dirty="0" smtClean="0">
              <a:solidFill>
                <a:schemeClr val="tx1"/>
              </a:solidFill>
              <a:latin typeface="Century" pitchFamily="18" charset="0"/>
            </a:endParaRPr>
          </a:p>
          <a:p>
            <a:pPr lvl="1" algn="ctr"/>
            <a:r>
              <a:rPr lang="en-US" sz="5400" dirty="0" smtClean="0">
                <a:solidFill>
                  <a:schemeClr val="tx1"/>
                </a:solidFill>
                <a:latin typeface="Century" pitchFamily="18" charset="0"/>
                <a:hlinkClick r:id="rId2"/>
              </a:rPr>
              <a:t>www.html5test.com</a:t>
            </a:r>
            <a:endParaRPr lang="en-US" sz="5400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16" name="Title 3"/>
          <p:cNvSpPr txBox="1">
            <a:spLocks/>
          </p:cNvSpPr>
          <p:nvPr/>
        </p:nvSpPr>
        <p:spPr>
          <a:xfrm>
            <a:off x="0" y="-76200"/>
            <a:ext cx="69342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HTML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</a:t>
            </a:r>
          </a:p>
          <a:p>
            <a:pPr lvl="0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Supporting Browsers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0" y="76200"/>
            <a:ext cx="9144000" cy="1219200"/>
            <a:chOff x="0" y="228600"/>
            <a:chExt cx="9144000" cy="1219200"/>
          </a:xfrm>
        </p:grpSpPr>
        <p:sp>
          <p:nvSpPr>
            <p:cNvPr id="18" name="Rectangle 17"/>
            <p:cNvSpPr/>
            <p:nvPr/>
          </p:nvSpPr>
          <p:spPr>
            <a:xfrm>
              <a:off x="0" y="1402081"/>
              <a:ext cx="9144000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7010400" y="228600"/>
              <a:ext cx="2046512" cy="838200"/>
              <a:chOff x="6858000" y="121622"/>
              <a:chExt cx="2198912" cy="826532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6858000" y="121622"/>
                <a:ext cx="21989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ea typeface="Meiryo" pitchFamily="34" charset="-128"/>
                    <a:cs typeface="Vijaya" pitchFamily="34" charset="0"/>
                  </a:rPr>
                  <a:t>TKHTS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858000" y="609600"/>
                <a:ext cx="219891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 err="1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Techknow</a:t>
                </a:r>
                <a:r>
                  <a:rPr lang="en-US" sz="1600" b="1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 Heights</a:t>
                </a:r>
                <a:endParaRPr lang="en-US" sz="1600" b="1" i="1" dirty="0">
                  <a:solidFill>
                    <a:schemeClr val="accent1">
                      <a:lumMod val="50000"/>
                    </a:schemeClr>
                  </a:solidFill>
                  <a:latin typeface="Cambria" pitchFamily="18" charset="0"/>
                  <a:cs typeface="Vijaya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505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entury" pitchFamily="18" charset="0"/>
              </a:rPr>
              <a:t>With HTML4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Write more code for making simple web page</a:t>
            </a:r>
          </a:p>
          <a:p>
            <a:pPr lvl="2"/>
            <a:r>
              <a:rPr lang="en-US" dirty="0" smtClean="0">
                <a:latin typeface="Century" pitchFamily="18" charset="0"/>
              </a:rPr>
              <a:t>Only simple and plain web pages</a:t>
            </a:r>
          </a:p>
          <a:p>
            <a:pPr lvl="2"/>
            <a:r>
              <a:rPr lang="en-US" dirty="0" smtClean="0">
                <a:latin typeface="Century" pitchFamily="18" charset="0"/>
              </a:rPr>
              <a:t>Can create only static and plain pages 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No storage purpose of data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No support for mathematical calculations</a:t>
            </a:r>
          </a:p>
          <a:p>
            <a:pPr lvl="2"/>
            <a:r>
              <a:rPr lang="en-US" dirty="0" smtClean="0">
                <a:latin typeface="Century" pitchFamily="18" charset="0"/>
              </a:rPr>
              <a:t>Move to JavaScript</a:t>
            </a:r>
          </a:p>
          <a:p>
            <a:pPr lvl="2"/>
            <a:r>
              <a:rPr lang="en-US" dirty="0" smtClean="0">
                <a:latin typeface="Century" pitchFamily="18" charset="0"/>
              </a:rPr>
              <a:t>Depending on other languages to fulfill the requirements, its definitely its drawback</a:t>
            </a:r>
          </a:p>
          <a:p>
            <a:pPr lvl="1"/>
            <a:endParaRPr lang="en-US" dirty="0" smtClean="0">
              <a:latin typeface="Century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76200"/>
            <a:ext cx="5638800" cy="129540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Why HTML</a:t>
            </a:r>
            <a:r>
              <a:rPr lang="en-US" sz="6600" dirty="0" smtClean="0">
                <a:solidFill>
                  <a:schemeClr val="accent1">
                    <a:lumMod val="75000"/>
                  </a:schemeClr>
                </a:solidFill>
              </a:rPr>
              <a:t>5?</a:t>
            </a:r>
            <a:endParaRPr lang="en-US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0" y="76200"/>
            <a:ext cx="9144000" cy="1219200"/>
            <a:chOff x="0" y="228600"/>
            <a:chExt cx="9144000" cy="1219200"/>
          </a:xfrm>
        </p:grpSpPr>
        <p:sp>
          <p:nvSpPr>
            <p:cNvPr id="6" name="Rectangle 5"/>
            <p:cNvSpPr/>
            <p:nvPr/>
          </p:nvSpPr>
          <p:spPr>
            <a:xfrm>
              <a:off x="0" y="1402081"/>
              <a:ext cx="9144000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5" name="Group 14"/>
            <p:cNvGrpSpPr/>
            <p:nvPr/>
          </p:nvGrpSpPr>
          <p:grpSpPr>
            <a:xfrm>
              <a:off x="7010400" y="228600"/>
              <a:ext cx="2046512" cy="838200"/>
              <a:chOff x="6858000" y="121622"/>
              <a:chExt cx="2198912" cy="826532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858000" y="121622"/>
                <a:ext cx="21989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ea typeface="Meiryo" pitchFamily="34" charset="-128"/>
                    <a:cs typeface="Vijaya" pitchFamily="34" charset="0"/>
                  </a:rPr>
                  <a:t>TKHTS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858000" y="609600"/>
                <a:ext cx="219891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 err="1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Techknow</a:t>
                </a:r>
                <a:r>
                  <a:rPr lang="en-US" sz="1600" b="1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 Heights</a:t>
                </a:r>
                <a:endParaRPr lang="en-US" sz="1600" b="1" i="1" dirty="0">
                  <a:solidFill>
                    <a:schemeClr val="accent1">
                      <a:lumMod val="50000"/>
                    </a:schemeClr>
                  </a:solidFill>
                  <a:latin typeface="Cambria" pitchFamily="18" charset="0"/>
                  <a:cs typeface="Vijaya" pitchFamily="34" charset="0"/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3886200" cy="3124200"/>
          </a:xfr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  <a:latin typeface="Century" pitchFamily="18" charset="0"/>
              </a:rPr>
              <a:t>	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  <a:latin typeface="Century" pitchFamily="18" charset="0"/>
              </a:rPr>
              <a:t>&lt;!DOCTYPE HTML PUBLIC “</a:t>
            </a:r>
            <a:r>
              <a:rPr lang="en-US" sz="1400" dirty="0" smtClean="0">
                <a:solidFill>
                  <a:schemeClr val="tx1"/>
                </a:solidFill>
                <a:latin typeface="Century" pitchFamily="18" charset="0"/>
              </a:rPr>
              <a:t>-//W3C//DTD HTML 4.01 Transitional//EN" "http://www.w3.org/TR/html4/loose.dtd</a:t>
            </a:r>
            <a:r>
              <a:rPr lang="en-US" sz="1800" dirty="0" smtClean="0">
                <a:solidFill>
                  <a:schemeClr val="tx1"/>
                </a:solidFill>
                <a:latin typeface="Century" pitchFamily="18" charset="0"/>
              </a:rPr>
              <a:t>"&gt;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  <a:latin typeface="Century" pitchFamily="18" charset="0"/>
              </a:rPr>
              <a:t>&lt;html&gt;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  <a:latin typeface="Century" pitchFamily="18" charset="0"/>
              </a:rPr>
              <a:t>&lt;head&gt;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  <a:latin typeface="Century" pitchFamily="18" charset="0"/>
              </a:rPr>
              <a:t>&lt;title&gt;HTML&lt;/title&gt;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  <a:latin typeface="Century" pitchFamily="18" charset="0"/>
              </a:rPr>
              <a:t>&lt;/head&gt;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  <a:latin typeface="Century" pitchFamily="18" charset="0"/>
              </a:rPr>
              <a:t>&lt;body&gt;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  <a:latin typeface="Century" pitchFamily="18" charset="0"/>
              </a:rPr>
              <a:t>&lt;p&gt; I am HTML4 &lt;/p&gt;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  <a:latin typeface="Century" pitchFamily="18" charset="0"/>
              </a:rPr>
              <a:t>&lt;/body&gt;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  <a:latin typeface="Century" pitchFamily="18" charset="0"/>
              </a:rPr>
              <a:t>&lt;/html&gt;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76200"/>
            <a:ext cx="7010400" cy="129540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Starting with HTML</a:t>
            </a:r>
            <a:r>
              <a:rPr lang="en-US" sz="6600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en-US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0" y="76200"/>
            <a:ext cx="9144000" cy="1219200"/>
            <a:chOff x="0" y="228600"/>
            <a:chExt cx="9144000" cy="1219200"/>
          </a:xfrm>
        </p:grpSpPr>
        <p:sp>
          <p:nvSpPr>
            <p:cNvPr id="6" name="Rectangle 5"/>
            <p:cNvSpPr/>
            <p:nvPr/>
          </p:nvSpPr>
          <p:spPr>
            <a:xfrm>
              <a:off x="0" y="1402081"/>
              <a:ext cx="9144000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5" name="Group 14"/>
            <p:cNvGrpSpPr/>
            <p:nvPr/>
          </p:nvGrpSpPr>
          <p:grpSpPr>
            <a:xfrm>
              <a:off x="7010400" y="228600"/>
              <a:ext cx="2046512" cy="838200"/>
              <a:chOff x="6858000" y="121622"/>
              <a:chExt cx="2198912" cy="826532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858000" y="121622"/>
                <a:ext cx="21989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ea typeface="Meiryo" pitchFamily="34" charset="-128"/>
                    <a:cs typeface="Vijaya" pitchFamily="34" charset="0"/>
                  </a:rPr>
                  <a:t>TKHTS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858000" y="609600"/>
                <a:ext cx="219891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 err="1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Techknow</a:t>
                </a:r>
                <a:r>
                  <a:rPr lang="en-US" sz="1600" b="1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 Heights</a:t>
                </a:r>
                <a:endParaRPr lang="en-US" sz="1600" b="1" i="1" dirty="0">
                  <a:solidFill>
                    <a:schemeClr val="accent1">
                      <a:lumMod val="50000"/>
                    </a:schemeClr>
                  </a:solidFill>
                  <a:latin typeface="Cambria" pitchFamily="18" charset="0"/>
                  <a:cs typeface="Vijaya" pitchFamily="34" charset="0"/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410200" y="3657600"/>
            <a:ext cx="2590800" cy="2895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endParaRPr lang="en-US" dirty="0" smtClean="0">
              <a:solidFill>
                <a:schemeClr val="tx1"/>
              </a:solidFill>
              <a:latin typeface="Century" pitchFamily="18" charset="0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&lt;!DOCTYPE HTML&gt;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mtClean="0">
                <a:solidFill>
                  <a:schemeClr val="tx1"/>
                </a:solidFill>
                <a:latin typeface="Century" pitchFamily="18" charset="0"/>
              </a:rPr>
              <a:t>&lt;html&gt;</a:t>
            </a:r>
            <a:endParaRPr lang="en-US" dirty="0" smtClean="0">
              <a:solidFill>
                <a:schemeClr val="tx1"/>
              </a:solidFill>
              <a:latin typeface="Century" pitchFamily="18" charset="0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&lt;head&gt;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&lt;title&gt;HTML5&lt;/title&gt;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&lt;/head&gt;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&lt;body&gt;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&lt;p&gt; I am HTML5 &lt;/p&gt;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&lt;/body&gt;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&lt;/html&gt;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81600" y="3429000"/>
            <a:ext cx="914400" cy="46166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HTML</a:t>
            </a:r>
            <a:r>
              <a:rPr lang="en-US" sz="2400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" y="1383268"/>
            <a:ext cx="76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HTML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Circular Arrow 13"/>
          <p:cNvSpPr/>
          <p:nvPr/>
        </p:nvSpPr>
        <p:spPr>
          <a:xfrm rot="2589018">
            <a:off x="4244655" y="1858266"/>
            <a:ext cx="1978985" cy="1969122"/>
          </a:xfrm>
          <a:prstGeom prst="circular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09800" y="5334000"/>
            <a:ext cx="2895600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entury" pitchFamily="18" charset="0"/>
              </a:rPr>
              <a:t>HTML to HTML5</a:t>
            </a:r>
            <a:endParaRPr lang="en-US" sz="2400" dirty="0">
              <a:solidFill>
                <a:schemeClr val="tx1"/>
              </a:solidFill>
              <a:latin typeface="Century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0" y="76200"/>
            <a:ext cx="9144000" cy="1219200"/>
            <a:chOff x="0" y="228600"/>
            <a:chExt cx="9144000" cy="1219200"/>
          </a:xfrm>
        </p:grpSpPr>
        <p:sp>
          <p:nvSpPr>
            <p:cNvPr id="8" name="Rectangle 7"/>
            <p:cNvSpPr/>
            <p:nvPr/>
          </p:nvSpPr>
          <p:spPr>
            <a:xfrm>
              <a:off x="0" y="1402081"/>
              <a:ext cx="9144000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7010400" y="228600"/>
              <a:ext cx="2046512" cy="838200"/>
              <a:chOff x="6858000" y="121622"/>
              <a:chExt cx="2198912" cy="8265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858000" y="121622"/>
                <a:ext cx="21989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ea typeface="Meiryo" pitchFamily="34" charset="-128"/>
                    <a:cs typeface="Vijaya" pitchFamily="34" charset="0"/>
                  </a:rPr>
                  <a:t>TKHTS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858000" y="609600"/>
                <a:ext cx="219891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 err="1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Techknow</a:t>
                </a:r>
                <a:r>
                  <a:rPr lang="en-US" sz="1600" b="1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 Heights</a:t>
                </a:r>
                <a:endParaRPr lang="en-US" sz="1600" b="1" i="1" dirty="0">
                  <a:solidFill>
                    <a:schemeClr val="accent1">
                      <a:lumMod val="50000"/>
                    </a:schemeClr>
                  </a:solidFill>
                  <a:latin typeface="Cambria" pitchFamily="18" charset="0"/>
                  <a:cs typeface="Vijaya" pitchFamily="34" charset="0"/>
                </a:endParaRPr>
              </a:p>
            </p:txBody>
          </p:sp>
        </p:grp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0" y="-76200"/>
            <a:ext cx="7162800" cy="129540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HTML</a:t>
            </a:r>
            <a:r>
              <a:rPr lang="en-US" sz="6600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entury" pitchFamily="18" charset="0"/>
              </a:rPr>
              <a:t>Introduction</a:t>
            </a:r>
          </a:p>
          <a:p>
            <a:r>
              <a:rPr lang="en-US" b="1" dirty="0" smtClean="0">
                <a:latin typeface="Century" pitchFamily="18" charset="0"/>
              </a:rPr>
              <a:t>New Input Types</a:t>
            </a:r>
          </a:p>
          <a:p>
            <a:r>
              <a:rPr lang="en-US" dirty="0" smtClean="0">
                <a:latin typeface="Century" pitchFamily="18" charset="0"/>
              </a:rPr>
              <a:t>New Tags</a:t>
            </a:r>
          </a:p>
          <a:p>
            <a:r>
              <a:rPr lang="en-US" dirty="0" smtClean="0">
                <a:latin typeface="Century" pitchFamily="18" charset="0"/>
              </a:rPr>
              <a:t>New Form elements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&lt;</a:t>
            </a:r>
            <a:r>
              <a:rPr lang="en-US" dirty="0" err="1" smtClean="0">
                <a:latin typeface="Century" pitchFamily="18" charset="0"/>
              </a:rPr>
              <a:t>datalist</a:t>
            </a:r>
            <a:r>
              <a:rPr lang="en-US" dirty="0" smtClean="0">
                <a:latin typeface="Century" pitchFamily="18" charset="0"/>
              </a:rPr>
              <a:t>&gt;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&lt;</a:t>
            </a:r>
            <a:r>
              <a:rPr lang="en-US" dirty="0" err="1" smtClean="0">
                <a:latin typeface="Century" pitchFamily="18" charset="0"/>
              </a:rPr>
              <a:t>keygen</a:t>
            </a:r>
            <a:r>
              <a:rPr lang="en-US" dirty="0" smtClean="0">
                <a:latin typeface="Century" pitchFamily="18" charset="0"/>
              </a:rPr>
              <a:t>&gt;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&lt;output&gt;</a:t>
            </a:r>
          </a:p>
          <a:p>
            <a:r>
              <a:rPr lang="en-US" dirty="0" smtClean="0">
                <a:latin typeface="Century" pitchFamily="18" charset="0"/>
              </a:rPr>
              <a:t>Semantic Elements</a:t>
            </a:r>
          </a:p>
          <a:p>
            <a:r>
              <a:rPr lang="en-US" dirty="0" smtClean="0">
                <a:latin typeface="Century" pitchFamily="18" charset="0"/>
              </a:rPr>
              <a:t>New Attributes</a:t>
            </a:r>
          </a:p>
          <a:p>
            <a:r>
              <a:rPr lang="en-US" dirty="0" smtClean="0">
                <a:latin typeface="Century" pitchFamily="18" charset="0"/>
              </a:rPr>
              <a:t>Removed elements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003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entury" pitchFamily="18" charset="0"/>
              </a:rPr>
              <a:t>Mother tongue of browsers</a:t>
            </a:r>
          </a:p>
          <a:p>
            <a:r>
              <a:rPr lang="en-US" dirty="0" smtClean="0">
                <a:latin typeface="Century" pitchFamily="18" charset="0"/>
              </a:rPr>
              <a:t>Used to create Web Pages</a:t>
            </a:r>
          </a:p>
          <a:p>
            <a:r>
              <a:rPr lang="en-US" dirty="0" err="1" smtClean="0">
                <a:latin typeface="Century" pitchFamily="18" charset="0"/>
              </a:rPr>
              <a:t>HyperText</a:t>
            </a:r>
            <a:r>
              <a:rPr lang="en-US" dirty="0" smtClean="0">
                <a:latin typeface="Century" pitchFamily="18" charset="0"/>
              </a:rPr>
              <a:t> Markup Language</a:t>
            </a:r>
          </a:p>
          <a:p>
            <a:pPr lvl="1"/>
            <a:r>
              <a:rPr lang="en-US" b="1" dirty="0" smtClean="0">
                <a:latin typeface="Century" pitchFamily="18" charset="0"/>
              </a:rPr>
              <a:t>Hyper</a:t>
            </a:r>
            <a:r>
              <a:rPr lang="en-US" dirty="0" smtClean="0">
                <a:latin typeface="Century" pitchFamily="18" charset="0"/>
              </a:rPr>
              <a:t> is the opposite of linear</a:t>
            </a:r>
          </a:p>
          <a:p>
            <a:pPr lvl="1"/>
            <a:r>
              <a:rPr lang="en-US" b="1" dirty="0" smtClean="0">
                <a:latin typeface="Century" pitchFamily="18" charset="0"/>
              </a:rPr>
              <a:t>Text</a:t>
            </a:r>
            <a:r>
              <a:rPr lang="en-US" dirty="0" smtClean="0">
                <a:latin typeface="Century" pitchFamily="18" charset="0"/>
              </a:rPr>
              <a:t> is self-explanatory</a:t>
            </a:r>
          </a:p>
          <a:p>
            <a:pPr lvl="1"/>
            <a:r>
              <a:rPr lang="en-US" b="1" dirty="0" smtClean="0">
                <a:latin typeface="Century" pitchFamily="18" charset="0"/>
              </a:rPr>
              <a:t>Mark-up</a:t>
            </a:r>
            <a:r>
              <a:rPr lang="en-US" dirty="0" smtClean="0">
                <a:latin typeface="Century" pitchFamily="18" charset="0"/>
              </a:rPr>
              <a:t> is what you do with the text</a:t>
            </a:r>
          </a:p>
          <a:p>
            <a:pPr lvl="1"/>
            <a:r>
              <a:rPr lang="en-US" b="1" dirty="0" smtClean="0">
                <a:latin typeface="Century" pitchFamily="18" charset="0"/>
              </a:rPr>
              <a:t>Language</a:t>
            </a:r>
            <a:r>
              <a:rPr lang="en-US" dirty="0" smtClean="0">
                <a:latin typeface="Century" pitchFamily="18" charset="0"/>
              </a:rPr>
              <a:t> is what HTML is and It uses many English words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76200"/>
            <a:ext cx="5638800" cy="1295400"/>
          </a:xfrm>
        </p:spPr>
        <p:txBody>
          <a:bodyPr>
            <a:noAutofit/>
          </a:bodyPr>
          <a:lstStyle/>
          <a:p>
            <a:pPr algn="l"/>
            <a:r>
              <a:rPr lang="en-US" sz="5400" dirty="0">
                <a:solidFill>
                  <a:schemeClr val="accent1">
                    <a:lumMod val="75000"/>
                  </a:schemeClr>
                </a:solidFill>
              </a:rPr>
              <a:t>What is 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HTML?</a:t>
            </a:r>
            <a:endParaRPr lang="en-US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0" y="76200"/>
            <a:ext cx="9144000" cy="1219200"/>
            <a:chOff x="0" y="228600"/>
            <a:chExt cx="9144000" cy="1219200"/>
          </a:xfrm>
        </p:grpSpPr>
        <p:sp>
          <p:nvSpPr>
            <p:cNvPr id="6" name="Rectangle 5"/>
            <p:cNvSpPr/>
            <p:nvPr/>
          </p:nvSpPr>
          <p:spPr>
            <a:xfrm>
              <a:off x="0" y="1402081"/>
              <a:ext cx="9144000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5" name="Group 14"/>
            <p:cNvGrpSpPr/>
            <p:nvPr/>
          </p:nvGrpSpPr>
          <p:grpSpPr>
            <a:xfrm>
              <a:off x="7010400" y="228600"/>
              <a:ext cx="2046512" cy="838200"/>
              <a:chOff x="6858000" y="121622"/>
              <a:chExt cx="2198912" cy="826532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858000" y="121622"/>
                <a:ext cx="21989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ea typeface="Meiryo" pitchFamily="34" charset="-128"/>
                    <a:cs typeface="Vijaya" pitchFamily="34" charset="0"/>
                  </a:rPr>
                  <a:t>TKHTS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858000" y="609600"/>
                <a:ext cx="219891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 err="1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Techknow</a:t>
                </a:r>
                <a:r>
                  <a:rPr lang="en-US" sz="1600" b="1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 Heights</a:t>
                </a:r>
                <a:endParaRPr lang="en-US" sz="1600" b="1" i="1" dirty="0">
                  <a:solidFill>
                    <a:schemeClr val="accent1">
                      <a:lumMod val="50000"/>
                    </a:schemeClr>
                  </a:solidFill>
                  <a:latin typeface="Cambria" pitchFamily="18" charset="0"/>
                  <a:cs typeface="Vijaya" pitchFamily="34" charset="0"/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600200"/>
            <a:ext cx="4114800" cy="4525963"/>
          </a:xfrm>
          <a:ln>
            <a:noFill/>
          </a:ln>
        </p:spPr>
        <p:txBody>
          <a:bodyPr>
            <a:normAutofit fontScale="62500" lnSpcReduction="20000"/>
          </a:bodyPr>
          <a:lstStyle/>
          <a:p>
            <a:r>
              <a:rPr lang="en-US" b="1" dirty="0" smtClean="0">
                <a:latin typeface="Century" pitchFamily="18" charset="0"/>
              </a:rPr>
              <a:t>Color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Chrome, Opera</a:t>
            </a:r>
          </a:p>
          <a:p>
            <a:r>
              <a:rPr lang="en-US" b="1" dirty="0" smtClean="0">
                <a:latin typeface="Century" pitchFamily="18" charset="0"/>
              </a:rPr>
              <a:t>Date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Chrome, Opera, Safari</a:t>
            </a:r>
          </a:p>
          <a:p>
            <a:r>
              <a:rPr lang="en-US" b="1" dirty="0" err="1" smtClean="0">
                <a:latin typeface="Century" pitchFamily="18" charset="0"/>
              </a:rPr>
              <a:t>Datetime</a:t>
            </a:r>
            <a:endParaRPr lang="en-US" b="1" dirty="0" smtClean="0">
              <a:latin typeface="Century" pitchFamily="18" charset="0"/>
            </a:endParaRPr>
          </a:p>
          <a:p>
            <a:pPr lvl="1"/>
            <a:r>
              <a:rPr lang="en-US" smtClean="0">
                <a:latin typeface="Century" pitchFamily="18" charset="0"/>
              </a:rPr>
              <a:t>Safari</a:t>
            </a:r>
            <a:endParaRPr lang="en-US" dirty="0" smtClean="0">
              <a:latin typeface="Century" pitchFamily="18" charset="0"/>
            </a:endParaRPr>
          </a:p>
          <a:p>
            <a:r>
              <a:rPr lang="en-US" b="1" dirty="0" err="1" smtClean="0">
                <a:latin typeface="Century" pitchFamily="18" charset="0"/>
              </a:rPr>
              <a:t>Datetime</a:t>
            </a:r>
            <a:r>
              <a:rPr lang="en-US" b="1" dirty="0" smtClean="0">
                <a:latin typeface="Century" pitchFamily="18" charset="0"/>
              </a:rPr>
              <a:t>-local</a:t>
            </a:r>
          </a:p>
          <a:p>
            <a:pPr marL="742950" lvl="2" indent="-342900"/>
            <a:r>
              <a:rPr lang="en-US" dirty="0" smtClean="0">
                <a:latin typeface="Century" pitchFamily="18" charset="0"/>
              </a:rPr>
              <a:t>Chrome, Opera, Safari</a:t>
            </a:r>
          </a:p>
          <a:p>
            <a:r>
              <a:rPr lang="en-US" b="1" dirty="0" smtClean="0">
                <a:latin typeface="Century" pitchFamily="18" charset="0"/>
              </a:rPr>
              <a:t>Email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Chrome, Opera, Firefox, IE</a:t>
            </a:r>
          </a:p>
          <a:p>
            <a:r>
              <a:rPr lang="en-US" b="1" dirty="0" smtClean="0">
                <a:latin typeface="Century" pitchFamily="18" charset="0"/>
              </a:rPr>
              <a:t>Month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Chrome, Opera, Safari</a:t>
            </a:r>
          </a:p>
          <a:p>
            <a:r>
              <a:rPr lang="en-US" b="1" dirty="0" smtClean="0">
                <a:latin typeface="Century" pitchFamily="18" charset="0"/>
              </a:rPr>
              <a:t>Week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Chrome, Opera, Safari</a:t>
            </a:r>
            <a:endParaRPr lang="en-US" dirty="0">
              <a:latin typeface="Century" pitchFamily="18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0" y="-76200"/>
            <a:ext cx="69342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HTML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</a:t>
            </a:r>
          </a:p>
          <a:p>
            <a:pPr lvl="0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New Input Types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0" y="76200"/>
            <a:ext cx="9144000" cy="1219200"/>
            <a:chOff x="0" y="228600"/>
            <a:chExt cx="9144000" cy="1219200"/>
          </a:xfrm>
        </p:grpSpPr>
        <p:sp>
          <p:nvSpPr>
            <p:cNvPr id="8" name="Rectangle 7"/>
            <p:cNvSpPr/>
            <p:nvPr/>
          </p:nvSpPr>
          <p:spPr>
            <a:xfrm>
              <a:off x="0" y="1402081"/>
              <a:ext cx="9144000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7010400" y="228600"/>
              <a:ext cx="2046512" cy="838200"/>
              <a:chOff x="6858000" y="121622"/>
              <a:chExt cx="2198912" cy="8265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858000" y="121622"/>
                <a:ext cx="21989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ea typeface="Meiryo" pitchFamily="34" charset="-128"/>
                    <a:cs typeface="Vijaya" pitchFamily="34" charset="0"/>
                  </a:rPr>
                  <a:t>TKHTS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858000" y="609600"/>
                <a:ext cx="219891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 err="1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Techknow</a:t>
                </a:r>
                <a:r>
                  <a:rPr lang="en-US" sz="1600" b="1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 Heights</a:t>
                </a:r>
                <a:endParaRPr lang="en-US" sz="1600" b="1" i="1" dirty="0">
                  <a:solidFill>
                    <a:schemeClr val="accent1">
                      <a:lumMod val="50000"/>
                    </a:schemeClr>
                  </a:solidFill>
                  <a:latin typeface="Cambria" pitchFamily="18" charset="0"/>
                  <a:cs typeface="Vijaya" pitchFamily="34" charset="0"/>
                </a:endParaRPr>
              </a:p>
            </p:txBody>
          </p:sp>
        </p:grp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3" name="Content Placeholder 5"/>
          <p:cNvSpPr txBox="1">
            <a:spLocks/>
          </p:cNvSpPr>
          <p:nvPr/>
        </p:nvSpPr>
        <p:spPr>
          <a:xfrm>
            <a:off x="4495800" y="1600201"/>
            <a:ext cx="4343400" cy="388619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itchFamily="18" charset="0"/>
              </a:rPr>
              <a:t>Number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itchFamily="18" charset="0"/>
              </a:rPr>
              <a:t>Chrome, Opera, Safari, IE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itchFamily="18" charset="0"/>
              </a:rPr>
              <a:t>Range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itchFamily="18" charset="0"/>
              </a:rPr>
              <a:t>Chrome, Opera, Safari, Firefox, IE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itchFamily="18" charset="0"/>
              </a:rPr>
              <a:t>Search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itchFamily="18" charset="0"/>
              </a:rPr>
              <a:t>Chrome, Safari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b="1" dirty="0" smtClean="0">
                <a:latin typeface="Century" pitchFamily="18" charset="0"/>
              </a:rPr>
              <a:t>Tel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800" dirty="0" smtClean="0">
                <a:latin typeface="Century" pitchFamily="18" charset="0"/>
              </a:rPr>
              <a:t>None</a:t>
            </a:r>
            <a:endParaRPr lang="en-US" sz="2400" dirty="0" smtClean="0">
              <a:latin typeface="Century" pitchFamily="18" charset="0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b="1" dirty="0" smtClean="0">
                <a:latin typeface="Century" pitchFamily="18" charset="0"/>
              </a:rPr>
              <a:t>Time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800" dirty="0" smtClean="0">
                <a:latin typeface="Century" pitchFamily="18" charset="0"/>
              </a:rPr>
              <a:t>Chrome, Opera, Safari</a:t>
            </a:r>
            <a:endParaRPr lang="en-US" sz="2400" dirty="0" smtClean="0">
              <a:latin typeface="Century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itchFamily="18" charset="0"/>
              </a:rPr>
              <a:t>Url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itchFamily="18" charset="0"/>
              </a:rPr>
              <a:t>Chrome, Opera, Firefox, IE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0" y="76200"/>
            <a:ext cx="9144000" cy="1219200"/>
            <a:chOff x="0" y="228600"/>
            <a:chExt cx="9144000" cy="1219200"/>
          </a:xfrm>
        </p:grpSpPr>
        <p:sp>
          <p:nvSpPr>
            <p:cNvPr id="8" name="Rectangle 7"/>
            <p:cNvSpPr/>
            <p:nvPr/>
          </p:nvSpPr>
          <p:spPr>
            <a:xfrm>
              <a:off x="0" y="1402081"/>
              <a:ext cx="9144000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7010400" y="228600"/>
              <a:ext cx="2046512" cy="838200"/>
              <a:chOff x="6858000" y="121622"/>
              <a:chExt cx="2198912" cy="8265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858000" y="121622"/>
                <a:ext cx="21989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ea typeface="Meiryo" pitchFamily="34" charset="-128"/>
                    <a:cs typeface="Vijaya" pitchFamily="34" charset="0"/>
                  </a:rPr>
                  <a:t>TKHTS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858000" y="609600"/>
                <a:ext cx="219891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 err="1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Techknow</a:t>
                </a:r>
                <a:r>
                  <a:rPr lang="en-US" sz="1600" b="1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 Heights</a:t>
                </a:r>
                <a:endParaRPr lang="en-US" sz="1600" b="1" i="1" dirty="0">
                  <a:solidFill>
                    <a:schemeClr val="accent1">
                      <a:lumMod val="50000"/>
                    </a:schemeClr>
                  </a:solidFill>
                  <a:latin typeface="Cambria" pitchFamily="18" charset="0"/>
                  <a:cs typeface="Vijaya" pitchFamily="34" charset="0"/>
                </a:endParaRPr>
              </a:p>
            </p:txBody>
          </p:sp>
        </p:grp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0" y="-76200"/>
            <a:ext cx="7162800" cy="129540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HTML</a:t>
            </a:r>
            <a:r>
              <a:rPr lang="en-US" sz="6600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entury" pitchFamily="18" charset="0"/>
              </a:rPr>
              <a:t>Introduction</a:t>
            </a:r>
          </a:p>
          <a:p>
            <a:r>
              <a:rPr lang="en-US" dirty="0" smtClean="0">
                <a:latin typeface="Century" pitchFamily="18" charset="0"/>
              </a:rPr>
              <a:t>New Input Types</a:t>
            </a:r>
          </a:p>
          <a:p>
            <a:r>
              <a:rPr lang="en-US" b="1" dirty="0" smtClean="0">
                <a:latin typeface="Century" pitchFamily="18" charset="0"/>
              </a:rPr>
              <a:t>New Tags</a:t>
            </a:r>
          </a:p>
          <a:p>
            <a:r>
              <a:rPr lang="en-US" dirty="0" smtClean="0">
                <a:latin typeface="Century" pitchFamily="18" charset="0"/>
              </a:rPr>
              <a:t>New Form elements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&lt;</a:t>
            </a:r>
            <a:r>
              <a:rPr lang="en-US" dirty="0" err="1" smtClean="0">
                <a:latin typeface="Century" pitchFamily="18" charset="0"/>
              </a:rPr>
              <a:t>datalist</a:t>
            </a:r>
            <a:r>
              <a:rPr lang="en-US" dirty="0" smtClean="0">
                <a:latin typeface="Century" pitchFamily="18" charset="0"/>
              </a:rPr>
              <a:t>&gt;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&lt;</a:t>
            </a:r>
            <a:r>
              <a:rPr lang="en-US" dirty="0" err="1" smtClean="0">
                <a:latin typeface="Century" pitchFamily="18" charset="0"/>
              </a:rPr>
              <a:t>keygen</a:t>
            </a:r>
            <a:r>
              <a:rPr lang="en-US" dirty="0" smtClean="0">
                <a:latin typeface="Century" pitchFamily="18" charset="0"/>
              </a:rPr>
              <a:t>&gt;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&lt;output&gt;</a:t>
            </a:r>
          </a:p>
          <a:p>
            <a:r>
              <a:rPr lang="en-US" dirty="0" smtClean="0">
                <a:latin typeface="Century" pitchFamily="18" charset="0"/>
              </a:rPr>
              <a:t>Semantic Elements</a:t>
            </a:r>
          </a:p>
          <a:p>
            <a:r>
              <a:rPr lang="en-US" dirty="0" smtClean="0">
                <a:latin typeface="Century" pitchFamily="18" charset="0"/>
              </a:rPr>
              <a:t>New Attributes</a:t>
            </a:r>
          </a:p>
          <a:p>
            <a:r>
              <a:rPr lang="en-US" dirty="0" smtClean="0">
                <a:latin typeface="Century" pitchFamily="18" charset="0"/>
              </a:rPr>
              <a:t>Removed elements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0" y="76200"/>
            <a:ext cx="9144000" cy="1219200"/>
            <a:chOff x="0" y="228600"/>
            <a:chExt cx="9144000" cy="1219200"/>
          </a:xfrm>
        </p:grpSpPr>
        <p:sp>
          <p:nvSpPr>
            <p:cNvPr id="8" name="Rectangle 7"/>
            <p:cNvSpPr/>
            <p:nvPr/>
          </p:nvSpPr>
          <p:spPr>
            <a:xfrm>
              <a:off x="0" y="1402081"/>
              <a:ext cx="9144000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7010400" y="228600"/>
              <a:ext cx="2046512" cy="838200"/>
              <a:chOff x="6858000" y="121622"/>
              <a:chExt cx="2198912" cy="8265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858000" y="121622"/>
                <a:ext cx="21989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ea typeface="Meiryo" pitchFamily="34" charset="-128"/>
                    <a:cs typeface="Vijaya" pitchFamily="34" charset="0"/>
                  </a:rPr>
                  <a:t>TKHTS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858000" y="609600"/>
                <a:ext cx="219891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 err="1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Techknow</a:t>
                </a:r>
                <a:r>
                  <a:rPr lang="en-US" sz="1600" b="1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 Heights</a:t>
                </a:r>
                <a:endParaRPr lang="en-US" sz="1600" b="1" i="1" dirty="0">
                  <a:solidFill>
                    <a:schemeClr val="accent1">
                      <a:lumMod val="50000"/>
                    </a:schemeClr>
                  </a:solidFill>
                  <a:latin typeface="Cambria" pitchFamily="18" charset="0"/>
                  <a:cs typeface="Vijaya" pitchFamily="34" charset="0"/>
                </a:endParaRPr>
              </a:p>
            </p:txBody>
          </p:sp>
        </p:grpSp>
      </p:grpSp>
      <p:sp>
        <p:nvSpPr>
          <p:cNvPr id="97" name="Content Placeholder 9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>
                <a:latin typeface="Century" pitchFamily="18" charset="0"/>
              </a:rPr>
              <a:t>article</a:t>
            </a:r>
            <a:r>
              <a:rPr lang="en-US" dirty="0" smtClean="0">
                <a:latin typeface="Century" pitchFamily="18" charset="0"/>
              </a:rPr>
              <a:t> 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Defines an article</a:t>
            </a:r>
          </a:p>
          <a:p>
            <a:r>
              <a:rPr lang="en-US" b="1" dirty="0" smtClean="0">
                <a:latin typeface="Century" pitchFamily="18" charset="0"/>
              </a:rPr>
              <a:t>aside 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Defines content aside from the page content</a:t>
            </a:r>
          </a:p>
          <a:p>
            <a:r>
              <a:rPr lang="en-US" b="1" dirty="0" err="1" smtClean="0">
                <a:latin typeface="Century" pitchFamily="18" charset="0"/>
              </a:rPr>
              <a:t>bdi</a:t>
            </a:r>
            <a:r>
              <a:rPr lang="en-US" b="1" dirty="0" smtClean="0">
                <a:latin typeface="Century" pitchFamily="18" charset="0"/>
              </a:rPr>
              <a:t> 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Isolates a part of text that might be formatted in a different direction from other text outside it</a:t>
            </a:r>
          </a:p>
          <a:p>
            <a:r>
              <a:rPr lang="en-US" b="1" dirty="0" smtClean="0">
                <a:latin typeface="Century" pitchFamily="18" charset="0"/>
              </a:rPr>
              <a:t>command 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Defines a command button that a user can invoke</a:t>
            </a:r>
          </a:p>
          <a:p>
            <a:r>
              <a:rPr lang="en-US" b="1" dirty="0" smtClean="0">
                <a:latin typeface="Century" pitchFamily="18" charset="0"/>
              </a:rPr>
              <a:t>details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Defines additional details that the user can view or hide</a:t>
            </a:r>
          </a:p>
          <a:p>
            <a:r>
              <a:rPr lang="en-US" b="1" dirty="0" smtClean="0">
                <a:latin typeface="Century" pitchFamily="18" charset="0"/>
              </a:rPr>
              <a:t>dialog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Defines a dialog box or window</a:t>
            </a:r>
            <a:endParaRPr lang="en-US" dirty="0">
              <a:latin typeface="Century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99" name="Title 3"/>
          <p:cNvSpPr>
            <a:spLocks noGrp="1"/>
          </p:cNvSpPr>
          <p:nvPr>
            <p:ph type="title"/>
          </p:nvPr>
        </p:nvSpPr>
        <p:spPr>
          <a:xfrm>
            <a:off x="0" y="-152400"/>
            <a:ext cx="7162800" cy="129540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HTML</a:t>
            </a:r>
            <a:r>
              <a:rPr lang="en-US" sz="6000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lang="en-US" sz="6600" dirty="0" smtClean="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New Tags</a:t>
            </a:r>
            <a:r>
              <a:rPr lang="en-US" sz="66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66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Semantic/Structural Elements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0" y="76200"/>
            <a:ext cx="9144000" cy="1219200"/>
            <a:chOff x="0" y="228600"/>
            <a:chExt cx="9144000" cy="1219200"/>
          </a:xfrm>
        </p:grpSpPr>
        <p:sp>
          <p:nvSpPr>
            <p:cNvPr id="8" name="Rectangle 7"/>
            <p:cNvSpPr/>
            <p:nvPr/>
          </p:nvSpPr>
          <p:spPr>
            <a:xfrm>
              <a:off x="0" y="1402081"/>
              <a:ext cx="9144000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7010400" y="228600"/>
              <a:ext cx="2046512" cy="838200"/>
              <a:chOff x="6858000" y="121622"/>
              <a:chExt cx="2198912" cy="8265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858000" y="121622"/>
                <a:ext cx="21989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ea typeface="Meiryo" pitchFamily="34" charset="-128"/>
                    <a:cs typeface="Vijaya" pitchFamily="34" charset="0"/>
                  </a:rPr>
                  <a:t>TKHTS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858000" y="609600"/>
                <a:ext cx="219891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 err="1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Techknow</a:t>
                </a:r>
                <a:r>
                  <a:rPr lang="en-US" sz="1600" b="1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 Heights</a:t>
                </a:r>
                <a:endParaRPr lang="en-US" sz="1600" b="1" i="1" dirty="0">
                  <a:solidFill>
                    <a:schemeClr val="accent1">
                      <a:lumMod val="50000"/>
                    </a:schemeClr>
                  </a:solidFill>
                  <a:latin typeface="Cambria" pitchFamily="18" charset="0"/>
                  <a:cs typeface="Vijaya" pitchFamily="34" charset="0"/>
                </a:endParaRPr>
              </a:p>
            </p:txBody>
          </p:sp>
        </p:grpSp>
      </p:grpSp>
      <p:sp>
        <p:nvSpPr>
          <p:cNvPr id="97" name="Content Placeholder 9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err="1" smtClean="0">
                <a:latin typeface="Century" pitchFamily="18" charset="0"/>
              </a:rPr>
              <a:t>figcaption</a:t>
            </a:r>
            <a:r>
              <a:rPr lang="en-US" b="1" dirty="0" smtClean="0">
                <a:latin typeface="Century" pitchFamily="18" charset="0"/>
              </a:rPr>
              <a:t> 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Defines a caption for a &lt;figure&gt; element</a:t>
            </a:r>
          </a:p>
          <a:p>
            <a:r>
              <a:rPr lang="en-US" b="1" dirty="0" smtClean="0">
                <a:latin typeface="Century" pitchFamily="18" charset="0"/>
              </a:rPr>
              <a:t>figure 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Specifies self-contained content</a:t>
            </a:r>
          </a:p>
          <a:p>
            <a:r>
              <a:rPr lang="en-US" b="1" dirty="0" smtClean="0">
                <a:latin typeface="Century" pitchFamily="18" charset="0"/>
              </a:rPr>
              <a:t>footer 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Defines a footer for a document or section</a:t>
            </a:r>
          </a:p>
          <a:p>
            <a:r>
              <a:rPr lang="en-US" b="1" dirty="0" smtClean="0">
                <a:latin typeface="Century" pitchFamily="18" charset="0"/>
              </a:rPr>
              <a:t>header 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Defines a header for a document or section</a:t>
            </a:r>
          </a:p>
          <a:p>
            <a:r>
              <a:rPr lang="en-US" b="1" dirty="0" smtClean="0">
                <a:latin typeface="Century" pitchFamily="18" charset="0"/>
              </a:rPr>
              <a:t>mark 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Defines marked/highlighted text</a:t>
            </a:r>
          </a:p>
          <a:p>
            <a:r>
              <a:rPr lang="en-US" b="1" dirty="0" smtClean="0">
                <a:latin typeface="Century" pitchFamily="18" charset="0"/>
              </a:rPr>
              <a:t>meter</a:t>
            </a:r>
            <a:r>
              <a:rPr lang="en-US" dirty="0" smtClean="0">
                <a:latin typeface="Century" pitchFamily="18" charset="0"/>
              </a:rPr>
              <a:t> 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Defines a scalar measurement within a known range (a gauge)</a:t>
            </a:r>
            <a:endParaRPr lang="en-US" dirty="0">
              <a:latin typeface="Century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0" y="-152400"/>
            <a:ext cx="7162800" cy="129540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HTML</a:t>
            </a:r>
            <a:r>
              <a:rPr lang="en-US" sz="6000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lang="en-US" sz="6600" dirty="0" smtClean="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lang="en-US" sz="6000" dirty="0" smtClean="0">
                <a:solidFill>
                  <a:schemeClr val="accent1">
                    <a:lumMod val="75000"/>
                  </a:schemeClr>
                </a:solidFill>
              </a:rPr>
              <a:t>New Tags</a:t>
            </a:r>
            <a:r>
              <a:rPr lang="en-US" sz="66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66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Semantic/Structural Elements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0" y="76200"/>
            <a:ext cx="9144000" cy="1219200"/>
            <a:chOff x="0" y="228600"/>
            <a:chExt cx="9144000" cy="1219200"/>
          </a:xfrm>
        </p:grpSpPr>
        <p:sp>
          <p:nvSpPr>
            <p:cNvPr id="8" name="Rectangle 7"/>
            <p:cNvSpPr/>
            <p:nvPr/>
          </p:nvSpPr>
          <p:spPr>
            <a:xfrm>
              <a:off x="0" y="1402081"/>
              <a:ext cx="9144000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7010400" y="228600"/>
              <a:ext cx="2046512" cy="838200"/>
              <a:chOff x="6858000" y="121622"/>
              <a:chExt cx="2198912" cy="8265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858000" y="121622"/>
                <a:ext cx="21989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ea typeface="Meiryo" pitchFamily="34" charset="-128"/>
                    <a:cs typeface="Vijaya" pitchFamily="34" charset="0"/>
                  </a:rPr>
                  <a:t>TKHTS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858000" y="609600"/>
                <a:ext cx="219891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 err="1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Techknow</a:t>
                </a:r>
                <a:r>
                  <a:rPr lang="en-US" sz="1600" b="1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 Heights</a:t>
                </a:r>
                <a:endParaRPr lang="en-US" sz="1600" b="1" i="1" dirty="0">
                  <a:solidFill>
                    <a:schemeClr val="accent1">
                      <a:lumMod val="50000"/>
                    </a:schemeClr>
                  </a:solidFill>
                  <a:latin typeface="Cambria" pitchFamily="18" charset="0"/>
                  <a:cs typeface="Vijaya" pitchFamily="34" charset="0"/>
                </a:endParaRPr>
              </a:p>
            </p:txBody>
          </p:sp>
        </p:grpSp>
      </p:grpSp>
      <p:sp>
        <p:nvSpPr>
          <p:cNvPr id="97" name="Content Placeholder 9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err="1" smtClean="0">
                <a:latin typeface="Century" pitchFamily="18" charset="0"/>
              </a:rPr>
              <a:t>nav</a:t>
            </a:r>
            <a:r>
              <a:rPr lang="en-US" b="1" dirty="0" smtClean="0">
                <a:latin typeface="Century" pitchFamily="18" charset="0"/>
              </a:rPr>
              <a:t>  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Defines navigation links </a:t>
            </a:r>
          </a:p>
          <a:p>
            <a:r>
              <a:rPr lang="en-US" b="1" dirty="0" smtClean="0">
                <a:latin typeface="Century" pitchFamily="18" charset="0"/>
              </a:rPr>
              <a:t>progress 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Represents the progress of a task </a:t>
            </a:r>
          </a:p>
          <a:p>
            <a:r>
              <a:rPr lang="en-US" b="1" dirty="0" err="1" smtClean="0">
                <a:latin typeface="Century" pitchFamily="18" charset="0"/>
              </a:rPr>
              <a:t>rp</a:t>
            </a:r>
            <a:r>
              <a:rPr lang="en-US" b="1" dirty="0" smtClean="0">
                <a:latin typeface="Century" pitchFamily="18" charset="0"/>
              </a:rPr>
              <a:t> 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Defines what to show in browsers that do not support ruby annotations </a:t>
            </a:r>
          </a:p>
          <a:p>
            <a:r>
              <a:rPr lang="en-US" b="1" dirty="0" err="1" smtClean="0">
                <a:latin typeface="Century" pitchFamily="18" charset="0"/>
              </a:rPr>
              <a:t>rt</a:t>
            </a:r>
            <a:r>
              <a:rPr lang="en-US" b="1" dirty="0" smtClean="0">
                <a:latin typeface="Century" pitchFamily="18" charset="0"/>
              </a:rPr>
              <a:t> 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Defines an explanation/pronunciation of characters (for East Asian typography) </a:t>
            </a:r>
          </a:p>
          <a:p>
            <a:r>
              <a:rPr lang="en-US" b="1" dirty="0" smtClean="0">
                <a:latin typeface="Century" pitchFamily="18" charset="0"/>
              </a:rPr>
              <a:t>ruby 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Defines a ruby annotation (for East Asian typography) </a:t>
            </a:r>
          </a:p>
          <a:p>
            <a:r>
              <a:rPr lang="en-US" b="1" dirty="0" smtClean="0">
                <a:latin typeface="Century" pitchFamily="18" charset="0"/>
              </a:rPr>
              <a:t>section 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Defines a section in a document</a:t>
            </a:r>
            <a:endParaRPr lang="en-US" dirty="0">
              <a:latin typeface="Century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0" y="-152400"/>
            <a:ext cx="7162800" cy="129540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HTML</a:t>
            </a:r>
            <a:r>
              <a:rPr lang="en-US" sz="6000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lang="en-US" sz="6600" dirty="0" smtClean="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lang="en-US" sz="6000" dirty="0" smtClean="0">
                <a:solidFill>
                  <a:schemeClr val="accent1">
                    <a:lumMod val="75000"/>
                  </a:schemeClr>
                </a:solidFill>
              </a:rPr>
              <a:t>New Tags</a:t>
            </a:r>
            <a:r>
              <a:rPr lang="en-US" sz="66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66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Semantic/Structural Elements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0" y="76200"/>
            <a:ext cx="9144000" cy="1219200"/>
            <a:chOff x="0" y="228600"/>
            <a:chExt cx="9144000" cy="1219200"/>
          </a:xfrm>
        </p:grpSpPr>
        <p:sp>
          <p:nvSpPr>
            <p:cNvPr id="8" name="Rectangle 7"/>
            <p:cNvSpPr/>
            <p:nvPr/>
          </p:nvSpPr>
          <p:spPr>
            <a:xfrm>
              <a:off x="0" y="1402081"/>
              <a:ext cx="9144000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7010400" y="228600"/>
              <a:ext cx="2046512" cy="838200"/>
              <a:chOff x="6858000" y="121622"/>
              <a:chExt cx="2198912" cy="8265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858000" y="121622"/>
                <a:ext cx="21989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ea typeface="Meiryo" pitchFamily="34" charset="-128"/>
                    <a:cs typeface="Vijaya" pitchFamily="34" charset="0"/>
                  </a:rPr>
                  <a:t>TKHTS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858000" y="609600"/>
                <a:ext cx="219891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 err="1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Techknow</a:t>
                </a:r>
                <a:r>
                  <a:rPr lang="en-US" sz="1600" b="1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 Heights</a:t>
                </a:r>
                <a:endParaRPr lang="en-US" sz="1600" b="1" i="1" dirty="0">
                  <a:solidFill>
                    <a:schemeClr val="accent1">
                      <a:lumMod val="50000"/>
                    </a:schemeClr>
                  </a:solidFill>
                  <a:latin typeface="Cambria" pitchFamily="18" charset="0"/>
                  <a:cs typeface="Vijaya" pitchFamily="34" charset="0"/>
                </a:endParaRPr>
              </a:p>
            </p:txBody>
          </p:sp>
        </p:grpSp>
      </p:grpSp>
      <p:sp>
        <p:nvSpPr>
          <p:cNvPr id="97" name="Content Placeholder 9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384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>
                <a:latin typeface="Century" pitchFamily="18" charset="0"/>
              </a:rPr>
              <a:t>summary   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Defines a visible heading for a &lt;details&gt; element </a:t>
            </a:r>
          </a:p>
          <a:p>
            <a:r>
              <a:rPr lang="en-US" b="1" dirty="0" smtClean="0">
                <a:latin typeface="Century" pitchFamily="18" charset="0"/>
              </a:rPr>
              <a:t>time 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Defines a date/time  </a:t>
            </a:r>
          </a:p>
          <a:p>
            <a:r>
              <a:rPr lang="en-US" b="1" dirty="0" err="1" smtClean="0">
                <a:latin typeface="Century" pitchFamily="18" charset="0"/>
              </a:rPr>
              <a:t>wbr</a:t>
            </a:r>
            <a:r>
              <a:rPr lang="en-US" b="1" dirty="0" smtClean="0">
                <a:latin typeface="Century" pitchFamily="18" charset="0"/>
              </a:rPr>
              <a:t> 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Defines a possible line-break</a:t>
            </a:r>
            <a:endParaRPr lang="en-US" dirty="0">
              <a:latin typeface="Century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0" y="-1524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HTML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</a:t>
            </a:r>
            <a:r>
              <a:rPr lang="en-US" sz="6000" dirty="0" smtClean="0">
                <a:solidFill>
                  <a:schemeClr val="accent1">
                    <a:lumMod val="75000"/>
                  </a:schemeClr>
                </a:solidFill>
              </a:rPr>
              <a:t>New Tags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Semantic/Structural Elements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0" y="76200"/>
            <a:ext cx="9144000" cy="1219200"/>
            <a:chOff x="0" y="228600"/>
            <a:chExt cx="9144000" cy="1219200"/>
          </a:xfrm>
        </p:grpSpPr>
        <p:sp>
          <p:nvSpPr>
            <p:cNvPr id="8" name="Rectangle 7"/>
            <p:cNvSpPr/>
            <p:nvPr/>
          </p:nvSpPr>
          <p:spPr>
            <a:xfrm>
              <a:off x="0" y="1402081"/>
              <a:ext cx="9144000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7010400" y="228600"/>
              <a:ext cx="2046512" cy="838200"/>
              <a:chOff x="6858000" y="121622"/>
              <a:chExt cx="2198912" cy="8265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858000" y="121622"/>
                <a:ext cx="21989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ea typeface="Meiryo" pitchFamily="34" charset="-128"/>
                    <a:cs typeface="Vijaya" pitchFamily="34" charset="0"/>
                  </a:rPr>
                  <a:t>TKHTS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858000" y="609600"/>
                <a:ext cx="219891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 err="1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Techknow</a:t>
                </a:r>
                <a:r>
                  <a:rPr lang="en-US" sz="1600" b="1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 Heights</a:t>
                </a:r>
                <a:endParaRPr lang="en-US" sz="1600" b="1" i="1" dirty="0">
                  <a:solidFill>
                    <a:schemeClr val="accent1">
                      <a:lumMod val="50000"/>
                    </a:schemeClr>
                  </a:solidFill>
                  <a:latin typeface="Cambria" pitchFamily="18" charset="0"/>
                  <a:cs typeface="Vijaya" pitchFamily="34" charset="0"/>
                </a:endParaRPr>
              </a:p>
            </p:txBody>
          </p:sp>
        </p:grpSp>
      </p:grpSp>
      <p:sp>
        <p:nvSpPr>
          <p:cNvPr id="97" name="Content Placeholder 9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>
                <a:latin typeface="Century" pitchFamily="18" charset="0"/>
              </a:rPr>
              <a:t>audio  </a:t>
            </a:r>
            <a:r>
              <a:rPr lang="en-US" dirty="0" smtClean="0">
                <a:latin typeface="Century" pitchFamily="18" charset="0"/>
              </a:rPr>
              <a:t> </a:t>
            </a:r>
          </a:p>
          <a:p>
            <a:pPr lvl="1"/>
            <a:r>
              <a:rPr lang="en-US" dirty="0" smtClean="0"/>
              <a:t>Defines sound content</a:t>
            </a:r>
            <a:r>
              <a:rPr lang="en-US" dirty="0" smtClean="0">
                <a:latin typeface="Century" pitchFamily="18" charset="0"/>
              </a:rPr>
              <a:t> </a:t>
            </a:r>
          </a:p>
          <a:p>
            <a:r>
              <a:rPr lang="en-US" b="1" dirty="0" smtClean="0">
                <a:latin typeface="Century" pitchFamily="18" charset="0"/>
              </a:rPr>
              <a:t>embed</a:t>
            </a:r>
            <a:r>
              <a:rPr lang="en-US" dirty="0" smtClean="0">
                <a:latin typeface="Century" pitchFamily="18" charset="0"/>
              </a:rPr>
              <a:t> </a:t>
            </a:r>
          </a:p>
          <a:p>
            <a:pPr lvl="1"/>
            <a:r>
              <a:rPr lang="en-US" dirty="0" smtClean="0"/>
              <a:t>Defines a container for an external (non-HTML) application</a:t>
            </a:r>
            <a:endParaRPr lang="en-US" dirty="0" smtClean="0">
              <a:latin typeface="Century" pitchFamily="18" charset="0"/>
            </a:endParaRPr>
          </a:p>
          <a:p>
            <a:r>
              <a:rPr lang="en-US" b="1" dirty="0" smtClean="0">
                <a:latin typeface="Century" pitchFamily="18" charset="0"/>
              </a:rPr>
              <a:t>source</a:t>
            </a:r>
            <a:r>
              <a:rPr lang="en-US" dirty="0" smtClean="0">
                <a:latin typeface="Century" pitchFamily="18" charset="0"/>
              </a:rPr>
              <a:t> </a:t>
            </a:r>
          </a:p>
          <a:p>
            <a:pPr lvl="1"/>
            <a:r>
              <a:rPr lang="en-US" dirty="0" smtClean="0"/>
              <a:t>Defines multiple media resources for media elements</a:t>
            </a:r>
          </a:p>
          <a:p>
            <a:pPr lvl="2"/>
            <a:r>
              <a:rPr lang="en-US" dirty="0" smtClean="0"/>
              <a:t>&lt;video&gt;</a:t>
            </a:r>
          </a:p>
          <a:p>
            <a:pPr lvl="2"/>
            <a:r>
              <a:rPr lang="en-US" dirty="0" smtClean="0"/>
              <a:t>&lt;audio&gt;</a:t>
            </a:r>
            <a:endParaRPr lang="en-US" dirty="0" smtClean="0">
              <a:latin typeface="Century" pitchFamily="18" charset="0"/>
            </a:endParaRPr>
          </a:p>
          <a:p>
            <a:r>
              <a:rPr lang="en-US" b="1" dirty="0" smtClean="0">
                <a:latin typeface="Century" pitchFamily="18" charset="0"/>
              </a:rPr>
              <a:t>track  </a:t>
            </a:r>
          </a:p>
          <a:p>
            <a:pPr lvl="1"/>
            <a:r>
              <a:rPr lang="en-US" dirty="0" smtClean="0"/>
              <a:t>Defines text tracks for media elements</a:t>
            </a:r>
          </a:p>
          <a:p>
            <a:pPr lvl="2"/>
            <a:r>
              <a:rPr lang="en-US" dirty="0" smtClean="0"/>
              <a:t>&lt;video&gt;</a:t>
            </a:r>
          </a:p>
          <a:p>
            <a:pPr lvl="2"/>
            <a:r>
              <a:rPr lang="en-US" dirty="0" smtClean="0"/>
              <a:t>&lt;audio&gt;</a:t>
            </a:r>
            <a:endParaRPr lang="en-US" dirty="0" smtClean="0">
              <a:latin typeface="Century" pitchFamily="18" charset="0"/>
            </a:endParaRPr>
          </a:p>
          <a:p>
            <a:r>
              <a:rPr lang="en-US" b="1" dirty="0" smtClean="0">
                <a:latin typeface="Century" pitchFamily="18" charset="0"/>
              </a:rPr>
              <a:t>video  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 </a:t>
            </a:r>
            <a:r>
              <a:rPr lang="en-US" dirty="0" smtClean="0"/>
              <a:t>Defines a video or movie</a:t>
            </a:r>
            <a:endParaRPr lang="en-US" dirty="0" smtClean="0">
              <a:latin typeface="Century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0" y="-1524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HTML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</a:t>
            </a:r>
            <a:r>
              <a:rPr lang="en-US" sz="6000" dirty="0" smtClean="0">
                <a:solidFill>
                  <a:schemeClr val="accent1">
                    <a:lumMod val="75000"/>
                  </a:schemeClr>
                </a:solidFill>
              </a:rPr>
              <a:t>New Tags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Media Elements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0" y="76200"/>
            <a:ext cx="9144000" cy="1219200"/>
            <a:chOff x="0" y="228600"/>
            <a:chExt cx="9144000" cy="1219200"/>
          </a:xfrm>
        </p:grpSpPr>
        <p:sp>
          <p:nvSpPr>
            <p:cNvPr id="8" name="Rectangle 7"/>
            <p:cNvSpPr/>
            <p:nvPr/>
          </p:nvSpPr>
          <p:spPr>
            <a:xfrm>
              <a:off x="0" y="1402081"/>
              <a:ext cx="9144000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7010400" y="228600"/>
              <a:ext cx="2046512" cy="838200"/>
              <a:chOff x="6858000" y="121622"/>
              <a:chExt cx="2198912" cy="8265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858000" y="121622"/>
                <a:ext cx="21989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ea typeface="Meiryo" pitchFamily="34" charset="-128"/>
                    <a:cs typeface="Vijaya" pitchFamily="34" charset="0"/>
                  </a:rPr>
                  <a:t>TKHTS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858000" y="609600"/>
                <a:ext cx="219891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 err="1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Techknow</a:t>
                </a:r>
                <a:r>
                  <a:rPr lang="en-US" sz="1600" b="1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 Heights</a:t>
                </a:r>
                <a:endParaRPr lang="en-US" sz="1600" b="1" i="1" dirty="0">
                  <a:solidFill>
                    <a:schemeClr val="accent1">
                      <a:lumMod val="50000"/>
                    </a:schemeClr>
                  </a:solidFill>
                  <a:latin typeface="Cambria" pitchFamily="18" charset="0"/>
                  <a:cs typeface="Vijaya" pitchFamily="34" charset="0"/>
                </a:endParaRPr>
              </a:p>
            </p:txBody>
          </p:sp>
        </p:grp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0" y="-76200"/>
            <a:ext cx="7162800" cy="129540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HTML</a:t>
            </a:r>
            <a:r>
              <a:rPr lang="en-US" sz="6600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entury" pitchFamily="18" charset="0"/>
              </a:rPr>
              <a:t>Introduction</a:t>
            </a:r>
          </a:p>
          <a:p>
            <a:r>
              <a:rPr lang="en-US" dirty="0" smtClean="0">
                <a:latin typeface="Century" pitchFamily="18" charset="0"/>
              </a:rPr>
              <a:t>New Input Types</a:t>
            </a:r>
          </a:p>
          <a:p>
            <a:r>
              <a:rPr lang="en-US" dirty="0" smtClean="0">
                <a:latin typeface="Century" pitchFamily="18" charset="0"/>
              </a:rPr>
              <a:t>New Tags</a:t>
            </a:r>
          </a:p>
          <a:p>
            <a:r>
              <a:rPr lang="en-US" b="1" dirty="0" smtClean="0">
                <a:latin typeface="Century" pitchFamily="18" charset="0"/>
              </a:rPr>
              <a:t>New Form elements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&lt;</a:t>
            </a:r>
            <a:r>
              <a:rPr lang="en-US" dirty="0" err="1" smtClean="0">
                <a:latin typeface="Century" pitchFamily="18" charset="0"/>
              </a:rPr>
              <a:t>datalist</a:t>
            </a:r>
            <a:r>
              <a:rPr lang="en-US" dirty="0" smtClean="0">
                <a:latin typeface="Century" pitchFamily="18" charset="0"/>
              </a:rPr>
              <a:t>&gt;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&lt;</a:t>
            </a:r>
            <a:r>
              <a:rPr lang="en-US" dirty="0" err="1" smtClean="0">
                <a:latin typeface="Century" pitchFamily="18" charset="0"/>
              </a:rPr>
              <a:t>keygen</a:t>
            </a:r>
            <a:r>
              <a:rPr lang="en-US" dirty="0" smtClean="0">
                <a:latin typeface="Century" pitchFamily="18" charset="0"/>
              </a:rPr>
              <a:t>&gt;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&lt;output&gt;</a:t>
            </a:r>
          </a:p>
          <a:p>
            <a:r>
              <a:rPr lang="en-US" dirty="0" smtClean="0">
                <a:latin typeface="Century" pitchFamily="18" charset="0"/>
              </a:rPr>
              <a:t>Semantic Elements</a:t>
            </a:r>
          </a:p>
          <a:p>
            <a:r>
              <a:rPr lang="en-US" dirty="0" smtClean="0">
                <a:latin typeface="Century" pitchFamily="18" charset="0"/>
              </a:rPr>
              <a:t>New Attributes</a:t>
            </a:r>
          </a:p>
          <a:p>
            <a:r>
              <a:rPr lang="en-US" dirty="0" smtClean="0">
                <a:latin typeface="Century" pitchFamily="18" charset="0"/>
              </a:rPr>
              <a:t>Removed elements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600200"/>
            <a:ext cx="8077200" cy="4525963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b="1" dirty="0" smtClean="0">
                <a:latin typeface="Century" pitchFamily="18" charset="0"/>
              </a:rPr>
              <a:t>&lt;</a:t>
            </a:r>
            <a:r>
              <a:rPr lang="en-US" b="1" dirty="0" err="1" smtClean="0">
                <a:latin typeface="Century" pitchFamily="18" charset="0"/>
              </a:rPr>
              <a:t>datalist</a:t>
            </a:r>
            <a:r>
              <a:rPr lang="en-US" b="1" dirty="0" smtClean="0">
                <a:latin typeface="Century" pitchFamily="18" charset="0"/>
              </a:rPr>
              <a:t>&gt;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Specifies a list of pre-defined options for an &lt;input&gt; element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Used to provide an "</a:t>
            </a:r>
            <a:r>
              <a:rPr lang="en-US" dirty="0" err="1" smtClean="0">
                <a:latin typeface="Century" pitchFamily="18" charset="0"/>
              </a:rPr>
              <a:t>autocomplete</a:t>
            </a:r>
            <a:r>
              <a:rPr lang="en-US" dirty="0" smtClean="0">
                <a:latin typeface="Century" pitchFamily="18" charset="0"/>
              </a:rPr>
              <a:t>" feature on &lt;input&gt; elements</a:t>
            </a:r>
          </a:p>
          <a:p>
            <a:pPr lvl="2"/>
            <a:r>
              <a:rPr lang="en-US" dirty="0" smtClean="0">
                <a:latin typeface="Century" pitchFamily="18" charset="0"/>
              </a:rPr>
              <a:t>A drop-down list of pre-defined options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&lt;input&gt; element's </a:t>
            </a:r>
            <a:r>
              <a:rPr lang="en-US" b="1" dirty="0" smtClean="0">
                <a:solidFill>
                  <a:srgbClr val="0000FF"/>
                </a:solidFill>
                <a:latin typeface="Century" pitchFamily="18" charset="0"/>
              </a:rPr>
              <a:t>list attribute </a:t>
            </a:r>
            <a:r>
              <a:rPr lang="en-US" dirty="0" smtClean="0">
                <a:latin typeface="Century" pitchFamily="18" charset="0"/>
              </a:rPr>
              <a:t>is used to bind it together with a &lt;</a:t>
            </a:r>
            <a:r>
              <a:rPr lang="en-US" dirty="0" err="1" smtClean="0">
                <a:latin typeface="Century" pitchFamily="18" charset="0"/>
              </a:rPr>
              <a:t>datalist</a:t>
            </a:r>
            <a:r>
              <a:rPr lang="en-US" dirty="0" smtClean="0">
                <a:latin typeface="Century" pitchFamily="18" charset="0"/>
              </a:rPr>
              <a:t>&gt; element</a:t>
            </a:r>
            <a:endParaRPr lang="en-US" dirty="0">
              <a:latin typeface="Century" pitchFamily="18" charset="0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0" y="76200"/>
            <a:ext cx="9144000" cy="1219200"/>
            <a:chOff x="0" y="228600"/>
            <a:chExt cx="9144000" cy="1219200"/>
          </a:xfrm>
        </p:grpSpPr>
        <p:sp>
          <p:nvSpPr>
            <p:cNvPr id="8" name="Rectangle 7"/>
            <p:cNvSpPr/>
            <p:nvPr/>
          </p:nvSpPr>
          <p:spPr>
            <a:xfrm>
              <a:off x="0" y="1402081"/>
              <a:ext cx="9144000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7010400" y="228600"/>
              <a:ext cx="2046512" cy="838200"/>
              <a:chOff x="6858000" y="121622"/>
              <a:chExt cx="2198912" cy="8265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858000" y="121622"/>
                <a:ext cx="21989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ea typeface="Meiryo" pitchFamily="34" charset="-128"/>
                    <a:cs typeface="Vijaya" pitchFamily="34" charset="0"/>
                  </a:rPr>
                  <a:t>TKHTS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858000" y="609600"/>
                <a:ext cx="219891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 err="1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Techknow</a:t>
                </a:r>
                <a:r>
                  <a:rPr lang="en-US" sz="1600" b="1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 Heights</a:t>
                </a:r>
                <a:endParaRPr lang="en-US" sz="1600" b="1" i="1" dirty="0">
                  <a:solidFill>
                    <a:schemeClr val="accent1">
                      <a:lumMod val="50000"/>
                    </a:schemeClr>
                  </a:solidFill>
                  <a:latin typeface="Cambria" pitchFamily="18" charset="0"/>
                  <a:cs typeface="Vijaya" pitchFamily="34" charset="0"/>
                </a:endParaRPr>
              </a:p>
            </p:txBody>
          </p:sp>
        </p:grp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0" y="-76200"/>
            <a:ext cx="73152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HTML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</a:t>
            </a:r>
          </a:p>
          <a:p>
            <a:pPr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New Form Elements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&lt;</a:t>
            </a:r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datalist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&gt;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0" y="-76200"/>
            <a:ext cx="73152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HTML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</a:t>
            </a:r>
          </a:p>
          <a:p>
            <a:pPr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New Form Elements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&lt;</a:t>
            </a:r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datalist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&gt;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0" y="76200"/>
            <a:ext cx="9144000" cy="1219200"/>
            <a:chOff x="0" y="228600"/>
            <a:chExt cx="9144000" cy="1219200"/>
          </a:xfrm>
        </p:grpSpPr>
        <p:sp>
          <p:nvSpPr>
            <p:cNvPr id="8" name="Rectangle 7"/>
            <p:cNvSpPr/>
            <p:nvPr/>
          </p:nvSpPr>
          <p:spPr>
            <a:xfrm>
              <a:off x="0" y="1402081"/>
              <a:ext cx="9144000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7010400" y="228600"/>
              <a:ext cx="2046512" cy="838200"/>
              <a:chOff x="6858000" y="121622"/>
              <a:chExt cx="2198912" cy="8265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858000" y="121622"/>
                <a:ext cx="21989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ea typeface="Meiryo" pitchFamily="34" charset="-128"/>
                    <a:cs typeface="Vijaya" pitchFamily="34" charset="0"/>
                  </a:rPr>
                  <a:t>TKHTS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858000" y="609600"/>
                <a:ext cx="219891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 err="1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Techknow</a:t>
                </a:r>
                <a:r>
                  <a:rPr lang="en-US" sz="1600" b="1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 Heights</a:t>
                </a:r>
                <a:endParaRPr lang="en-US" sz="1600" b="1" i="1" dirty="0">
                  <a:solidFill>
                    <a:schemeClr val="accent1">
                      <a:lumMod val="50000"/>
                    </a:schemeClr>
                  </a:solidFill>
                  <a:latin typeface="Cambria" pitchFamily="18" charset="0"/>
                  <a:cs typeface="Vijaya" pitchFamily="34" charset="0"/>
                </a:endParaRPr>
              </a:p>
            </p:txBody>
          </p:sp>
        </p:grp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62000" y="2172831"/>
            <a:ext cx="7467600" cy="22467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  <a:latin typeface="Century" pitchFamily="18" charset="0"/>
              </a:rPr>
              <a:t>&lt;input </a:t>
            </a:r>
            <a:r>
              <a:rPr lang="en-US" sz="2000" dirty="0" smtClean="0">
                <a:solidFill>
                  <a:srgbClr val="FF0000"/>
                </a:solidFill>
                <a:latin typeface="Century" pitchFamily="18" charset="0"/>
              </a:rPr>
              <a:t>list</a:t>
            </a:r>
            <a:r>
              <a:rPr lang="en-US" sz="2000" dirty="0" smtClean="0">
                <a:solidFill>
                  <a:schemeClr val="tx1"/>
                </a:solidFill>
                <a:latin typeface="Century" pitchFamily="18" charset="0"/>
              </a:rPr>
              <a:t>=</a:t>
            </a:r>
            <a:r>
              <a:rPr lang="en-US" sz="2000" dirty="0" smtClean="0">
                <a:solidFill>
                  <a:srgbClr val="0156FF"/>
                </a:solidFill>
                <a:latin typeface="Century" pitchFamily="18" charset="0"/>
              </a:rPr>
              <a:t>“tkhts" </a:t>
            </a:r>
            <a:r>
              <a:rPr lang="en-US" sz="2000" dirty="0" smtClean="0">
                <a:solidFill>
                  <a:srgbClr val="FF0000"/>
                </a:solidFill>
                <a:latin typeface="Century" pitchFamily="18" charset="0"/>
              </a:rPr>
              <a:t>name</a:t>
            </a:r>
            <a:r>
              <a:rPr lang="en-US" sz="2000" dirty="0" smtClean="0">
                <a:solidFill>
                  <a:schemeClr val="tx1"/>
                </a:solidFill>
                <a:latin typeface="Century" pitchFamily="18" charset="0"/>
              </a:rPr>
              <a:t>=</a:t>
            </a:r>
            <a:r>
              <a:rPr lang="en-US" sz="2000" dirty="0" smtClean="0">
                <a:solidFill>
                  <a:srgbClr val="0156FF"/>
                </a:solidFill>
                <a:latin typeface="Century" pitchFamily="18" charset="0"/>
              </a:rPr>
              <a:t>“topics"</a:t>
            </a:r>
            <a:r>
              <a:rPr lang="en-US" sz="2000" dirty="0" smtClean="0">
                <a:solidFill>
                  <a:srgbClr val="00B050"/>
                </a:solidFill>
                <a:latin typeface="Century" pitchFamily="18" charset="0"/>
              </a:rPr>
              <a:t>&gt;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entury" pitchFamily="18" charset="0"/>
              </a:rPr>
              <a:t>	</a:t>
            </a:r>
            <a:r>
              <a:rPr lang="en-US" sz="2000" dirty="0" smtClean="0">
                <a:solidFill>
                  <a:srgbClr val="00B050"/>
                </a:solidFill>
                <a:latin typeface="Century" pitchFamily="18" charset="0"/>
              </a:rPr>
              <a:t>&lt;</a:t>
            </a:r>
            <a:r>
              <a:rPr lang="en-US" sz="2000" dirty="0" err="1" smtClean="0">
                <a:solidFill>
                  <a:srgbClr val="00B050"/>
                </a:solidFill>
                <a:latin typeface="Century" pitchFamily="18" charset="0"/>
              </a:rPr>
              <a:t>datalist</a:t>
            </a:r>
            <a:r>
              <a:rPr lang="en-US" sz="2000" dirty="0" smtClean="0">
                <a:solidFill>
                  <a:srgbClr val="00B050"/>
                </a:solidFill>
                <a:latin typeface="Century" pitchFamily="18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entury" pitchFamily="18" charset="0"/>
              </a:rPr>
              <a:t>id</a:t>
            </a:r>
            <a:r>
              <a:rPr lang="en-US" sz="2000" dirty="0" smtClean="0">
                <a:solidFill>
                  <a:schemeClr val="tx1"/>
                </a:solidFill>
                <a:latin typeface="Century" pitchFamily="18" charset="0"/>
              </a:rPr>
              <a:t>=</a:t>
            </a:r>
            <a:r>
              <a:rPr lang="en-US" sz="2000" dirty="0" smtClean="0">
                <a:solidFill>
                  <a:srgbClr val="0156FF"/>
                </a:solidFill>
                <a:latin typeface="Century" pitchFamily="18" charset="0"/>
              </a:rPr>
              <a:t>“tkhts"</a:t>
            </a:r>
            <a:r>
              <a:rPr lang="en-US" sz="2000" dirty="0" smtClean="0">
                <a:solidFill>
                  <a:srgbClr val="00B050"/>
                </a:solidFill>
                <a:latin typeface="Century" pitchFamily="18" charset="0"/>
              </a:rPr>
              <a:t>&gt;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entury" pitchFamily="18" charset="0"/>
              </a:rPr>
              <a:t>		</a:t>
            </a:r>
            <a:r>
              <a:rPr lang="en-US" sz="2000" dirty="0" smtClean="0">
                <a:solidFill>
                  <a:srgbClr val="00B050"/>
                </a:solidFill>
                <a:latin typeface="Century" pitchFamily="18" charset="0"/>
              </a:rPr>
              <a:t>&lt;option </a:t>
            </a:r>
            <a:r>
              <a:rPr lang="en-US" sz="2000" dirty="0" smtClean="0">
                <a:solidFill>
                  <a:srgbClr val="FF0000"/>
                </a:solidFill>
                <a:latin typeface="Century" pitchFamily="18" charset="0"/>
              </a:rPr>
              <a:t>value</a:t>
            </a:r>
            <a:r>
              <a:rPr lang="en-US" sz="2000" dirty="0" smtClean="0">
                <a:solidFill>
                  <a:schemeClr val="tx1"/>
                </a:solidFill>
                <a:latin typeface="Century" pitchFamily="18" charset="0"/>
              </a:rPr>
              <a:t>=</a:t>
            </a:r>
            <a:r>
              <a:rPr lang="en-US" sz="2000" dirty="0" smtClean="0">
                <a:solidFill>
                  <a:srgbClr val="0156FF"/>
                </a:solidFill>
                <a:latin typeface="Century" pitchFamily="18" charset="0"/>
              </a:rPr>
              <a:t>“Hibernate"</a:t>
            </a:r>
            <a:r>
              <a:rPr lang="en-US" sz="2000" dirty="0" smtClean="0">
                <a:solidFill>
                  <a:srgbClr val="00B050"/>
                </a:solidFill>
                <a:latin typeface="Century" pitchFamily="18" charset="0"/>
              </a:rPr>
              <a:t>&gt;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entury" pitchFamily="18" charset="0"/>
              </a:rPr>
              <a:t>		</a:t>
            </a:r>
            <a:r>
              <a:rPr lang="en-US" sz="2000" dirty="0" smtClean="0">
                <a:solidFill>
                  <a:srgbClr val="00B050"/>
                </a:solidFill>
                <a:latin typeface="Century" pitchFamily="18" charset="0"/>
              </a:rPr>
              <a:t>&lt;option </a:t>
            </a:r>
            <a:r>
              <a:rPr lang="en-US" sz="2000" dirty="0" smtClean="0">
                <a:solidFill>
                  <a:srgbClr val="FF0000"/>
                </a:solidFill>
                <a:latin typeface="Century" pitchFamily="18" charset="0"/>
              </a:rPr>
              <a:t>value</a:t>
            </a:r>
            <a:r>
              <a:rPr lang="en-US" sz="2000" dirty="0" smtClean="0">
                <a:solidFill>
                  <a:schemeClr val="tx1"/>
                </a:solidFill>
                <a:latin typeface="Century" pitchFamily="18" charset="0"/>
              </a:rPr>
              <a:t>=</a:t>
            </a:r>
            <a:r>
              <a:rPr lang="en-US" sz="2000" dirty="0" smtClean="0">
                <a:solidFill>
                  <a:srgbClr val="0156FF"/>
                </a:solidFill>
                <a:latin typeface="Century" pitchFamily="18" charset="0"/>
              </a:rPr>
              <a:t>“Struts2"</a:t>
            </a:r>
            <a:r>
              <a:rPr lang="en-US" sz="2000" dirty="0" smtClean="0">
                <a:solidFill>
                  <a:srgbClr val="00B050"/>
                </a:solidFill>
                <a:latin typeface="Century" pitchFamily="18" charset="0"/>
              </a:rPr>
              <a:t>&gt;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entury" pitchFamily="18" charset="0"/>
              </a:rPr>
              <a:t>		</a:t>
            </a:r>
            <a:r>
              <a:rPr lang="en-US" sz="2000" dirty="0" smtClean="0">
                <a:solidFill>
                  <a:srgbClr val="00B050"/>
                </a:solidFill>
                <a:latin typeface="Century" pitchFamily="18" charset="0"/>
              </a:rPr>
              <a:t>&lt;option </a:t>
            </a:r>
            <a:r>
              <a:rPr lang="en-US" sz="2000" dirty="0" smtClean="0">
                <a:solidFill>
                  <a:srgbClr val="FF0000"/>
                </a:solidFill>
                <a:latin typeface="Century" pitchFamily="18" charset="0"/>
              </a:rPr>
              <a:t>value</a:t>
            </a:r>
            <a:r>
              <a:rPr lang="en-US" sz="2000" dirty="0" smtClean="0">
                <a:solidFill>
                  <a:schemeClr val="tx1"/>
                </a:solidFill>
                <a:latin typeface="Century" pitchFamily="18" charset="0"/>
              </a:rPr>
              <a:t>=</a:t>
            </a:r>
            <a:r>
              <a:rPr lang="en-US" sz="2000" dirty="0" smtClean="0">
                <a:solidFill>
                  <a:srgbClr val="0156FF"/>
                </a:solidFill>
                <a:latin typeface="Century" pitchFamily="18" charset="0"/>
              </a:rPr>
              <a:t>“Interview Questions"</a:t>
            </a:r>
            <a:r>
              <a:rPr lang="en-US" sz="2000" dirty="0" smtClean="0">
                <a:solidFill>
                  <a:srgbClr val="00B050"/>
                </a:solidFill>
                <a:latin typeface="Century" pitchFamily="18" charset="0"/>
              </a:rPr>
              <a:t>&gt;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entury" pitchFamily="18" charset="0"/>
              </a:rPr>
              <a:t>		</a:t>
            </a:r>
            <a:r>
              <a:rPr lang="en-US" sz="2000" dirty="0" smtClean="0">
                <a:solidFill>
                  <a:srgbClr val="00B050"/>
                </a:solidFill>
                <a:latin typeface="Century" pitchFamily="18" charset="0"/>
              </a:rPr>
              <a:t>&lt;option </a:t>
            </a:r>
            <a:r>
              <a:rPr lang="en-US" sz="2000" dirty="0" smtClean="0">
                <a:solidFill>
                  <a:srgbClr val="FF0000"/>
                </a:solidFill>
                <a:latin typeface="Century" pitchFamily="18" charset="0"/>
              </a:rPr>
              <a:t>value</a:t>
            </a:r>
            <a:r>
              <a:rPr lang="en-US" sz="2000" dirty="0" smtClean="0">
                <a:solidFill>
                  <a:schemeClr val="tx1"/>
                </a:solidFill>
                <a:latin typeface="Century" pitchFamily="18" charset="0"/>
              </a:rPr>
              <a:t>=</a:t>
            </a:r>
            <a:r>
              <a:rPr lang="en-US" sz="2000" dirty="0" smtClean="0">
                <a:solidFill>
                  <a:srgbClr val="0156FF"/>
                </a:solidFill>
                <a:latin typeface="Century" pitchFamily="18" charset="0"/>
              </a:rPr>
              <a:t>“</a:t>
            </a:r>
            <a:r>
              <a:rPr lang="en-US" sz="2000" dirty="0" err="1" smtClean="0">
                <a:solidFill>
                  <a:srgbClr val="0156FF"/>
                </a:solidFill>
                <a:latin typeface="Century" pitchFamily="18" charset="0"/>
              </a:rPr>
              <a:t>Ibatis</a:t>
            </a:r>
            <a:r>
              <a:rPr lang="en-US" sz="2000" dirty="0" smtClean="0">
                <a:solidFill>
                  <a:srgbClr val="0156FF"/>
                </a:solidFill>
                <a:latin typeface="Century" pitchFamily="18" charset="0"/>
              </a:rPr>
              <a:t>“</a:t>
            </a:r>
            <a:r>
              <a:rPr lang="en-US" sz="2000" dirty="0" smtClean="0">
                <a:solidFill>
                  <a:srgbClr val="00B050"/>
                </a:solidFill>
                <a:latin typeface="Century" pitchFamily="18" charset="0"/>
              </a:rPr>
              <a:t>&gt;</a:t>
            </a:r>
          </a:p>
          <a:p>
            <a:r>
              <a:rPr lang="en-US" sz="2000" dirty="0" smtClean="0">
                <a:solidFill>
                  <a:srgbClr val="00B050"/>
                </a:solidFill>
                <a:latin typeface="Century" pitchFamily="18" charset="0"/>
              </a:rPr>
              <a:t>	&lt;/</a:t>
            </a:r>
            <a:r>
              <a:rPr lang="en-US" sz="2000" dirty="0" err="1" smtClean="0">
                <a:solidFill>
                  <a:srgbClr val="00B050"/>
                </a:solidFill>
                <a:latin typeface="Century" pitchFamily="18" charset="0"/>
              </a:rPr>
              <a:t>datalist</a:t>
            </a:r>
            <a:r>
              <a:rPr lang="en-US" sz="2000" dirty="0" smtClean="0">
                <a:solidFill>
                  <a:srgbClr val="00B050"/>
                </a:solidFill>
                <a:latin typeface="Century" pitchFamily="18" charset="0"/>
              </a:rPr>
              <a:t>&gt;</a:t>
            </a:r>
            <a:endParaRPr lang="en-US" sz="2000" dirty="0">
              <a:solidFill>
                <a:srgbClr val="00B050"/>
              </a:solidFill>
              <a:latin typeface="Century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4552950"/>
            <a:ext cx="3136688" cy="1390650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457200" y="1671935"/>
            <a:ext cx="342900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030A0"/>
                </a:solidFill>
                <a:latin typeface="Century" pitchFamily="18" charset="0"/>
              </a:rPr>
              <a:t>Example of&lt;</a:t>
            </a:r>
            <a:r>
              <a:rPr lang="en-US" sz="2400" dirty="0" err="1" smtClean="0">
                <a:solidFill>
                  <a:srgbClr val="7030A0"/>
                </a:solidFill>
                <a:latin typeface="Century" pitchFamily="18" charset="0"/>
              </a:rPr>
              <a:t>datalist</a:t>
            </a:r>
            <a:r>
              <a:rPr lang="en-US" sz="2400" dirty="0" smtClean="0">
                <a:solidFill>
                  <a:srgbClr val="7030A0"/>
                </a:solidFill>
                <a:latin typeface="Century" pitchFamily="18" charset="0"/>
              </a:rPr>
              <a:t>&gt;</a:t>
            </a:r>
            <a:endParaRPr lang="en-US" sz="2400" dirty="0">
              <a:solidFill>
                <a:srgbClr val="7030A0"/>
              </a:solidFill>
              <a:latin typeface="Century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27288" y="5986046"/>
            <a:ext cx="914400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/>
                </a:solidFill>
                <a:latin typeface="Century" pitchFamily="18" charset="0"/>
              </a:rPr>
              <a:t>Output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00" y="5783759"/>
            <a:ext cx="1676400" cy="769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entury" pitchFamily="18" charset="0"/>
              </a:rPr>
              <a:t>By default, </a:t>
            </a:r>
            <a:r>
              <a:rPr lang="en-US" sz="1600" dirty="0" err="1" smtClean="0">
                <a:solidFill>
                  <a:schemeClr val="tx1"/>
                </a:solidFill>
                <a:latin typeface="Century" pitchFamily="18" charset="0"/>
              </a:rPr>
              <a:t>autocomplete</a:t>
            </a:r>
            <a:r>
              <a:rPr lang="en-US" sz="1400" dirty="0" smtClean="0">
                <a:solidFill>
                  <a:schemeClr val="tx1"/>
                </a:solidFill>
                <a:latin typeface="Century" pitchFamily="18" charset="0"/>
              </a:rPr>
              <a:t> is turned on</a:t>
            </a:r>
            <a:endParaRPr lang="en-US" sz="1400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24600" y="5389602"/>
            <a:ext cx="2057400" cy="553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entury" pitchFamily="18" charset="0"/>
              </a:rPr>
              <a:t>To turn it off use </a:t>
            </a:r>
            <a:r>
              <a:rPr lang="en-US" sz="1600" dirty="0" err="1" smtClean="0">
                <a:solidFill>
                  <a:schemeClr val="tx1"/>
                </a:solidFill>
                <a:latin typeface="Century" pitchFamily="18" charset="0"/>
              </a:rPr>
              <a:t>autocomplete</a:t>
            </a:r>
            <a:r>
              <a:rPr lang="en-US" sz="1600" dirty="0" smtClean="0">
                <a:solidFill>
                  <a:schemeClr val="tx1"/>
                </a:solidFill>
                <a:latin typeface="Century" pitchFamily="18" charset="0"/>
              </a:rPr>
              <a:t> =“off”</a:t>
            </a:r>
            <a:endParaRPr lang="en-US" sz="1600" dirty="0">
              <a:solidFill>
                <a:schemeClr val="tx1"/>
              </a:solidFill>
              <a:latin typeface="Century" pitchFamily="18" charset="0"/>
            </a:endParaRPr>
          </a:p>
        </p:txBody>
      </p:sp>
      <p:cxnSp>
        <p:nvCxnSpPr>
          <p:cNvPr id="19" name="Straight Arrow Connector 18"/>
          <p:cNvCxnSpPr>
            <a:stCxn id="16" idx="3"/>
          </p:cNvCxnSpPr>
          <p:nvPr/>
        </p:nvCxnSpPr>
        <p:spPr>
          <a:xfrm flipV="1">
            <a:off x="2133600" y="5334000"/>
            <a:ext cx="990600" cy="8344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0"/>
          </p:cNvCxnSpPr>
          <p:nvPr/>
        </p:nvCxnSpPr>
        <p:spPr>
          <a:xfrm rot="16200000" flipV="1">
            <a:off x="4639449" y="2675751"/>
            <a:ext cx="2951202" cy="2476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765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entury" pitchFamily="18" charset="0"/>
              </a:rPr>
              <a:t>Save html file with </a:t>
            </a:r>
            <a:r>
              <a:rPr lang="en-US" b="1" dirty="0" smtClean="0">
                <a:latin typeface="Century" pitchFamily="18" charset="0"/>
              </a:rPr>
              <a:t>.html </a:t>
            </a:r>
            <a:r>
              <a:rPr lang="en-US" dirty="0" smtClean="0">
                <a:latin typeface="Century" pitchFamily="18" charset="0"/>
              </a:rPr>
              <a:t>or </a:t>
            </a:r>
            <a:r>
              <a:rPr lang="en-US" b="1" dirty="0" smtClean="0">
                <a:latin typeface="Century" pitchFamily="18" charset="0"/>
              </a:rPr>
              <a:t>.</a:t>
            </a:r>
            <a:r>
              <a:rPr lang="en-US" b="1" dirty="0" err="1" smtClean="0">
                <a:latin typeface="Century" pitchFamily="18" charset="0"/>
              </a:rPr>
              <a:t>htm</a:t>
            </a:r>
            <a:r>
              <a:rPr lang="en-US" b="1" dirty="0" smtClean="0">
                <a:latin typeface="Century" pitchFamily="18" charset="0"/>
              </a:rPr>
              <a:t> </a:t>
            </a:r>
            <a:r>
              <a:rPr lang="en-US" dirty="0" err="1" smtClean="0">
                <a:latin typeface="Century" pitchFamily="18" charset="0"/>
              </a:rPr>
              <a:t>extenstion</a:t>
            </a:r>
            <a:endParaRPr lang="en-US" dirty="0" smtClean="0">
              <a:latin typeface="Century" pitchFamily="18" charset="0"/>
            </a:endParaRPr>
          </a:p>
          <a:p>
            <a:r>
              <a:rPr lang="en-US" dirty="0" smtClean="0">
                <a:latin typeface="Century" pitchFamily="18" charset="0"/>
              </a:rPr>
              <a:t>Any </a:t>
            </a:r>
            <a:r>
              <a:rPr lang="en-US" dirty="0" err="1" smtClean="0">
                <a:latin typeface="Century" pitchFamily="18" charset="0"/>
              </a:rPr>
              <a:t>TextEditor</a:t>
            </a:r>
            <a:r>
              <a:rPr lang="en-US" dirty="0" smtClean="0">
                <a:latin typeface="Century" pitchFamily="18" charset="0"/>
              </a:rPr>
              <a:t> can be used</a:t>
            </a:r>
          </a:p>
          <a:p>
            <a:r>
              <a:rPr lang="en-US" dirty="0" smtClean="0">
                <a:latin typeface="Century" pitchFamily="18" charset="0"/>
              </a:rPr>
              <a:t>Some professional html editors are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Adobe Dreamweaver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Microsoft Expression Web</a:t>
            </a:r>
          </a:p>
          <a:p>
            <a:pPr lvl="1"/>
            <a:r>
              <a:rPr lang="en-US" dirty="0" err="1" smtClean="0">
                <a:latin typeface="Century" pitchFamily="18" charset="0"/>
              </a:rPr>
              <a:t>CoffeeCup</a:t>
            </a:r>
            <a:r>
              <a:rPr lang="en-US" dirty="0" smtClean="0">
                <a:latin typeface="Century" pitchFamily="18" charset="0"/>
              </a:rPr>
              <a:t> HTML Editor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Notepad++</a:t>
            </a:r>
          </a:p>
          <a:p>
            <a:r>
              <a:rPr lang="en-US" dirty="0" smtClean="0">
                <a:latin typeface="Century" pitchFamily="18" charset="0"/>
              </a:rPr>
              <a:t>Run with double click</a:t>
            </a:r>
            <a:endParaRPr lang="en-US" dirty="0">
              <a:latin typeface="Century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76200"/>
            <a:ext cx="5638800" cy="129540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HTML</a:t>
            </a:r>
            <a:b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Getting Started</a:t>
            </a:r>
            <a:endParaRPr lang="en-US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0" y="76200"/>
            <a:ext cx="9144000" cy="1219200"/>
            <a:chOff x="0" y="228600"/>
            <a:chExt cx="9144000" cy="1219200"/>
          </a:xfrm>
        </p:grpSpPr>
        <p:sp>
          <p:nvSpPr>
            <p:cNvPr id="6" name="Rectangle 5"/>
            <p:cNvSpPr/>
            <p:nvPr/>
          </p:nvSpPr>
          <p:spPr>
            <a:xfrm>
              <a:off x="0" y="1402081"/>
              <a:ext cx="9144000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5" name="Group 14"/>
            <p:cNvGrpSpPr/>
            <p:nvPr/>
          </p:nvGrpSpPr>
          <p:grpSpPr>
            <a:xfrm>
              <a:off x="7010400" y="228600"/>
              <a:ext cx="2046512" cy="838200"/>
              <a:chOff x="6858000" y="121622"/>
              <a:chExt cx="2198912" cy="826532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858000" y="121622"/>
                <a:ext cx="21989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ea typeface="Meiryo" pitchFamily="34" charset="-128"/>
                    <a:cs typeface="Vijaya" pitchFamily="34" charset="0"/>
                  </a:rPr>
                  <a:t>TKHTS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858000" y="609600"/>
                <a:ext cx="219891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 err="1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Techknow</a:t>
                </a:r>
                <a:r>
                  <a:rPr lang="en-US" sz="1600" b="1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 Heights</a:t>
                </a:r>
                <a:endParaRPr lang="en-US" sz="1600" b="1" i="1" dirty="0">
                  <a:solidFill>
                    <a:schemeClr val="accent1">
                      <a:lumMod val="50000"/>
                    </a:schemeClr>
                  </a:solidFill>
                  <a:latin typeface="Cambria" pitchFamily="18" charset="0"/>
                  <a:cs typeface="Vijaya" pitchFamily="34" charset="0"/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600200"/>
            <a:ext cx="8077200" cy="4525963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latin typeface="Century" pitchFamily="18" charset="0"/>
              </a:rPr>
              <a:t>&lt;</a:t>
            </a:r>
            <a:r>
              <a:rPr lang="en-US" b="1" dirty="0" err="1" smtClean="0">
                <a:latin typeface="Century" pitchFamily="18" charset="0"/>
              </a:rPr>
              <a:t>keygen</a:t>
            </a:r>
            <a:r>
              <a:rPr lang="en-US" b="1" dirty="0" smtClean="0">
                <a:latin typeface="Century" pitchFamily="18" charset="0"/>
              </a:rPr>
              <a:t>&gt;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Provides a secure way to authenticate users.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The &lt;</a:t>
            </a:r>
            <a:r>
              <a:rPr lang="en-US" dirty="0" err="1" smtClean="0">
                <a:latin typeface="Century" pitchFamily="18" charset="0"/>
              </a:rPr>
              <a:t>keygen</a:t>
            </a:r>
            <a:r>
              <a:rPr lang="en-US" dirty="0" smtClean="0">
                <a:latin typeface="Century" pitchFamily="18" charset="0"/>
              </a:rPr>
              <a:t>&gt; tag specifies a key-pair generator field in a form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When the form is submitted, two keys are generated, one private and one public.</a:t>
            </a:r>
          </a:p>
          <a:p>
            <a:pPr lvl="2"/>
            <a:r>
              <a:rPr lang="en-US" dirty="0" smtClean="0">
                <a:latin typeface="Century" pitchFamily="18" charset="0"/>
              </a:rPr>
              <a:t>Private key is stored locally</a:t>
            </a:r>
          </a:p>
          <a:p>
            <a:pPr lvl="2"/>
            <a:r>
              <a:rPr lang="en-US" dirty="0" smtClean="0">
                <a:latin typeface="Century" pitchFamily="18" charset="0"/>
              </a:rPr>
              <a:t>Public key is sent to the server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The public key could be used to generate a client certificate to authenticate the user in the future</a:t>
            </a:r>
          </a:p>
          <a:p>
            <a:pPr lvl="1"/>
            <a:endParaRPr lang="en-US" dirty="0">
              <a:latin typeface="Century" pitchFamily="18" charset="0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0" y="76200"/>
            <a:ext cx="9144000" cy="1219200"/>
            <a:chOff x="0" y="228600"/>
            <a:chExt cx="9144000" cy="1219200"/>
          </a:xfrm>
        </p:grpSpPr>
        <p:sp>
          <p:nvSpPr>
            <p:cNvPr id="8" name="Rectangle 7"/>
            <p:cNvSpPr/>
            <p:nvPr/>
          </p:nvSpPr>
          <p:spPr>
            <a:xfrm>
              <a:off x="0" y="1402081"/>
              <a:ext cx="9144000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7010400" y="228600"/>
              <a:ext cx="2046512" cy="838200"/>
              <a:chOff x="6858000" y="121622"/>
              <a:chExt cx="2198912" cy="8265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858000" y="121622"/>
                <a:ext cx="21989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ea typeface="Meiryo" pitchFamily="34" charset="-128"/>
                    <a:cs typeface="Vijaya" pitchFamily="34" charset="0"/>
                  </a:rPr>
                  <a:t>TKHTS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858000" y="609600"/>
                <a:ext cx="219891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 err="1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Techknow</a:t>
                </a:r>
                <a:r>
                  <a:rPr lang="en-US" sz="1600" b="1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 Heights</a:t>
                </a:r>
                <a:endParaRPr lang="en-US" sz="1600" b="1" i="1" dirty="0">
                  <a:solidFill>
                    <a:schemeClr val="accent1">
                      <a:lumMod val="50000"/>
                    </a:schemeClr>
                  </a:solidFill>
                  <a:latin typeface="Cambria" pitchFamily="18" charset="0"/>
                  <a:cs typeface="Vijaya" pitchFamily="34" charset="0"/>
                </a:endParaRPr>
              </a:p>
            </p:txBody>
          </p:sp>
        </p:grp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0" y="-76200"/>
            <a:ext cx="69342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HTML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</a:t>
            </a:r>
          </a:p>
          <a:p>
            <a:pPr lvl="0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New Form Element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 - &lt;</a:t>
            </a:r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keygen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&gt;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0" y="-76200"/>
            <a:ext cx="69342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HTML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</a:t>
            </a:r>
          </a:p>
          <a:p>
            <a:pPr lvl="0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New Form Element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 - &lt;</a:t>
            </a:r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keygen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&gt;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0" y="76200"/>
            <a:ext cx="9144000" cy="1219200"/>
            <a:chOff x="0" y="228600"/>
            <a:chExt cx="9144000" cy="1219200"/>
          </a:xfrm>
        </p:grpSpPr>
        <p:sp>
          <p:nvSpPr>
            <p:cNvPr id="8" name="Rectangle 7"/>
            <p:cNvSpPr/>
            <p:nvPr/>
          </p:nvSpPr>
          <p:spPr>
            <a:xfrm>
              <a:off x="0" y="1402081"/>
              <a:ext cx="9144000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7010400" y="228600"/>
              <a:ext cx="2046512" cy="838200"/>
              <a:chOff x="6858000" y="121622"/>
              <a:chExt cx="2198912" cy="8265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858000" y="121622"/>
                <a:ext cx="21989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ea typeface="Meiryo" pitchFamily="34" charset="-128"/>
                    <a:cs typeface="Vijaya" pitchFamily="34" charset="0"/>
                  </a:rPr>
                  <a:t>TKHTS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858000" y="609600"/>
                <a:ext cx="219891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 err="1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Techknow</a:t>
                </a:r>
                <a:r>
                  <a:rPr lang="en-US" sz="1600" b="1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 Heights</a:t>
                </a:r>
                <a:endParaRPr lang="en-US" sz="1600" b="1" i="1" dirty="0">
                  <a:solidFill>
                    <a:schemeClr val="accent1">
                      <a:lumMod val="50000"/>
                    </a:schemeClr>
                  </a:solidFill>
                  <a:latin typeface="Cambria" pitchFamily="18" charset="0"/>
                  <a:cs typeface="Vijaya" pitchFamily="34" charset="0"/>
                </a:endParaRPr>
              </a:p>
            </p:txBody>
          </p:sp>
        </p:grp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62000" y="1872496"/>
            <a:ext cx="5486400" cy="1015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Century" pitchFamily="18" charset="0"/>
              </a:rPr>
              <a:t>Name: </a:t>
            </a:r>
            <a:r>
              <a:rPr lang="en-US" sz="2000" dirty="0" smtClean="0">
                <a:solidFill>
                  <a:srgbClr val="00B050"/>
                </a:solidFill>
                <a:latin typeface="Century" pitchFamily="18" charset="0"/>
              </a:rPr>
              <a:t>&lt;input </a:t>
            </a:r>
            <a:r>
              <a:rPr lang="en-US" sz="2000" dirty="0" smtClean="0">
                <a:solidFill>
                  <a:srgbClr val="FF0000"/>
                </a:solidFill>
                <a:latin typeface="Century" pitchFamily="18" charset="0"/>
              </a:rPr>
              <a:t>type</a:t>
            </a:r>
            <a:r>
              <a:rPr lang="en-US" sz="2000" dirty="0" smtClean="0">
                <a:solidFill>
                  <a:schemeClr val="tx1"/>
                </a:solidFill>
                <a:latin typeface="Century" pitchFamily="18" charset="0"/>
              </a:rPr>
              <a:t>=</a:t>
            </a:r>
            <a:r>
              <a:rPr lang="en-US" sz="2000" dirty="0" smtClean="0">
                <a:solidFill>
                  <a:srgbClr val="0156FF"/>
                </a:solidFill>
                <a:latin typeface="Century" pitchFamily="18" charset="0"/>
              </a:rPr>
              <a:t>“text" </a:t>
            </a:r>
            <a:r>
              <a:rPr lang="en-US" sz="2000" dirty="0" smtClean="0">
                <a:solidFill>
                  <a:srgbClr val="FF0000"/>
                </a:solidFill>
                <a:latin typeface="Century" pitchFamily="18" charset="0"/>
              </a:rPr>
              <a:t>name</a:t>
            </a:r>
            <a:r>
              <a:rPr lang="en-US" sz="2000" dirty="0" smtClean="0">
                <a:solidFill>
                  <a:schemeClr val="tx1"/>
                </a:solidFill>
                <a:latin typeface="Century" pitchFamily="18" charset="0"/>
              </a:rPr>
              <a:t>=</a:t>
            </a:r>
            <a:r>
              <a:rPr lang="en-US" sz="2000" dirty="0" smtClean="0">
                <a:solidFill>
                  <a:srgbClr val="0156FF"/>
                </a:solidFill>
                <a:latin typeface="Century" pitchFamily="18" charset="0"/>
              </a:rPr>
              <a:t>“name"</a:t>
            </a:r>
            <a:r>
              <a:rPr lang="en-US" sz="2000" dirty="0" smtClean="0">
                <a:solidFill>
                  <a:srgbClr val="00B050"/>
                </a:solidFill>
                <a:latin typeface="Century" pitchFamily="18" charset="0"/>
              </a:rPr>
              <a:t>&gt;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entury" pitchFamily="18" charset="0"/>
              </a:rPr>
              <a:t>Security: </a:t>
            </a:r>
            <a:r>
              <a:rPr lang="en-US" sz="2000" dirty="0" smtClean="0">
                <a:solidFill>
                  <a:srgbClr val="00B050"/>
                </a:solidFill>
                <a:latin typeface="Century" pitchFamily="18" charset="0"/>
              </a:rPr>
              <a:t>&lt;</a:t>
            </a:r>
            <a:r>
              <a:rPr lang="en-US" sz="2000" dirty="0" err="1" smtClean="0">
                <a:solidFill>
                  <a:srgbClr val="00B050"/>
                </a:solidFill>
                <a:latin typeface="Century" pitchFamily="18" charset="0"/>
              </a:rPr>
              <a:t>keygen</a:t>
            </a:r>
            <a:r>
              <a:rPr lang="en-US" sz="2000" dirty="0" smtClean="0">
                <a:solidFill>
                  <a:srgbClr val="00B050"/>
                </a:solidFill>
                <a:latin typeface="Century" pitchFamily="18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entury" pitchFamily="18" charset="0"/>
              </a:rPr>
              <a:t>name</a:t>
            </a:r>
            <a:r>
              <a:rPr lang="en-US" sz="2000" dirty="0" smtClean="0">
                <a:solidFill>
                  <a:schemeClr val="tx1"/>
                </a:solidFill>
                <a:latin typeface="Century" pitchFamily="18" charset="0"/>
              </a:rPr>
              <a:t>=</a:t>
            </a:r>
            <a:r>
              <a:rPr lang="en-US" sz="2000" dirty="0" smtClean="0">
                <a:solidFill>
                  <a:srgbClr val="0156FF"/>
                </a:solidFill>
                <a:latin typeface="Century" pitchFamily="18" charset="0"/>
              </a:rPr>
              <a:t>“security"</a:t>
            </a:r>
            <a:r>
              <a:rPr lang="en-US" sz="2000" dirty="0" smtClean="0">
                <a:solidFill>
                  <a:srgbClr val="00B050"/>
                </a:solidFill>
                <a:latin typeface="Century" pitchFamily="18" charset="0"/>
              </a:rPr>
              <a:t>&gt;</a:t>
            </a:r>
          </a:p>
          <a:p>
            <a:r>
              <a:rPr lang="en-US" sz="2000" dirty="0" smtClean="0">
                <a:solidFill>
                  <a:srgbClr val="00B050"/>
                </a:solidFill>
                <a:latin typeface="Century" pitchFamily="18" charset="0"/>
              </a:rPr>
              <a:t>&lt;input </a:t>
            </a:r>
            <a:r>
              <a:rPr lang="en-US" sz="2000" dirty="0" smtClean="0">
                <a:solidFill>
                  <a:srgbClr val="FF0000"/>
                </a:solidFill>
                <a:latin typeface="Century" pitchFamily="18" charset="0"/>
              </a:rPr>
              <a:t>type</a:t>
            </a:r>
            <a:r>
              <a:rPr lang="en-US" sz="2000" dirty="0" smtClean="0">
                <a:solidFill>
                  <a:schemeClr val="tx1"/>
                </a:solidFill>
                <a:latin typeface="Century" pitchFamily="18" charset="0"/>
              </a:rPr>
              <a:t>=</a:t>
            </a:r>
            <a:r>
              <a:rPr lang="en-US" sz="2000" dirty="0" smtClean="0">
                <a:solidFill>
                  <a:srgbClr val="0156FF"/>
                </a:solidFill>
                <a:latin typeface="Century" pitchFamily="18" charset="0"/>
              </a:rPr>
              <a:t>“submit”</a:t>
            </a:r>
            <a:r>
              <a:rPr lang="en-US" sz="2000" dirty="0" smtClean="0">
                <a:solidFill>
                  <a:srgbClr val="00B050"/>
                </a:solidFill>
                <a:latin typeface="Century" pitchFamily="18" charset="0"/>
              </a:rPr>
              <a:t>&gt;</a:t>
            </a:r>
            <a:endParaRPr lang="en-US" sz="2000" dirty="0">
              <a:solidFill>
                <a:srgbClr val="00B050"/>
              </a:solidFill>
              <a:latin typeface="Century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" y="1371600"/>
            <a:ext cx="342900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030A0"/>
                </a:solidFill>
                <a:latin typeface="Century" pitchFamily="18" charset="0"/>
              </a:rPr>
              <a:t>Example of &lt;</a:t>
            </a:r>
            <a:r>
              <a:rPr lang="en-US" sz="2400" dirty="0" err="1" smtClean="0">
                <a:solidFill>
                  <a:srgbClr val="7030A0"/>
                </a:solidFill>
                <a:latin typeface="Century" pitchFamily="18" charset="0"/>
              </a:rPr>
              <a:t>keygen</a:t>
            </a:r>
            <a:r>
              <a:rPr lang="en-US" sz="2400" dirty="0" smtClean="0">
                <a:solidFill>
                  <a:srgbClr val="7030A0"/>
                </a:solidFill>
                <a:latin typeface="Century" pitchFamily="18" charset="0"/>
              </a:rPr>
              <a:t>&gt;</a:t>
            </a:r>
            <a:endParaRPr lang="en-US" sz="2400" dirty="0">
              <a:solidFill>
                <a:srgbClr val="7030A0"/>
              </a:solidFill>
              <a:latin typeface="Century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47800" y="4038600"/>
            <a:ext cx="7391400" cy="23083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name=</a:t>
            </a:r>
            <a:r>
              <a:rPr lang="en-US" sz="1200" dirty="0" err="1" smtClean="0">
                <a:solidFill>
                  <a:schemeClr val="tx1"/>
                </a:solidFill>
                <a:latin typeface="Century" pitchFamily="18" charset="0"/>
              </a:rPr>
              <a:t>Tkhts&amp;security</a:t>
            </a: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=MIICQDCCASgwggEiMA0GCSqGSIb3DQEBAQUAA4IBDwAwggEKAoIBAQCh8FfQs6axtXJMzS76So%2BkUvDaSbS6k9HZM%2BqWvGe5qDDXYQmpg9rG%2FhWuyTCmPnGdaflKMSrY1fdVY%2Bl4aJcmk%2BODcjIJr0PjFQtwUnBUGunNvBI97DvZNBVzYx%2FdpbcnGI44LX%2BELUN1U5aWzdl36RVOZW8scaecqGPandhpfzTl6pkEVOhNZQDRlw7LGlZRs2LCjEri39HQPRPWGxWt%2FM3rgJ397FwRXsgDs7QPsyrMYCWxRFKx5phI23yte%2FKLLwkYXLByq1j9N7zVjEuQieTZSyP9n8zuC01U%2B8Iz1kY78yMN6itbllZk%2F57ZY6BxttfMf231iO3TBW1PtYBLAgMBAAEWADANBgkqhkiG9w0BAQQFAAOCAQEAYDphkLZJTsV%2Bw6RXkdIRc%2Fha%2B36VRqt210N8gY%2BO9eWQKyJxS7cb%2BQugHQ6kdo7UWVu5DhNZyt0X5D1L8XzUUg2RtouQO2yUUYEdFAExuDqT4hfZ4BcsMhjqtQ8lIoXbYSdStOeMCFWwkFfqkWSQn8P%2F9gNWi2UMEsS50IPdWxMBWCaF1QND94Aw5U7DkydNkvlyopzIMhtJqfUNW6kf8EcE%2F6XbGGMm7O%2FuMzOCjVXWZF9s5LxDeiCM6L9nJmVjGhWOsOWKJaj%2FOLFyOxxKGf9xtInwVvPpzd%2BSCa4yuvVKnnBNiIuaaaLXl0SXkTgbnBI%2BsayyZoYmevoCDHJFGw%3D%3D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124200"/>
            <a:ext cx="738110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533400" y="3776246"/>
            <a:ext cx="99060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7030A0"/>
                </a:solidFill>
                <a:latin typeface="Century" pitchFamily="18" charset="0"/>
              </a:rPr>
              <a:t>key-pair</a:t>
            </a:r>
            <a:endParaRPr lang="en-US" sz="1600" dirty="0">
              <a:solidFill>
                <a:srgbClr val="7030A0"/>
              </a:solidFill>
              <a:latin typeface="Century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600201"/>
            <a:ext cx="8077200" cy="1142999"/>
          </a:xfrm>
          <a:ln>
            <a:noFill/>
          </a:ln>
        </p:spPr>
        <p:txBody>
          <a:bodyPr>
            <a:normAutofit fontScale="85000" lnSpcReduction="20000"/>
          </a:bodyPr>
          <a:lstStyle/>
          <a:p>
            <a:r>
              <a:rPr lang="en-US" b="1" dirty="0" smtClean="0">
                <a:latin typeface="Century" pitchFamily="18" charset="0"/>
              </a:rPr>
              <a:t>&lt;output&gt;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The &lt;output&gt; element represents the result of a calculation (like one performed by a script)</a:t>
            </a:r>
            <a:endParaRPr lang="en-US" dirty="0">
              <a:latin typeface="Century" pitchFamily="18" charset="0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0" y="76200"/>
            <a:ext cx="9144000" cy="1219200"/>
            <a:chOff x="0" y="228600"/>
            <a:chExt cx="9144000" cy="1219200"/>
          </a:xfrm>
        </p:grpSpPr>
        <p:sp>
          <p:nvSpPr>
            <p:cNvPr id="8" name="Rectangle 7"/>
            <p:cNvSpPr/>
            <p:nvPr/>
          </p:nvSpPr>
          <p:spPr>
            <a:xfrm>
              <a:off x="0" y="1402081"/>
              <a:ext cx="9144000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7010400" y="228600"/>
              <a:ext cx="2046512" cy="838200"/>
              <a:chOff x="6858000" y="121622"/>
              <a:chExt cx="2198912" cy="8265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858000" y="121622"/>
                <a:ext cx="21989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ea typeface="Meiryo" pitchFamily="34" charset="-128"/>
                    <a:cs typeface="Vijaya" pitchFamily="34" charset="0"/>
                  </a:rPr>
                  <a:t>TKHTS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858000" y="609600"/>
                <a:ext cx="219891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 err="1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Techknow</a:t>
                </a:r>
                <a:r>
                  <a:rPr lang="en-US" sz="1600" b="1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 Heights</a:t>
                </a:r>
                <a:endParaRPr lang="en-US" sz="1600" b="1" i="1" dirty="0">
                  <a:solidFill>
                    <a:schemeClr val="accent1">
                      <a:lumMod val="50000"/>
                    </a:schemeClr>
                  </a:solidFill>
                  <a:latin typeface="Cambria" pitchFamily="18" charset="0"/>
                  <a:cs typeface="Vijaya" pitchFamily="34" charset="0"/>
                </a:endParaRPr>
              </a:p>
            </p:txBody>
          </p:sp>
        </p:grp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33400" y="2819400"/>
            <a:ext cx="7696200" cy="2031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entury" pitchFamily="18" charset="0"/>
              </a:rPr>
              <a:t>&lt;form</a:t>
            </a:r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entury" pitchFamily="18" charset="0"/>
              </a:rPr>
              <a:t>oninput</a:t>
            </a:r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=</a:t>
            </a:r>
            <a:r>
              <a:rPr lang="en-US" dirty="0" smtClean="0">
                <a:solidFill>
                  <a:srgbClr val="0156FF"/>
                </a:solidFill>
                <a:latin typeface="Century" pitchFamily="18" charset="0"/>
              </a:rPr>
              <a:t>"</a:t>
            </a:r>
            <a:r>
              <a:rPr lang="en-US" dirty="0" err="1" smtClean="0">
                <a:solidFill>
                  <a:srgbClr val="0156FF"/>
                </a:solidFill>
                <a:latin typeface="Century" pitchFamily="18" charset="0"/>
              </a:rPr>
              <a:t>x.value</a:t>
            </a:r>
            <a:r>
              <a:rPr lang="en-US" dirty="0" smtClean="0">
                <a:solidFill>
                  <a:srgbClr val="0156FF"/>
                </a:solidFill>
                <a:latin typeface="Century" pitchFamily="18" charset="0"/>
              </a:rPr>
              <a:t>=</a:t>
            </a:r>
            <a:r>
              <a:rPr lang="en-US" dirty="0" err="1" smtClean="0">
                <a:solidFill>
                  <a:srgbClr val="0156FF"/>
                </a:solidFill>
                <a:latin typeface="Century" pitchFamily="18" charset="0"/>
              </a:rPr>
              <a:t>parseInt</a:t>
            </a:r>
            <a:r>
              <a:rPr lang="en-US" dirty="0" smtClean="0">
                <a:solidFill>
                  <a:srgbClr val="0156FF"/>
                </a:solidFill>
                <a:latin typeface="Century" pitchFamily="18" charset="0"/>
              </a:rPr>
              <a:t>(</a:t>
            </a:r>
            <a:r>
              <a:rPr lang="en-US" dirty="0" err="1" smtClean="0">
                <a:solidFill>
                  <a:srgbClr val="0156FF"/>
                </a:solidFill>
                <a:latin typeface="Century" pitchFamily="18" charset="0"/>
              </a:rPr>
              <a:t>a.value</a:t>
            </a:r>
            <a:r>
              <a:rPr lang="en-US" dirty="0" smtClean="0">
                <a:solidFill>
                  <a:srgbClr val="0156FF"/>
                </a:solidFill>
                <a:latin typeface="Century" pitchFamily="18" charset="0"/>
              </a:rPr>
              <a:t>)+</a:t>
            </a:r>
            <a:r>
              <a:rPr lang="en-US" dirty="0" err="1" smtClean="0">
                <a:solidFill>
                  <a:srgbClr val="0156FF"/>
                </a:solidFill>
                <a:latin typeface="Century" pitchFamily="18" charset="0"/>
              </a:rPr>
              <a:t>parseInt</a:t>
            </a:r>
            <a:r>
              <a:rPr lang="en-US" dirty="0" smtClean="0">
                <a:solidFill>
                  <a:srgbClr val="0156FF"/>
                </a:solidFill>
                <a:latin typeface="Century" pitchFamily="18" charset="0"/>
              </a:rPr>
              <a:t>(</a:t>
            </a:r>
            <a:r>
              <a:rPr lang="en-US" dirty="0" err="1" smtClean="0">
                <a:solidFill>
                  <a:srgbClr val="0156FF"/>
                </a:solidFill>
                <a:latin typeface="Century" pitchFamily="18" charset="0"/>
              </a:rPr>
              <a:t>b.value</a:t>
            </a:r>
            <a:r>
              <a:rPr lang="en-US" dirty="0" smtClean="0">
                <a:solidFill>
                  <a:srgbClr val="0156FF"/>
                </a:solidFill>
                <a:latin typeface="Century" pitchFamily="18" charset="0"/>
              </a:rPr>
              <a:t>)"</a:t>
            </a:r>
            <a:r>
              <a:rPr lang="en-US" dirty="0" smtClean="0">
                <a:solidFill>
                  <a:srgbClr val="00B050"/>
                </a:solidFill>
                <a:latin typeface="Century" pitchFamily="18" charset="0"/>
              </a:rPr>
              <a:t>&gt;</a:t>
            </a:r>
          </a:p>
          <a:p>
            <a:r>
              <a:rPr lang="en-US" dirty="0" smtClean="0">
                <a:solidFill>
                  <a:srgbClr val="00B050"/>
                </a:solidFill>
                <a:latin typeface="Century" pitchFamily="18" charset="0"/>
              </a:rPr>
              <a:t>	0&lt;input</a:t>
            </a:r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entury" pitchFamily="18" charset="0"/>
              </a:rPr>
              <a:t>type</a:t>
            </a:r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=</a:t>
            </a:r>
            <a:r>
              <a:rPr lang="en-US" dirty="0" smtClean="0">
                <a:solidFill>
                  <a:srgbClr val="0156FF"/>
                </a:solidFill>
                <a:latin typeface="Century" pitchFamily="18" charset="0"/>
              </a:rPr>
              <a:t>"range"</a:t>
            </a:r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entury" pitchFamily="18" charset="0"/>
              </a:rPr>
              <a:t>id</a:t>
            </a:r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=</a:t>
            </a:r>
            <a:r>
              <a:rPr lang="en-US" dirty="0" smtClean="0">
                <a:solidFill>
                  <a:srgbClr val="0156FF"/>
                </a:solidFill>
                <a:latin typeface="Century" pitchFamily="18" charset="0"/>
              </a:rPr>
              <a:t>"a"</a:t>
            </a:r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entury" pitchFamily="18" charset="0"/>
              </a:rPr>
              <a:t>value</a:t>
            </a:r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=</a:t>
            </a:r>
            <a:r>
              <a:rPr lang="en-US" dirty="0" smtClean="0">
                <a:solidFill>
                  <a:srgbClr val="0156FF"/>
                </a:solidFill>
                <a:latin typeface="Century" pitchFamily="18" charset="0"/>
              </a:rPr>
              <a:t>"50"</a:t>
            </a:r>
            <a:r>
              <a:rPr lang="en-US" dirty="0" smtClean="0">
                <a:solidFill>
                  <a:srgbClr val="00B050"/>
                </a:solidFill>
                <a:latin typeface="Century" pitchFamily="18" charset="0"/>
              </a:rPr>
              <a:t>&gt;</a:t>
            </a:r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100</a:t>
            </a:r>
          </a:p>
          <a:p>
            <a:r>
              <a:rPr lang="en-US" dirty="0" smtClean="0">
                <a:solidFill>
                  <a:srgbClr val="00B050"/>
                </a:solidFill>
                <a:latin typeface="Century" pitchFamily="18" charset="0"/>
              </a:rPr>
              <a:t>	&lt;</a:t>
            </a:r>
            <a:r>
              <a:rPr lang="en-US" dirty="0" err="1" smtClean="0">
                <a:solidFill>
                  <a:srgbClr val="00B050"/>
                </a:solidFill>
                <a:latin typeface="Century" pitchFamily="18" charset="0"/>
              </a:rPr>
              <a:t>br</a:t>
            </a:r>
            <a:r>
              <a:rPr lang="en-US" dirty="0" smtClean="0">
                <a:solidFill>
                  <a:srgbClr val="00B050"/>
                </a:solidFill>
                <a:latin typeface="Century" pitchFamily="18" charset="0"/>
              </a:rPr>
              <a:t>&gt;</a:t>
            </a:r>
          </a:p>
          <a:p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	0</a:t>
            </a:r>
            <a:r>
              <a:rPr lang="en-US" dirty="0" smtClean="0">
                <a:solidFill>
                  <a:srgbClr val="00B050"/>
                </a:solidFill>
                <a:latin typeface="Century" pitchFamily="18" charset="0"/>
              </a:rPr>
              <a:t>&lt;input</a:t>
            </a:r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entury" pitchFamily="18" charset="0"/>
              </a:rPr>
              <a:t>type</a:t>
            </a:r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=</a:t>
            </a:r>
            <a:r>
              <a:rPr lang="en-US" dirty="0" smtClean="0">
                <a:solidFill>
                  <a:srgbClr val="0156FF"/>
                </a:solidFill>
                <a:latin typeface="Century" pitchFamily="18" charset="0"/>
              </a:rPr>
              <a:t>"range"</a:t>
            </a:r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entury" pitchFamily="18" charset="0"/>
              </a:rPr>
              <a:t>id</a:t>
            </a:r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=</a:t>
            </a:r>
            <a:r>
              <a:rPr lang="en-US" dirty="0" smtClean="0">
                <a:solidFill>
                  <a:srgbClr val="0156FF"/>
                </a:solidFill>
                <a:latin typeface="Century" pitchFamily="18" charset="0"/>
              </a:rPr>
              <a:t>"b"</a:t>
            </a:r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entury" pitchFamily="18" charset="0"/>
              </a:rPr>
              <a:t>value</a:t>
            </a:r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=</a:t>
            </a:r>
            <a:r>
              <a:rPr lang="en-US" dirty="0" smtClean="0">
                <a:solidFill>
                  <a:srgbClr val="0156FF"/>
                </a:solidFill>
                <a:latin typeface="Century" pitchFamily="18" charset="0"/>
              </a:rPr>
              <a:t>"50"</a:t>
            </a:r>
            <a:r>
              <a:rPr lang="en-US" dirty="0" smtClean="0">
                <a:solidFill>
                  <a:srgbClr val="00B050"/>
                </a:solidFill>
                <a:latin typeface="Century" pitchFamily="18" charset="0"/>
              </a:rPr>
              <a:t>&gt;</a:t>
            </a:r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100</a:t>
            </a:r>
          </a:p>
          <a:p>
            <a:r>
              <a:rPr lang="en-US" dirty="0" smtClean="0">
                <a:solidFill>
                  <a:srgbClr val="00B050"/>
                </a:solidFill>
                <a:latin typeface="Century" pitchFamily="18" charset="0"/>
              </a:rPr>
              <a:t>	&lt;</a:t>
            </a:r>
            <a:r>
              <a:rPr lang="en-US" dirty="0" err="1" smtClean="0">
                <a:solidFill>
                  <a:srgbClr val="00B050"/>
                </a:solidFill>
                <a:latin typeface="Century" pitchFamily="18" charset="0"/>
              </a:rPr>
              <a:t>br</a:t>
            </a:r>
            <a:r>
              <a:rPr lang="en-US" dirty="0" smtClean="0">
                <a:solidFill>
                  <a:srgbClr val="00B050"/>
                </a:solidFill>
                <a:latin typeface="Century" pitchFamily="18" charset="0"/>
              </a:rPr>
              <a:t>&gt;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&lt;</a:t>
            </a:r>
            <a:r>
              <a:rPr lang="en-US" dirty="0" err="1" smtClean="0">
                <a:solidFill>
                  <a:srgbClr val="00B050"/>
                </a:solidFill>
              </a:rPr>
              <a:t>br</a:t>
            </a:r>
            <a:r>
              <a:rPr lang="en-US" dirty="0" smtClean="0">
                <a:solidFill>
                  <a:srgbClr val="00B050"/>
                </a:solidFill>
              </a:rPr>
              <a:t>&gt;</a:t>
            </a:r>
            <a:r>
              <a:rPr lang="en-US" dirty="0" smtClean="0">
                <a:solidFill>
                  <a:schemeClr val="tx1"/>
                </a:solidFill>
              </a:rPr>
              <a:t>Sum of these two range values is </a:t>
            </a:r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=</a:t>
            </a:r>
          </a:p>
          <a:p>
            <a:r>
              <a:rPr lang="en-US" dirty="0" smtClean="0">
                <a:solidFill>
                  <a:srgbClr val="00B050"/>
                </a:solidFill>
                <a:latin typeface="Century" pitchFamily="18" charset="0"/>
              </a:rPr>
              <a:t>	&lt;output</a:t>
            </a:r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entury" pitchFamily="18" charset="0"/>
              </a:rPr>
              <a:t>name</a:t>
            </a:r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=</a:t>
            </a:r>
            <a:r>
              <a:rPr lang="en-US" dirty="0" smtClean="0">
                <a:solidFill>
                  <a:srgbClr val="0156FF"/>
                </a:solidFill>
                <a:latin typeface="Century" pitchFamily="18" charset="0"/>
              </a:rPr>
              <a:t>"x"</a:t>
            </a:r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entury" pitchFamily="18" charset="0"/>
              </a:rPr>
              <a:t>for</a:t>
            </a:r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=</a:t>
            </a:r>
            <a:r>
              <a:rPr lang="en-US" dirty="0" smtClean="0">
                <a:solidFill>
                  <a:srgbClr val="0156FF"/>
                </a:solidFill>
                <a:latin typeface="Century" pitchFamily="18" charset="0"/>
              </a:rPr>
              <a:t>"a b"</a:t>
            </a:r>
            <a:r>
              <a:rPr lang="en-US" dirty="0" smtClean="0">
                <a:solidFill>
                  <a:srgbClr val="00B050"/>
                </a:solidFill>
                <a:latin typeface="Century" pitchFamily="18" charset="0"/>
              </a:rPr>
              <a:t>&gt;&lt;/output&gt;</a:t>
            </a:r>
          </a:p>
          <a:p>
            <a:r>
              <a:rPr lang="en-US" dirty="0" smtClean="0">
                <a:solidFill>
                  <a:srgbClr val="00B050"/>
                </a:solidFill>
                <a:latin typeface="Century" pitchFamily="18" charset="0"/>
              </a:rPr>
              <a:t>&lt;/form&gt;</a:t>
            </a:r>
            <a:endParaRPr lang="en-US" dirty="0">
              <a:solidFill>
                <a:srgbClr val="00B050"/>
              </a:solidFill>
              <a:latin typeface="Century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92014" y="4943475"/>
            <a:ext cx="3461386" cy="1533525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914400" y="5562600"/>
            <a:ext cx="342900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400" dirty="0" smtClean="0">
                <a:solidFill>
                  <a:schemeClr val="tx1"/>
                </a:solidFill>
                <a:latin typeface="Century" pitchFamily="18" charset="0"/>
              </a:rPr>
              <a:t>Addition of values of two range meters is shown in the &lt;output&gt; element</a:t>
            </a:r>
            <a:endParaRPr lang="en-US" sz="1400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0" y="-76200"/>
            <a:ext cx="69342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HTML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</a:t>
            </a:r>
          </a:p>
          <a:p>
            <a:pPr lvl="0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New Form Element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 - &lt;output&gt;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02802" y="6443246"/>
            <a:ext cx="914400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/>
                </a:solidFill>
                <a:latin typeface="Century" pitchFamily="18" charset="0"/>
              </a:rPr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0" y="76200"/>
            <a:ext cx="9144000" cy="1219200"/>
            <a:chOff x="0" y="228600"/>
            <a:chExt cx="9144000" cy="1219200"/>
          </a:xfrm>
        </p:grpSpPr>
        <p:sp>
          <p:nvSpPr>
            <p:cNvPr id="8" name="Rectangle 7"/>
            <p:cNvSpPr/>
            <p:nvPr/>
          </p:nvSpPr>
          <p:spPr>
            <a:xfrm>
              <a:off x="0" y="1402081"/>
              <a:ext cx="9144000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7010400" y="228600"/>
              <a:ext cx="2046512" cy="838200"/>
              <a:chOff x="6858000" y="121622"/>
              <a:chExt cx="2198912" cy="8265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858000" y="121622"/>
                <a:ext cx="21989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ea typeface="Meiryo" pitchFamily="34" charset="-128"/>
                    <a:cs typeface="Vijaya" pitchFamily="34" charset="0"/>
                  </a:rPr>
                  <a:t>TKHTS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858000" y="609600"/>
                <a:ext cx="219891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 err="1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Techknow</a:t>
                </a:r>
                <a:r>
                  <a:rPr lang="en-US" sz="1600" b="1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 Heights</a:t>
                </a:r>
                <a:endParaRPr lang="en-US" sz="1600" b="1" i="1" dirty="0">
                  <a:solidFill>
                    <a:schemeClr val="accent1">
                      <a:lumMod val="50000"/>
                    </a:schemeClr>
                  </a:solidFill>
                  <a:latin typeface="Cambria" pitchFamily="18" charset="0"/>
                  <a:cs typeface="Vijaya" pitchFamily="34" charset="0"/>
                </a:endParaRPr>
              </a:p>
            </p:txBody>
          </p:sp>
        </p:grp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0" y="-76200"/>
            <a:ext cx="7162800" cy="129540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HTML</a:t>
            </a:r>
            <a:r>
              <a:rPr lang="en-US" sz="6600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entury" pitchFamily="18" charset="0"/>
              </a:rPr>
              <a:t>Introduction</a:t>
            </a:r>
          </a:p>
          <a:p>
            <a:r>
              <a:rPr lang="en-US" dirty="0" smtClean="0">
                <a:latin typeface="Century" pitchFamily="18" charset="0"/>
              </a:rPr>
              <a:t>New Input Types</a:t>
            </a:r>
          </a:p>
          <a:p>
            <a:r>
              <a:rPr lang="en-US" dirty="0" smtClean="0">
                <a:latin typeface="Century" pitchFamily="18" charset="0"/>
              </a:rPr>
              <a:t>New Tags</a:t>
            </a:r>
          </a:p>
          <a:p>
            <a:r>
              <a:rPr lang="en-US" dirty="0" smtClean="0">
                <a:latin typeface="Century" pitchFamily="18" charset="0"/>
              </a:rPr>
              <a:t>New Form elements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&lt;</a:t>
            </a:r>
            <a:r>
              <a:rPr lang="en-US" dirty="0" err="1" smtClean="0">
                <a:latin typeface="Century" pitchFamily="18" charset="0"/>
              </a:rPr>
              <a:t>datalist</a:t>
            </a:r>
            <a:r>
              <a:rPr lang="en-US" dirty="0" smtClean="0">
                <a:latin typeface="Century" pitchFamily="18" charset="0"/>
              </a:rPr>
              <a:t>&gt;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&lt;</a:t>
            </a:r>
            <a:r>
              <a:rPr lang="en-US" dirty="0" err="1" smtClean="0">
                <a:latin typeface="Century" pitchFamily="18" charset="0"/>
              </a:rPr>
              <a:t>keygen</a:t>
            </a:r>
            <a:r>
              <a:rPr lang="en-US" dirty="0" smtClean="0">
                <a:latin typeface="Century" pitchFamily="18" charset="0"/>
              </a:rPr>
              <a:t>&gt;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&lt;output&gt;</a:t>
            </a:r>
          </a:p>
          <a:p>
            <a:r>
              <a:rPr lang="en-US" b="1" dirty="0" smtClean="0">
                <a:latin typeface="Century" pitchFamily="18" charset="0"/>
              </a:rPr>
              <a:t>Semantic Elements</a:t>
            </a:r>
          </a:p>
          <a:p>
            <a:r>
              <a:rPr lang="en-US" dirty="0" smtClean="0">
                <a:latin typeface="Century" pitchFamily="18" charset="0"/>
              </a:rPr>
              <a:t>New Attributes</a:t>
            </a:r>
          </a:p>
          <a:p>
            <a:r>
              <a:rPr lang="en-US" dirty="0" smtClean="0">
                <a:latin typeface="Century" pitchFamily="18" charset="0"/>
              </a:rPr>
              <a:t>Removed elements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038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entury" pitchFamily="18" charset="0"/>
              </a:rPr>
              <a:t>	HTML5 offers new semantic elements to clearly define different parts of a web page:</a:t>
            </a:r>
          </a:p>
          <a:p>
            <a:pPr lvl="1">
              <a:defRPr/>
            </a:pPr>
            <a:r>
              <a:rPr lang="en-US" sz="1200" dirty="0" smtClean="0">
                <a:latin typeface="Century" pitchFamily="18" charset="0"/>
              </a:rPr>
              <a:t>&lt;header&gt;</a:t>
            </a:r>
          </a:p>
          <a:p>
            <a:pPr lvl="2">
              <a:defRPr/>
            </a:pPr>
            <a:r>
              <a:rPr lang="en-US" sz="1200" dirty="0" smtClean="0">
                <a:latin typeface="Century" pitchFamily="18" charset="0"/>
              </a:rPr>
              <a:t>Specifies a header for or section</a:t>
            </a:r>
          </a:p>
          <a:p>
            <a:pPr lvl="1">
              <a:defRPr/>
            </a:pPr>
            <a:r>
              <a:rPr lang="en-US" sz="1200" dirty="0" smtClean="0">
                <a:latin typeface="Century" pitchFamily="18" charset="0"/>
              </a:rPr>
              <a:t>&lt;</a:t>
            </a:r>
            <a:r>
              <a:rPr lang="en-US" sz="1200" dirty="0" err="1" smtClean="0">
                <a:latin typeface="Century" pitchFamily="18" charset="0"/>
              </a:rPr>
              <a:t>nav</a:t>
            </a:r>
            <a:r>
              <a:rPr lang="en-US" sz="1200" dirty="0" smtClean="0">
                <a:latin typeface="Century" pitchFamily="18" charset="0"/>
              </a:rPr>
              <a:t>&gt;</a:t>
            </a:r>
          </a:p>
          <a:p>
            <a:pPr lvl="2">
              <a:defRPr/>
            </a:pPr>
            <a:r>
              <a:rPr lang="en-US" sz="1200" dirty="0" smtClean="0">
                <a:latin typeface="Century" pitchFamily="18" charset="0"/>
              </a:rPr>
              <a:t>Set of navigation links</a:t>
            </a:r>
          </a:p>
          <a:p>
            <a:pPr lvl="1">
              <a:defRPr/>
            </a:pPr>
            <a:r>
              <a:rPr lang="en-US" sz="1200" dirty="0" smtClean="0">
                <a:latin typeface="Century" pitchFamily="18" charset="0"/>
              </a:rPr>
              <a:t>&lt;section&gt;</a:t>
            </a:r>
          </a:p>
          <a:p>
            <a:pPr lvl="2">
              <a:defRPr/>
            </a:pPr>
            <a:r>
              <a:rPr lang="en-US" sz="1200" dirty="0" smtClean="0">
                <a:latin typeface="Century" pitchFamily="18" charset="0"/>
              </a:rPr>
              <a:t>Thematic grouping of content, typically with a heading</a:t>
            </a:r>
          </a:p>
          <a:p>
            <a:pPr lvl="1">
              <a:defRPr/>
            </a:pPr>
            <a:r>
              <a:rPr lang="en-US" sz="1200" dirty="0" smtClean="0">
                <a:latin typeface="Century" pitchFamily="18" charset="0"/>
              </a:rPr>
              <a:t>&lt;article&gt;</a:t>
            </a:r>
          </a:p>
          <a:p>
            <a:pPr lvl="2"/>
            <a:r>
              <a:rPr lang="en-US" sz="1200" dirty="0" smtClean="0">
                <a:latin typeface="Century" pitchFamily="18" charset="0"/>
              </a:rPr>
              <a:t>Defines independent, self-contained content</a:t>
            </a:r>
          </a:p>
          <a:p>
            <a:pPr lvl="2"/>
            <a:r>
              <a:rPr lang="en-US" sz="1200" dirty="0" smtClean="0">
                <a:latin typeface="Century" pitchFamily="18" charset="0"/>
              </a:rPr>
              <a:t>Examples, where &lt;article&gt; is to be used:</a:t>
            </a:r>
          </a:p>
          <a:p>
            <a:pPr lvl="3"/>
            <a:r>
              <a:rPr lang="en-US" sz="1200" dirty="0" smtClean="0">
                <a:latin typeface="Century" pitchFamily="18" charset="0"/>
              </a:rPr>
              <a:t>Forum post</a:t>
            </a:r>
          </a:p>
          <a:p>
            <a:pPr lvl="3"/>
            <a:r>
              <a:rPr lang="en-US" sz="1200" dirty="0" smtClean="0">
                <a:latin typeface="Century" pitchFamily="18" charset="0"/>
              </a:rPr>
              <a:t>Blog post</a:t>
            </a:r>
          </a:p>
          <a:p>
            <a:pPr lvl="3"/>
            <a:r>
              <a:rPr lang="en-US" sz="1200" dirty="0" smtClean="0">
                <a:latin typeface="Century" pitchFamily="18" charset="0"/>
              </a:rPr>
              <a:t>News story</a:t>
            </a:r>
          </a:p>
          <a:p>
            <a:pPr lvl="3"/>
            <a:r>
              <a:rPr lang="en-US" sz="1200" dirty="0" smtClean="0">
                <a:latin typeface="Century" pitchFamily="18" charset="0"/>
              </a:rPr>
              <a:t>Comment</a:t>
            </a:r>
          </a:p>
          <a:p>
            <a:pPr lvl="1">
              <a:defRPr/>
            </a:pPr>
            <a:r>
              <a:rPr lang="en-US" sz="1200" dirty="0" smtClean="0">
                <a:latin typeface="Century" pitchFamily="18" charset="0"/>
              </a:rPr>
              <a:t>&lt;aside&gt;</a:t>
            </a:r>
          </a:p>
          <a:p>
            <a:pPr lvl="2">
              <a:defRPr/>
            </a:pPr>
            <a:r>
              <a:rPr lang="en-US" sz="1200" dirty="0" smtClean="0">
                <a:latin typeface="Century" pitchFamily="18" charset="0"/>
              </a:rPr>
              <a:t>Some content aside from the content it is placed in</a:t>
            </a:r>
          </a:p>
          <a:p>
            <a:pPr lvl="1">
              <a:defRPr/>
            </a:pPr>
            <a:r>
              <a:rPr lang="en-US" sz="1200" dirty="0" smtClean="0">
                <a:latin typeface="Century" pitchFamily="18" charset="0"/>
              </a:rPr>
              <a:t>&lt;footer&gt;</a:t>
            </a:r>
          </a:p>
          <a:p>
            <a:pPr lvl="2">
              <a:defRPr/>
            </a:pPr>
            <a:r>
              <a:rPr lang="en-US" sz="1200" dirty="0" smtClean="0">
                <a:latin typeface="Century" pitchFamily="18" charset="0"/>
              </a:rPr>
              <a:t>Specifies a </a:t>
            </a:r>
            <a:r>
              <a:rPr lang="en-US" sz="1200" dirty="0" smtClean="0">
                <a:latin typeface="Century" pitchFamily="18" charset="0"/>
              </a:rPr>
              <a:t>footer </a:t>
            </a:r>
            <a:r>
              <a:rPr lang="en-US" sz="1200" dirty="0" smtClean="0">
                <a:latin typeface="Century" pitchFamily="18" charset="0"/>
              </a:rPr>
              <a:t>for or section</a:t>
            </a:r>
            <a:endParaRPr lang="en-US" sz="1200" dirty="0">
              <a:latin typeface="Century" pitchFamily="18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0" y="-76200"/>
            <a:ext cx="5257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HTML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</a:t>
            </a:r>
          </a:p>
          <a:p>
            <a:pPr lvl="0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Semantic Elements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0" y="76200"/>
            <a:ext cx="9144000" cy="1219200"/>
            <a:chOff x="0" y="228600"/>
            <a:chExt cx="9144000" cy="1219200"/>
          </a:xfrm>
        </p:grpSpPr>
        <p:sp>
          <p:nvSpPr>
            <p:cNvPr id="8" name="Rectangle 7"/>
            <p:cNvSpPr/>
            <p:nvPr/>
          </p:nvSpPr>
          <p:spPr>
            <a:xfrm>
              <a:off x="0" y="1402081"/>
              <a:ext cx="9144000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7010400" y="228600"/>
              <a:ext cx="2046512" cy="838200"/>
              <a:chOff x="6858000" y="121622"/>
              <a:chExt cx="2198912" cy="8265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858000" y="121622"/>
                <a:ext cx="21989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ea typeface="Meiryo" pitchFamily="34" charset="-128"/>
                    <a:cs typeface="Vijaya" pitchFamily="34" charset="0"/>
                  </a:rPr>
                  <a:t>TKHTS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858000" y="609600"/>
                <a:ext cx="219891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 err="1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Techknow</a:t>
                </a:r>
                <a:r>
                  <a:rPr lang="en-US" sz="1600" b="1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 Heights</a:t>
                </a:r>
                <a:endParaRPr lang="en-US" sz="1600" b="1" i="1" dirty="0">
                  <a:solidFill>
                    <a:schemeClr val="accent1">
                      <a:lumMod val="50000"/>
                    </a:schemeClr>
                  </a:solidFill>
                  <a:latin typeface="Cambria" pitchFamily="18" charset="0"/>
                  <a:cs typeface="Vijaya" pitchFamily="34" charset="0"/>
                </a:endParaRPr>
              </a:p>
            </p:txBody>
          </p:sp>
        </p:grpSp>
      </p:grp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219199" y="1414046"/>
            <a:ext cx="1066801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00"/>
                </a:solidFill>
                <a:latin typeface="Century" pitchFamily="18" charset="0"/>
              </a:rPr>
              <a:t>Semantic</a:t>
            </a:r>
            <a:endParaRPr lang="en-US" sz="1600" dirty="0">
              <a:solidFill>
                <a:srgbClr val="FFFF00"/>
              </a:solidFill>
              <a:latin typeface="Century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48400" y="1414046"/>
            <a:ext cx="1016000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1600" i="1" dirty="0" smtClean="0">
                <a:solidFill>
                  <a:srgbClr val="FFFF00"/>
                </a:solidFill>
                <a:latin typeface="Century" pitchFamily="18" charset="0"/>
              </a:rPr>
              <a:t>Meaning</a:t>
            </a:r>
            <a:endParaRPr lang="en-US" sz="1600" i="1" dirty="0">
              <a:solidFill>
                <a:srgbClr val="FFFF00"/>
              </a:solidFill>
              <a:latin typeface="Century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19199" y="1828800"/>
            <a:ext cx="2032001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00"/>
                </a:solidFill>
                <a:latin typeface="Century" pitchFamily="18" charset="0"/>
              </a:rPr>
              <a:t>Semantic Element</a:t>
            </a:r>
            <a:endParaRPr lang="en-US" sz="1600" dirty="0">
              <a:solidFill>
                <a:srgbClr val="FFFF00"/>
              </a:solidFill>
              <a:latin typeface="Century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29200" y="1828800"/>
            <a:ext cx="2286000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1600" i="1" dirty="0" smtClean="0">
                <a:solidFill>
                  <a:srgbClr val="FFFF00"/>
                </a:solidFill>
                <a:latin typeface="Century" pitchFamily="18" charset="0"/>
              </a:rPr>
              <a:t>Meaningful </a:t>
            </a:r>
            <a:r>
              <a:rPr lang="en-US" sz="1600" i="1" dirty="0" err="1" smtClean="0">
                <a:solidFill>
                  <a:srgbClr val="FFFF00"/>
                </a:solidFill>
                <a:latin typeface="Century" pitchFamily="18" charset="0"/>
              </a:rPr>
              <a:t>Eelement</a:t>
            </a:r>
            <a:endParaRPr lang="en-US" sz="1600" i="1" dirty="0">
              <a:solidFill>
                <a:srgbClr val="FFFF00"/>
              </a:solidFill>
              <a:latin typeface="Century" pitchFamily="18" charset="0"/>
            </a:endParaRPr>
          </a:p>
        </p:txBody>
      </p:sp>
      <p:cxnSp>
        <p:nvCxnSpPr>
          <p:cNvPr id="44" name="Straight Arrow Connector 43"/>
          <p:cNvCxnSpPr>
            <a:stCxn id="38" idx="3"/>
            <a:endCxn id="39" idx="1"/>
          </p:cNvCxnSpPr>
          <p:nvPr/>
        </p:nvCxnSpPr>
        <p:spPr>
          <a:xfrm>
            <a:off x="2286000" y="1583323"/>
            <a:ext cx="3962400" cy="158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1" idx="3"/>
            <a:endCxn id="42" idx="1"/>
          </p:cNvCxnSpPr>
          <p:nvPr/>
        </p:nvCxnSpPr>
        <p:spPr>
          <a:xfrm>
            <a:off x="3251200" y="1998077"/>
            <a:ext cx="1778000" cy="158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0" y="-76200"/>
            <a:ext cx="5257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HTML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</a:t>
            </a:r>
          </a:p>
          <a:p>
            <a:pPr lvl="0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Semantic Elements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0" y="76200"/>
            <a:ext cx="9144000" cy="1219200"/>
            <a:chOff x="0" y="228600"/>
            <a:chExt cx="9144000" cy="1219200"/>
          </a:xfrm>
        </p:grpSpPr>
        <p:sp>
          <p:nvSpPr>
            <p:cNvPr id="8" name="Rectangle 7"/>
            <p:cNvSpPr/>
            <p:nvPr/>
          </p:nvSpPr>
          <p:spPr>
            <a:xfrm>
              <a:off x="0" y="1402081"/>
              <a:ext cx="9144000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7010400" y="228600"/>
              <a:ext cx="2046512" cy="838200"/>
              <a:chOff x="6858000" y="121622"/>
              <a:chExt cx="2198912" cy="8265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858000" y="121622"/>
                <a:ext cx="21989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ea typeface="Meiryo" pitchFamily="34" charset="-128"/>
                    <a:cs typeface="Vijaya" pitchFamily="34" charset="0"/>
                  </a:rPr>
                  <a:t>TKHTS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858000" y="609600"/>
                <a:ext cx="219891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 err="1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Techknow</a:t>
                </a:r>
                <a:r>
                  <a:rPr lang="en-US" sz="1600" b="1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 Heights</a:t>
                </a:r>
                <a:endParaRPr lang="en-US" sz="1600" b="1" i="1" dirty="0">
                  <a:solidFill>
                    <a:schemeClr val="accent1">
                      <a:lumMod val="50000"/>
                    </a:schemeClr>
                  </a:solidFill>
                  <a:latin typeface="Cambria" pitchFamily="18" charset="0"/>
                  <a:cs typeface="Vijaya" pitchFamily="34" charset="0"/>
                </a:endParaRPr>
              </a:p>
            </p:txBody>
          </p:sp>
        </p:grpSp>
      </p:grpSp>
      <p:sp>
        <p:nvSpPr>
          <p:cNvPr id="98" name="Rectangle 97"/>
          <p:cNvSpPr/>
          <p:nvPr/>
        </p:nvSpPr>
        <p:spPr>
          <a:xfrm>
            <a:off x="3276600" y="1600200"/>
            <a:ext cx="4648200" cy="2286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9" name="Rectangle 98"/>
          <p:cNvSpPr/>
          <p:nvPr/>
        </p:nvSpPr>
        <p:spPr>
          <a:xfrm>
            <a:off x="3352800" y="1676400"/>
            <a:ext cx="4495800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" name="Rectangle 99"/>
          <p:cNvSpPr/>
          <p:nvPr/>
        </p:nvSpPr>
        <p:spPr>
          <a:xfrm>
            <a:off x="3352800" y="2057400"/>
            <a:ext cx="4495800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1" name="Rectangle 100"/>
          <p:cNvSpPr/>
          <p:nvPr/>
        </p:nvSpPr>
        <p:spPr>
          <a:xfrm>
            <a:off x="3352800" y="3505200"/>
            <a:ext cx="4495800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" name="Rectangle 101"/>
          <p:cNvSpPr/>
          <p:nvPr/>
        </p:nvSpPr>
        <p:spPr>
          <a:xfrm>
            <a:off x="6019800" y="2438400"/>
            <a:ext cx="1828800" cy="990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3" name="Rectangle 102"/>
          <p:cNvSpPr/>
          <p:nvPr/>
        </p:nvSpPr>
        <p:spPr>
          <a:xfrm>
            <a:off x="3352800" y="2438400"/>
            <a:ext cx="2590800" cy="990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4" name="TextBox 103"/>
          <p:cNvSpPr txBox="1"/>
          <p:nvPr/>
        </p:nvSpPr>
        <p:spPr>
          <a:xfrm>
            <a:off x="3352800" y="1676400"/>
            <a:ext cx="4495800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entury" pitchFamily="18" charset="0"/>
              </a:rPr>
              <a:t>&lt;div id=“header”&gt;</a:t>
            </a:r>
            <a:endParaRPr lang="en-US" sz="1400" dirty="0">
              <a:latin typeface="Century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352800" y="2057400"/>
            <a:ext cx="4495800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entury" pitchFamily="18" charset="0"/>
              </a:rPr>
              <a:t>&lt;div id=“</a:t>
            </a:r>
            <a:r>
              <a:rPr lang="en-US" sz="1400" dirty="0" err="1" smtClean="0">
                <a:latin typeface="Century" pitchFamily="18" charset="0"/>
              </a:rPr>
              <a:t>nav</a:t>
            </a:r>
            <a:r>
              <a:rPr lang="en-US" sz="1400" dirty="0" smtClean="0">
                <a:latin typeface="Century" pitchFamily="18" charset="0"/>
              </a:rPr>
              <a:t>”&gt;</a:t>
            </a:r>
            <a:endParaRPr lang="en-US" sz="1400" dirty="0">
              <a:latin typeface="Century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352800" y="2514600"/>
            <a:ext cx="2590800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entury" pitchFamily="18" charset="0"/>
              </a:rPr>
              <a:t>&lt;div id=“article”&gt;</a:t>
            </a:r>
            <a:endParaRPr lang="en-US" sz="1400" dirty="0">
              <a:latin typeface="Century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352800" y="2971800"/>
            <a:ext cx="2590800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entury" pitchFamily="18" charset="0"/>
              </a:rPr>
              <a:t>&lt;div id=“section”&gt;</a:t>
            </a:r>
            <a:endParaRPr lang="en-US" sz="1400" dirty="0">
              <a:latin typeface="Century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019800" y="2743200"/>
            <a:ext cx="1828800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entury" pitchFamily="18" charset="0"/>
              </a:rPr>
              <a:t>&lt;div id=“sidebar”&gt;</a:t>
            </a:r>
            <a:endParaRPr lang="en-US" sz="1400" dirty="0">
              <a:latin typeface="Century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352800" y="3505200"/>
            <a:ext cx="4495800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entury" pitchFamily="18" charset="0"/>
              </a:rPr>
              <a:t>&lt;div id=“footer”&gt;</a:t>
            </a:r>
            <a:endParaRPr lang="en-US" sz="1400" dirty="0">
              <a:latin typeface="Century" pitchFamily="18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276600" y="4038600"/>
            <a:ext cx="4648200" cy="2286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1" name="Rectangle 110"/>
          <p:cNvSpPr/>
          <p:nvPr/>
        </p:nvSpPr>
        <p:spPr>
          <a:xfrm>
            <a:off x="3352800" y="4114800"/>
            <a:ext cx="4495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2" name="Rectangle 111"/>
          <p:cNvSpPr/>
          <p:nvPr/>
        </p:nvSpPr>
        <p:spPr>
          <a:xfrm>
            <a:off x="3352800" y="4495800"/>
            <a:ext cx="4495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Rectangle 112"/>
          <p:cNvSpPr/>
          <p:nvPr/>
        </p:nvSpPr>
        <p:spPr>
          <a:xfrm>
            <a:off x="3352800" y="5943600"/>
            <a:ext cx="4495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4" name="Rectangle 113"/>
          <p:cNvSpPr/>
          <p:nvPr/>
        </p:nvSpPr>
        <p:spPr>
          <a:xfrm>
            <a:off x="6019800" y="4876800"/>
            <a:ext cx="1828800" cy="990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5" name="Rectangle 114"/>
          <p:cNvSpPr/>
          <p:nvPr/>
        </p:nvSpPr>
        <p:spPr>
          <a:xfrm>
            <a:off x="3352800" y="4876800"/>
            <a:ext cx="2590800" cy="990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6" name="TextBox 115"/>
          <p:cNvSpPr txBox="1"/>
          <p:nvPr/>
        </p:nvSpPr>
        <p:spPr>
          <a:xfrm>
            <a:off x="3352800" y="4114800"/>
            <a:ext cx="4495800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entury" pitchFamily="18" charset="0"/>
              </a:rPr>
              <a:t>&lt;header&gt;</a:t>
            </a:r>
            <a:endParaRPr lang="en-US" sz="1400" dirty="0">
              <a:latin typeface="Century" pitchFamily="18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352800" y="4495800"/>
            <a:ext cx="4495800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entury" pitchFamily="18" charset="0"/>
              </a:rPr>
              <a:t>&lt;</a:t>
            </a:r>
            <a:r>
              <a:rPr lang="en-US" sz="1400" dirty="0" err="1" smtClean="0">
                <a:latin typeface="Century" pitchFamily="18" charset="0"/>
              </a:rPr>
              <a:t>nav</a:t>
            </a:r>
            <a:r>
              <a:rPr lang="en-US" sz="1400" dirty="0" smtClean="0">
                <a:latin typeface="Century" pitchFamily="18" charset="0"/>
              </a:rPr>
              <a:t>&gt;</a:t>
            </a:r>
            <a:endParaRPr lang="en-US" sz="1400" dirty="0">
              <a:latin typeface="Century" pitchFamily="18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352800" y="4876800"/>
            <a:ext cx="2590800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entury" pitchFamily="18" charset="0"/>
              </a:rPr>
              <a:t>&lt;article&gt;</a:t>
            </a:r>
            <a:endParaRPr lang="en-US" sz="1400" dirty="0">
              <a:latin typeface="Century" pitchFamily="18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019800" y="5181600"/>
            <a:ext cx="1828800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entury" pitchFamily="18" charset="0"/>
              </a:rPr>
              <a:t>&lt;aside&gt;</a:t>
            </a:r>
            <a:endParaRPr lang="en-US" sz="1400" dirty="0">
              <a:latin typeface="Century" pitchFamily="18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352800" y="5943600"/>
            <a:ext cx="4495800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entury" pitchFamily="18" charset="0"/>
              </a:rPr>
              <a:t>&lt;footer&gt;</a:t>
            </a:r>
            <a:endParaRPr lang="en-US" sz="1400" dirty="0">
              <a:latin typeface="Century" pitchFamily="18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429000" y="5181600"/>
            <a:ext cx="2438400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2" name="TextBox 121"/>
          <p:cNvSpPr txBox="1"/>
          <p:nvPr/>
        </p:nvSpPr>
        <p:spPr>
          <a:xfrm>
            <a:off x="3429000" y="5334000"/>
            <a:ext cx="2438400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entury" pitchFamily="18" charset="0"/>
              </a:rPr>
              <a:t>&lt;section&gt;</a:t>
            </a:r>
            <a:endParaRPr lang="en-US" sz="1400" dirty="0">
              <a:latin typeface="Century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848600" y="1524000"/>
            <a:ext cx="990600" cy="3385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entury" pitchFamily="18" charset="0"/>
              </a:rPr>
              <a:t>HTML</a:t>
            </a:r>
            <a:endParaRPr lang="en-US" sz="1600" dirty="0">
              <a:latin typeface="Century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848600" y="3962400"/>
            <a:ext cx="990600" cy="3385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entury" pitchFamily="18" charset="0"/>
              </a:rPr>
              <a:t>HTML5</a:t>
            </a:r>
            <a:endParaRPr lang="en-US" sz="1600" dirty="0">
              <a:latin typeface="Century" pitchFamily="18" charset="0"/>
            </a:endParaRP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57200" y="2873276"/>
            <a:ext cx="2362200" cy="2308324"/>
          </a:xfrm>
          <a:prstGeom prst="rect">
            <a:avLst/>
          </a:prstGeom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Century" pitchFamily="18" charset="0"/>
              </a:rPr>
              <a:t>HTML5 offers new semantic elements to clearly define different parts of a web page:</a:t>
            </a:r>
            <a:endParaRPr lang="en-US" sz="2400" dirty="0">
              <a:latin typeface="Century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28600" y="1524000"/>
            <a:ext cx="1524000" cy="5847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Century" pitchFamily="18" charset="0"/>
              </a:rPr>
              <a:t>Non semantic element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Century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8600" y="6044625"/>
            <a:ext cx="1524000" cy="5847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Century" pitchFamily="18" charset="0"/>
              </a:rPr>
              <a:t>Semantic element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Century" pitchFamily="18" charset="0"/>
            </a:endParaRPr>
          </a:p>
        </p:txBody>
      </p:sp>
      <p:cxnSp>
        <p:nvCxnSpPr>
          <p:cNvPr id="43" name="Straight Arrow Connector 42"/>
          <p:cNvCxnSpPr>
            <a:stCxn id="37" idx="3"/>
          </p:cNvCxnSpPr>
          <p:nvPr/>
        </p:nvCxnSpPr>
        <p:spPr>
          <a:xfrm>
            <a:off x="1752600" y="1816388"/>
            <a:ext cx="1524000" cy="4696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9" idx="3"/>
          </p:cNvCxnSpPr>
          <p:nvPr/>
        </p:nvCxnSpPr>
        <p:spPr>
          <a:xfrm flipV="1">
            <a:off x="1752600" y="5638800"/>
            <a:ext cx="1524000" cy="6982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0" y="-76200"/>
            <a:ext cx="5257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HTML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</a:t>
            </a:r>
          </a:p>
          <a:p>
            <a:pPr lvl="0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Semantic Elements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0" y="76200"/>
            <a:ext cx="9144000" cy="1219200"/>
            <a:chOff x="0" y="228600"/>
            <a:chExt cx="9144000" cy="1219200"/>
          </a:xfrm>
        </p:grpSpPr>
        <p:sp>
          <p:nvSpPr>
            <p:cNvPr id="8" name="Rectangle 7"/>
            <p:cNvSpPr/>
            <p:nvPr/>
          </p:nvSpPr>
          <p:spPr>
            <a:xfrm>
              <a:off x="0" y="1402081"/>
              <a:ext cx="9144000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7010400" y="228600"/>
              <a:ext cx="2046512" cy="838200"/>
              <a:chOff x="6858000" y="121622"/>
              <a:chExt cx="2198912" cy="8265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858000" y="121622"/>
                <a:ext cx="21989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ea typeface="Meiryo" pitchFamily="34" charset="-128"/>
                    <a:cs typeface="Vijaya" pitchFamily="34" charset="0"/>
                  </a:rPr>
                  <a:t>TKHTS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858000" y="609600"/>
                <a:ext cx="219891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 err="1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Techknow</a:t>
                </a:r>
                <a:r>
                  <a:rPr lang="en-US" sz="1600" b="1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 Heights</a:t>
                </a:r>
                <a:endParaRPr lang="en-US" sz="1600" b="1" i="1" dirty="0">
                  <a:solidFill>
                    <a:schemeClr val="accent1">
                      <a:lumMod val="50000"/>
                    </a:schemeClr>
                  </a:solidFill>
                  <a:latin typeface="Cambria" pitchFamily="18" charset="0"/>
                  <a:cs typeface="Vijaya" pitchFamily="34" charset="0"/>
                </a:endParaRPr>
              </a:p>
            </p:txBody>
          </p:sp>
        </p:grpSp>
      </p:grpSp>
      <p:sp>
        <p:nvSpPr>
          <p:cNvPr id="39" name="Content Placeholder 38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6699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entury" pitchFamily="18" charset="0"/>
              </a:rPr>
              <a:t>Semantic Elements explained above are all block elements</a:t>
            </a:r>
          </a:p>
          <a:p>
            <a:r>
              <a:rPr lang="en-US" dirty="0" smtClean="0">
                <a:latin typeface="Century" pitchFamily="18" charset="0"/>
              </a:rPr>
              <a:t>To get these elements to work properly, set the display property to block in your style sheet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This causes older browsers to render these elements correctly</a:t>
            </a:r>
            <a:endParaRPr lang="en-US" dirty="0">
              <a:latin typeface="Century" pitchFamily="18" charset="0"/>
            </a:endParaRP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066800" y="4343400"/>
            <a:ext cx="723900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Century" pitchFamily="18" charset="0"/>
              </a:rPr>
              <a:t>header, section, footer, aside, </a:t>
            </a:r>
            <a:r>
              <a:rPr lang="en-US" sz="2400" dirty="0" err="1" smtClean="0">
                <a:solidFill>
                  <a:schemeClr val="tx1"/>
                </a:solidFill>
                <a:latin typeface="Century" pitchFamily="18" charset="0"/>
              </a:rPr>
              <a:t>nav</a:t>
            </a:r>
            <a:r>
              <a:rPr lang="en-US" sz="2400" dirty="0" smtClean="0">
                <a:solidFill>
                  <a:schemeClr val="tx1"/>
                </a:solidFill>
                <a:latin typeface="Century" pitchFamily="18" charset="0"/>
              </a:rPr>
              <a:t>, article, figure</a:t>
            </a:r>
            <a:br>
              <a:rPr lang="en-US" sz="2400" dirty="0" smtClean="0">
                <a:solidFill>
                  <a:schemeClr val="tx1"/>
                </a:solidFill>
                <a:latin typeface="Century" pitchFamily="18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Century" pitchFamily="18" charset="0"/>
              </a:rPr>
              <a:t>{ </a:t>
            </a:r>
            <a:br>
              <a:rPr lang="en-US" sz="2400" dirty="0" smtClean="0">
                <a:solidFill>
                  <a:schemeClr val="tx1"/>
                </a:solidFill>
                <a:latin typeface="Century" pitchFamily="18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Century" pitchFamily="18" charset="0"/>
              </a:rPr>
              <a:t>	display: block; </a:t>
            </a:r>
            <a:br>
              <a:rPr lang="en-US" sz="2400" dirty="0" smtClean="0">
                <a:solidFill>
                  <a:schemeClr val="tx1"/>
                </a:solidFill>
                <a:latin typeface="Century" pitchFamily="18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Century" pitchFamily="18" charset="0"/>
              </a:rPr>
              <a:t>}</a:t>
            </a:r>
            <a:endParaRPr lang="en-US" sz="2400" dirty="0">
              <a:solidFill>
                <a:schemeClr val="tx1"/>
              </a:solidFill>
              <a:latin typeface="Century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0" y="76200"/>
            <a:ext cx="9144000" cy="1219200"/>
            <a:chOff x="0" y="228600"/>
            <a:chExt cx="9144000" cy="1219200"/>
          </a:xfrm>
        </p:grpSpPr>
        <p:sp>
          <p:nvSpPr>
            <p:cNvPr id="8" name="Rectangle 7"/>
            <p:cNvSpPr/>
            <p:nvPr/>
          </p:nvSpPr>
          <p:spPr>
            <a:xfrm>
              <a:off x="0" y="1402081"/>
              <a:ext cx="9144000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7010400" y="228600"/>
              <a:ext cx="2046512" cy="838200"/>
              <a:chOff x="6858000" y="121622"/>
              <a:chExt cx="2198912" cy="8265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858000" y="121622"/>
                <a:ext cx="21989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ea typeface="Meiryo" pitchFamily="34" charset="-128"/>
                    <a:cs typeface="Vijaya" pitchFamily="34" charset="0"/>
                  </a:rPr>
                  <a:t>TKHTS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858000" y="609600"/>
                <a:ext cx="219891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 err="1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Techknow</a:t>
                </a:r>
                <a:r>
                  <a:rPr lang="en-US" sz="1600" b="1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 Heights</a:t>
                </a:r>
                <a:endParaRPr lang="en-US" sz="1600" b="1" i="1" dirty="0">
                  <a:solidFill>
                    <a:schemeClr val="accent1">
                      <a:lumMod val="50000"/>
                    </a:schemeClr>
                  </a:solidFill>
                  <a:latin typeface="Cambria" pitchFamily="18" charset="0"/>
                  <a:cs typeface="Vijaya" pitchFamily="34" charset="0"/>
                </a:endParaRPr>
              </a:p>
            </p:txBody>
          </p:sp>
        </p:grp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0" y="-76200"/>
            <a:ext cx="7162800" cy="129540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HTML</a:t>
            </a:r>
            <a:r>
              <a:rPr lang="en-US" sz="6600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entury" pitchFamily="18" charset="0"/>
              </a:rPr>
              <a:t>Introduction</a:t>
            </a:r>
          </a:p>
          <a:p>
            <a:r>
              <a:rPr lang="en-US" dirty="0" smtClean="0">
                <a:latin typeface="Century" pitchFamily="18" charset="0"/>
              </a:rPr>
              <a:t>New Input Types</a:t>
            </a:r>
          </a:p>
          <a:p>
            <a:r>
              <a:rPr lang="en-US" dirty="0" smtClean="0">
                <a:latin typeface="Century" pitchFamily="18" charset="0"/>
              </a:rPr>
              <a:t>New Tags</a:t>
            </a:r>
          </a:p>
          <a:p>
            <a:r>
              <a:rPr lang="en-US" dirty="0" smtClean="0">
                <a:latin typeface="Century" pitchFamily="18" charset="0"/>
              </a:rPr>
              <a:t>New Form elements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&lt;</a:t>
            </a:r>
            <a:r>
              <a:rPr lang="en-US" dirty="0" err="1" smtClean="0">
                <a:latin typeface="Century" pitchFamily="18" charset="0"/>
              </a:rPr>
              <a:t>datalist</a:t>
            </a:r>
            <a:r>
              <a:rPr lang="en-US" dirty="0" smtClean="0">
                <a:latin typeface="Century" pitchFamily="18" charset="0"/>
              </a:rPr>
              <a:t>&gt;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&lt;</a:t>
            </a:r>
            <a:r>
              <a:rPr lang="en-US" dirty="0" err="1" smtClean="0">
                <a:latin typeface="Century" pitchFamily="18" charset="0"/>
              </a:rPr>
              <a:t>keygen</a:t>
            </a:r>
            <a:r>
              <a:rPr lang="en-US" dirty="0" smtClean="0">
                <a:latin typeface="Century" pitchFamily="18" charset="0"/>
              </a:rPr>
              <a:t>&gt;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&lt;output&gt;</a:t>
            </a:r>
          </a:p>
          <a:p>
            <a:r>
              <a:rPr lang="en-US" dirty="0" smtClean="0">
                <a:latin typeface="Century" pitchFamily="18" charset="0"/>
              </a:rPr>
              <a:t>Semantic Elements</a:t>
            </a:r>
          </a:p>
          <a:p>
            <a:r>
              <a:rPr lang="en-US" b="1" dirty="0" smtClean="0">
                <a:latin typeface="Century" pitchFamily="18" charset="0"/>
              </a:rPr>
              <a:t>New Attributes</a:t>
            </a:r>
          </a:p>
          <a:p>
            <a:r>
              <a:rPr lang="en-US" dirty="0" smtClean="0">
                <a:latin typeface="Century" pitchFamily="18" charset="0"/>
              </a:rPr>
              <a:t>Removed elements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0" y="-76200"/>
            <a:ext cx="69342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HTML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</a:t>
            </a:r>
          </a:p>
          <a:p>
            <a:pPr lvl="0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New Attributes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0" y="76200"/>
            <a:ext cx="9144000" cy="1219200"/>
            <a:chOff x="0" y="228600"/>
            <a:chExt cx="9144000" cy="1219200"/>
          </a:xfrm>
        </p:grpSpPr>
        <p:sp>
          <p:nvSpPr>
            <p:cNvPr id="8" name="Rectangle 7"/>
            <p:cNvSpPr/>
            <p:nvPr/>
          </p:nvSpPr>
          <p:spPr>
            <a:xfrm>
              <a:off x="0" y="1402081"/>
              <a:ext cx="9144000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7010400" y="228600"/>
              <a:ext cx="2046512" cy="838200"/>
              <a:chOff x="6858000" y="121622"/>
              <a:chExt cx="2198912" cy="8265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858000" y="121622"/>
                <a:ext cx="21989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ea typeface="Meiryo" pitchFamily="34" charset="-128"/>
                    <a:cs typeface="Vijaya" pitchFamily="34" charset="0"/>
                  </a:rPr>
                  <a:t>TKHTS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858000" y="609600"/>
                <a:ext cx="219891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 err="1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Techknow</a:t>
                </a:r>
                <a:r>
                  <a:rPr lang="en-US" sz="1600" b="1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 Heights</a:t>
                </a:r>
                <a:endParaRPr lang="en-US" sz="1600" b="1" i="1" dirty="0">
                  <a:solidFill>
                    <a:schemeClr val="accent1">
                      <a:lumMod val="50000"/>
                    </a:schemeClr>
                  </a:solidFill>
                  <a:latin typeface="Cambria" pitchFamily="18" charset="0"/>
                  <a:cs typeface="Vijaya" pitchFamily="34" charset="0"/>
                </a:endParaRPr>
              </a:p>
            </p:txBody>
          </p:sp>
        </p:grpSp>
      </p:grpSp>
      <p:sp>
        <p:nvSpPr>
          <p:cNvPr id="12" name="Content Placeholder 2"/>
          <p:cNvSpPr txBox="1">
            <a:spLocks/>
          </p:cNvSpPr>
          <p:nvPr/>
        </p:nvSpPr>
        <p:spPr>
          <a:xfrm>
            <a:off x="4648200" y="1511299"/>
            <a:ext cx="4114800" cy="103484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itchFamily="18" charset="0"/>
                <a:ea typeface="+mn-ea"/>
                <a:cs typeface="+mn-cs"/>
              </a:rPr>
              <a:t>New attributes for &lt;form&gt;: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itchFamily="18" charset="0"/>
                <a:ea typeface="+mn-ea"/>
                <a:cs typeface="+mn-cs"/>
              </a:rPr>
              <a:t>Autocomplete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itchFamily="18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itchFamily="18" charset="0"/>
                <a:ea typeface="+mn-ea"/>
                <a:cs typeface="+mn-cs"/>
              </a:rPr>
              <a:t>Novalidate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itchFamily="18" charset="0"/>
              <a:ea typeface="+mn-ea"/>
              <a:cs typeface="+mn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511300"/>
            <a:ext cx="4114800" cy="53467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itchFamily="18" charset="0"/>
                <a:ea typeface="+mn-ea"/>
                <a:cs typeface="+mn-cs"/>
              </a:rPr>
              <a:t>New attributes for &lt;input&gt;: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itchFamily="18" charset="0"/>
                <a:ea typeface="+mn-ea"/>
                <a:cs typeface="+mn-cs"/>
              </a:rPr>
              <a:t>Autocomplete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itchFamily="18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itchFamily="18" charset="0"/>
                <a:ea typeface="+mn-ea"/>
                <a:cs typeface="+mn-cs"/>
              </a:rPr>
              <a:t>Autofocus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itchFamily="18" charset="0"/>
                <a:ea typeface="+mn-ea"/>
                <a:cs typeface="+mn-cs"/>
              </a:rPr>
              <a:t>Form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itchFamily="18" charset="0"/>
                <a:ea typeface="+mn-ea"/>
                <a:cs typeface="+mn-cs"/>
              </a:rPr>
              <a:t>Formaction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itchFamily="18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itchFamily="18" charset="0"/>
                <a:ea typeface="+mn-ea"/>
                <a:cs typeface="+mn-cs"/>
              </a:rPr>
              <a:t>Formmethod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itchFamily="18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itchFamily="18" charset="0"/>
                <a:ea typeface="+mn-ea"/>
                <a:cs typeface="+mn-cs"/>
              </a:rPr>
              <a:t>Formnovalidate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itchFamily="18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itchFamily="18" charset="0"/>
                <a:ea typeface="+mn-ea"/>
                <a:cs typeface="+mn-cs"/>
              </a:rPr>
              <a:t>Formtarget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itchFamily="18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itchFamily="18" charset="0"/>
                <a:ea typeface="+mn-ea"/>
                <a:cs typeface="+mn-cs"/>
              </a:rPr>
              <a:t>height and width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itchFamily="18" charset="0"/>
                <a:ea typeface="+mn-ea"/>
                <a:cs typeface="+mn-cs"/>
              </a:rPr>
              <a:t>List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itchFamily="18" charset="0"/>
                <a:ea typeface="+mn-ea"/>
                <a:cs typeface="+mn-cs"/>
              </a:rPr>
              <a:t>min and max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itchFamily="18" charset="0"/>
                <a:ea typeface="+mn-ea"/>
                <a:cs typeface="+mn-cs"/>
              </a:rPr>
              <a:t>Multiple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itchFamily="18" charset="0"/>
                <a:ea typeface="+mn-ea"/>
                <a:cs typeface="+mn-cs"/>
              </a:rPr>
              <a:t>pattern (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itchFamily="18" charset="0"/>
                <a:ea typeface="+mn-ea"/>
                <a:cs typeface="+mn-cs"/>
              </a:rPr>
              <a:t>regexp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itchFamily="18" charset="0"/>
                <a:ea typeface="+mn-ea"/>
                <a:cs typeface="+mn-cs"/>
              </a:rPr>
              <a:t>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itchFamily="18" charset="0"/>
                <a:ea typeface="+mn-ea"/>
                <a:cs typeface="+mn-cs"/>
              </a:rPr>
              <a:t>Placeholder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itchFamily="18" charset="0"/>
                <a:ea typeface="+mn-ea"/>
                <a:cs typeface="+mn-cs"/>
              </a:rPr>
              <a:t>Required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itchFamily="18" charset="0"/>
                <a:ea typeface="+mn-ea"/>
                <a:cs typeface="+mn-cs"/>
              </a:rPr>
              <a:t>step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0" y="76200"/>
            <a:ext cx="9144000" cy="1219200"/>
            <a:chOff x="0" y="228600"/>
            <a:chExt cx="9144000" cy="1219200"/>
          </a:xfrm>
        </p:grpSpPr>
        <p:sp>
          <p:nvSpPr>
            <p:cNvPr id="8" name="Rectangle 7"/>
            <p:cNvSpPr/>
            <p:nvPr/>
          </p:nvSpPr>
          <p:spPr>
            <a:xfrm>
              <a:off x="0" y="1402081"/>
              <a:ext cx="9144000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7010400" y="228600"/>
              <a:ext cx="2046512" cy="838200"/>
              <a:chOff x="6858000" y="121622"/>
              <a:chExt cx="2198912" cy="8265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858000" y="121622"/>
                <a:ext cx="21989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ea typeface="Meiryo" pitchFamily="34" charset="-128"/>
                    <a:cs typeface="Vijaya" pitchFamily="34" charset="0"/>
                  </a:rPr>
                  <a:t>TKHTS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858000" y="609600"/>
                <a:ext cx="219891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 err="1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Techknow</a:t>
                </a:r>
                <a:r>
                  <a:rPr lang="en-US" sz="1600" b="1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 Heights</a:t>
                </a:r>
                <a:endParaRPr lang="en-US" sz="1600" b="1" i="1" dirty="0">
                  <a:solidFill>
                    <a:schemeClr val="accent1">
                      <a:lumMod val="50000"/>
                    </a:schemeClr>
                  </a:solidFill>
                  <a:latin typeface="Cambria" pitchFamily="18" charset="0"/>
                  <a:cs typeface="Vijaya" pitchFamily="34" charset="0"/>
                </a:endParaRPr>
              </a:p>
            </p:txBody>
          </p:sp>
        </p:grp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0" y="-76200"/>
            <a:ext cx="7162800" cy="129540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HTML</a:t>
            </a:r>
            <a:r>
              <a:rPr lang="en-US" sz="6600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entury" pitchFamily="18" charset="0"/>
              </a:rPr>
              <a:t>Introduction</a:t>
            </a:r>
          </a:p>
          <a:p>
            <a:r>
              <a:rPr lang="en-US" dirty="0" smtClean="0">
                <a:latin typeface="Century" pitchFamily="18" charset="0"/>
              </a:rPr>
              <a:t>New Input Types</a:t>
            </a:r>
          </a:p>
          <a:p>
            <a:r>
              <a:rPr lang="en-US" dirty="0" smtClean="0">
                <a:latin typeface="Century" pitchFamily="18" charset="0"/>
              </a:rPr>
              <a:t>New Tags</a:t>
            </a:r>
          </a:p>
          <a:p>
            <a:r>
              <a:rPr lang="en-US" dirty="0" smtClean="0">
                <a:latin typeface="Century" pitchFamily="18" charset="0"/>
              </a:rPr>
              <a:t>New Form elements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&lt;</a:t>
            </a:r>
            <a:r>
              <a:rPr lang="en-US" dirty="0" err="1" smtClean="0">
                <a:latin typeface="Century" pitchFamily="18" charset="0"/>
              </a:rPr>
              <a:t>datalist</a:t>
            </a:r>
            <a:r>
              <a:rPr lang="en-US" dirty="0" smtClean="0">
                <a:latin typeface="Century" pitchFamily="18" charset="0"/>
              </a:rPr>
              <a:t>&gt;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&lt;</a:t>
            </a:r>
            <a:r>
              <a:rPr lang="en-US" dirty="0" err="1" smtClean="0">
                <a:latin typeface="Century" pitchFamily="18" charset="0"/>
              </a:rPr>
              <a:t>keygen</a:t>
            </a:r>
            <a:r>
              <a:rPr lang="en-US" dirty="0" smtClean="0">
                <a:latin typeface="Century" pitchFamily="18" charset="0"/>
              </a:rPr>
              <a:t>&gt;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&lt;output&gt;</a:t>
            </a:r>
          </a:p>
          <a:p>
            <a:r>
              <a:rPr lang="en-US" dirty="0" smtClean="0">
                <a:latin typeface="Century" pitchFamily="18" charset="0"/>
              </a:rPr>
              <a:t>Semantic Elements</a:t>
            </a:r>
          </a:p>
          <a:p>
            <a:r>
              <a:rPr lang="en-US" dirty="0" smtClean="0">
                <a:latin typeface="Century" pitchFamily="18" charset="0"/>
              </a:rPr>
              <a:t>New Attributes</a:t>
            </a:r>
          </a:p>
          <a:p>
            <a:r>
              <a:rPr lang="en-US" b="1" dirty="0" smtClean="0">
                <a:latin typeface="Century" pitchFamily="18" charset="0"/>
              </a:rPr>
              <a:t>Removed elements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79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entury" pitchFamily="18" charset="0"/>
              </a:rPr>
              <a:t>HTML documents contain</a:t>
            </a:r>
            <a:r>
              <a:rPr lang="en-US" b="1" dirty="0" smtClean="0">
                <a:latin typeface="Century" pitchFamily="18" charset="0"/>
              </a:rPr>
              <a:t> </a:t>
            </a:r>
            <a:r>
              <a:rPr lang="en-US" dirty="0" smtClean="0">
                <a:latin typeface="Century" pitchFamily="18" charset="0"/>
              </a:rPr>
              <a:t>HTML</a:t>
            </a:r>
            <a:r>
              <a:rPr lang="en-US" b="1" dirty="0" smtClean="0">
                <a:latin typeface="Century" pitchFamily="18" charset="0"/>
              </a:rPr>
              <a:t> tags</a:t>
            </a:r>
            <a:r>
              <a:rPr lang="en-US" dirty="0" smtClean="0">
                <a:latin typeface="Century" pitchFamily="18" charset="0"/>
              </a:rPr>
              <a:t> and plain </a:t>
            </a:r>
            <a:r>
              <a:rPr lang="en-US" b="1" dirty="0" smtClean="0">
                <a:latin typeface="Century" pitchFamily="18" charset="0"/>
              </a:rPr>
              <a:t>text</a:t>
            </a:r>
            <a:endParaRPr lang="en-US" dirty="0" smtClean="0">
              <a:latin typeface="Century" pitchFamily="18" charset="0"/>
            </a:endParaRPr>
          </a:p>
          <a:p>
            <a:r>
              <a:rPr lang="en-US" dirty="0" smtClean="0">
                <a:latin typeface="Century" pitchFamily="18" charset="0"/>
              </a:rPr>
              <a:t>HTML documents are also called</a:t>
            </a:r>
            <a:r>
              <a:rPr lang="en-US" b="1" dirty="0" smtClean="0">
                <a:latin typeface="Century" pitchFamily="18" charset="0"/>
              </a:rPr>
              <a:t> web pages</a:t>
            </a:r>
            <a:endParaRPr lang="en-US" dirty="0">
              <a:latin typeface="Century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76200"/>
            <a:ext cx="5638800" cy="129540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HTML</a:t>
            </a:r>
            <a:b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Getting Started</a:t>
            </a:r>
            <a:endParaRPr lang="en-US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0" y="76200"/>
            <a:ext cx="9144000" cy="1219200"/>
            <a:chOff x="0" y="228600"/>
            <a:chExt cx="9144000" cy="1219200"/>
          </a:xfrm>
        </p:grpSpPr>
        <p:sp>
          <p:nvSpPr>
            <p:cNvPr id="6" name="Rectangle 5"/>
            <p:cNvSpPr/>
            <p:nvPr/>
          </p:nvSpPr>
          <p:spPr>
            <a:xfrm>
              <a:off x="0" y="1402081"/>
              <a:ext cx="9144000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5" name="Group 14"/>
            <p:cNvGrpSpPr/>
            <p:nvPr/>
          </p:nvGrpSpPr>
          <p:grpSpPr>
            <a:xfrm>
              <a:off x="7010400" y="228600"/>
              <a:ext cx="2046512" cy="838200"/>
              <a:chOff x="6858000" y="121622"/>
              <a:chExt cx="2198912" cy="826532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858000" y="121622"/>
                <a:ext cx="21989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ea typeface="Meiryo" pitchFamily="34" charset="-128"/>
                    <a:cs typeface="Vijaya" pitchFamily="34" charset="0"/>
                  </a:rPr>
                  <a:t>TKHTS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858000" y="609600"/>
                <a:ext cx="219891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 err="1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Techknow</a:t>
                </a:r>
                <a:r>
                  <a:rPr lang="en-US" sz="1600" b="1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 Heights</a:t>
                </a:r>
                <a:endParaRPr lang="en-US" sz="1600" b="1" i="1" dirty="0">
                  <a:solidFill>
                    <a:schemeClr val="accent1">
                      <a:lumMod val="50000"/>
                    </a:schemeClr>
                  </a:solidFill>
                  <a:latin typeface="Cambria" pitchFamily="18" charset="0"/>
                  <a:cs typeface="Vijaya" pitchFamily="34" charset="0"/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7200" y="3185279"/>
            <a:ext cx="8001000" cy="313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&lt;!DOCTYPE HTML PUBLIC "-//W3C//DTD HTML 4.01</a:t>
            </a:r>
          </a:p>
          <a:p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	Transitional//EN” "http://www.w3.org/TR/html4/loose.dtd"&gt;</a:t>
            </a:r>
          </a:p>
          <a:p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&lt;html&gt;</a:t>
            </a:r>
          </a:p>
          <a:p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	&lt;head&gt;</a:t>
            </a:r>
          </a:p>
          <a:p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		&lt;title&gt;HTML&lt;/title&gt;</a:t>
            </a:r>
          </a:p>
          <a:p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	&lt;/head&gt;</a:t>
            </a:r>
          </a:p>
          <a:p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	&lt;body&gt;</a:t>
            </a:r>
          </a:p>
          <a:p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		&lt;h2&gt;This heading of my web page&lt;/h2&gt;</a:t>
            </a:r>
          </a:p>
          <a:p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		&lt;p&gt;This my first web page.&lt;/p&gt;</a:t>
            </a:r>
          </a:p>
          <a:p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	&lt;/body&gt;</a:t>
            </a:r>
          </a:p>
          <a:p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&lt;/html&gt;</a:t>
            </a:r>
            <a:endParaRPr lang="en-US" dirty="0">
              <a:solidFill>
                <a:schemeClr val="tx1"/>
              </a:solidFill>
              <a:latin typeface="Century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3886200" cy="2819400"/>
          </a:xfrm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entury" pitchFamily="18" charset="0"/>
              </a:rPr>
              <a:t>&lt;acronym&gt;</a:t>
            </a:r>
          </a:p>
          <a:p>
            <a:r>
              <a:rPr lang="en-US" dirty="0" smtClean="0">
                <a:latin typeface="Century" pitchFamily="18" charset="0"/>
              </a:rPr>
              <a:t>&lt;applet&gt;</a:t>
            </a:r>
          </a:p>
          <a:p>
            <a:r>
              <a:rPr lang="en-US" dirty="0" smtClean="0">
                <a:latin typeface="Century" pitchFamily="18" charset="0"/>
              </a:rPr>
              <a:t>&lt;</a:t>
            </a:r>
            <a:r>
              <a:rPr lang="en-US" dirty="0" err="1" smtClean="0">
                <a:latin typeface="Century" pitchFamily="18" charset="0"/>
              </a:rPr>
              <a:t>basefont</a:t>
            </a:r>
            <a:r>
              <a:rPr lang="en-US" dirty="0" smtClean="0">
                <a:latin typeface="Century" pitchFamily="18" charset="0"/>
              </a:rPr>
              <a:t>&gt;</a:t>
            </a:r>
          </a:p>
          <a:p>
            <a:r>
              <a:rPr lang="en-US" dirty="0" smtClean="0">
                <a:latin typeface="Century" pitchFamily="18" charset="0"/>
              </a:rPr>
              <a:t>&lt;big&gt;</a:t>
            </a:r>
          </a:p>
          <a:p>
            <a:r>
              <a:rPr lang="en-US" dirty="0" smtClean="0">
                <a:latin typeface="Century" pitchFamily="18" charset="0"/>
              </a:rPr>
              <a:t>&lt;center&gt;</a:t>
            </a:r>
          </a:p>
          <a:p>
            <a:r>
              <a:rPr lang="en-US" dirty="0" smtClean="0">
                <a:latin typeface="Century" pitchFamily="18" charset="0"/>
              </a:rPr>
              <a:t>&lt;dir&gt;</a:t>
            </a:r>
            <a:endParaRPr lang="en-US" dirty="0">
              <a:latin typeface="Century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40</a:t>
            </a:fld>
            <a:endParaRPr lang="en-US"/>
          </a:p>
        </p:txBody>
      </p:sp>
      <p:grpSp>
        <p:nvGrpSpPr>
          <p:cNvPr id="2" name="Group 4"/>
          <p:cNvGrpSpPr/>
          <p:nvPr/>
        </p:nvGrpSpPr>
        <p:grpSpPr>
          <a:xfrm>
            <a:off x="0" y="76200"/>
            <a:ext cx="9144000" cy="1219200"/>
            <a:chOff x="0" y="228600"/>
            <a:chExt cx="9144000" cy="1219200"/>
          </a:xfrm>
        </p:grpSpPr>
        <p:sp>
          <p:nvSpPr>
            <p:cNvPr id="7" name="Rectangle 6"/>
            <p:cNvSpPr/>
            <p:nvPr/>
          </p:nvSpPr>
          <p:spPr>
            <a:xfrm>
              <a:off x="0" y="1402081"/>
              <a:ext cx="9144000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5" name="Group 14"/>
            <p:cNvGrpSpPr/>
            <p:nvPr/>
          </p:nvGrpSpPr>
          <p:grpSpPr>
            <a:xfrm>
              <a:off x="7010400" y="228600"/>
              <a:ext cx="2046512" cy="838200"/>
              <a:chOff x="6858000" y="121622"/>
              <a:chExt cx="2198912" cy="8265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858000" y="121622"/>
                <a:ext cx="21989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ea typeface="Meiryo" pitchFamily="34" charset="-128"/>
                    <a:cs typeface="Vijaya" pitchFamily="34" charset="0"/>
                  </a:rPr>
                  <a:t>TKHTS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858000" y="609600"/>
                <a:ext cx="219891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 err="1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Techknow</a:t>
                </a:r>
                <a:r>
                  <a:rPr lang="en-US" sz="1600" b="1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 Heights</a:t>
                </a:r>
                <a:endParaRPr lang="en-US" sz="1600" b="1" i="1" dirty="0">
                  <a:solidFill>
                    <a:schemeClr val="accent1">
                      <a:lumMod val="50000"/>
                    </a:schemeClr>
                  </a:solidFill>
                  <a:latin typeface="Cambria" pitchFamily="18" charset="0"/>
                  <a:cs typeface="Vijaya" pitchFamily="34" charset="0"/>
                </a:endParaRPr>
              </a:p>
            </p:txBody>
          </p:sp>
        </p:grpSp>
      </p:grpSp>
      <p:sp>
        <p:nvSpPr>
          <p:cNvPr id="12" name="Content Placeholder 2"/>
          <p:cNvSpPr txBox="1">
            <a:spLocks/>
          </p:cNvSpPr>
          <p:nvPr/>
        </p:nvSpPr>
        <p:spPr>
          <a:xfrm>
            <a:off x="4343400" y="2743200"/>
            <a:ext cx="3886200" cy="2819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itchFamily="18" charset="0"/>
                <a:ea typeface="+mn-ea"/>
                <a:cs typeface="+mn-cs"/>
              </a:rPr>
              <a:t>&lt;font&gt;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itchFamily="18" charset="0"/>
                <a:ea typeface="+mn-ea"/>
                <a:cs typeface="+mn-cs"/>
              </a:rPr>
              <a:t>&lt;frame&gt;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itchFamily="18" charset="0"/>
                <a:ea typeface="+mn-ea"/>
                <a:cs typeface="+mn-cs"/>
              </a:rPr>
              <a:t>&lt;frameset&gt;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itchFamily="18" charset="0"/>
                <a:ea typeface="+mn-ea"/>
                <a:cs typeface="+mn-cs"/>
              </a:rPr>
              <a:t>&lt;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itchFamily="18" charset="0"/>
                <a:ea typeface="+mn-ea"/>
                <a:cs typeface="+mn-cs"/>
              </a:rPr>
              <a:t>noframes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itchFamily="18" charset="0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itchFamily="18" charset="0"/>
                <a:ea typeface="+mn-ea"/>
                <a:cs typeface="+mn-cs"/>
              </a:rPr>
              <a:t>&lt;strike&gt;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itchFamily="18" charset="0"/>
                <a:ea typeface="+mn-ea"/>
                <a:cs typeface="+mn-cs"/>
              </a:rPr>
              <a:t>&lt;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itchFamily="18" charset="0"/>
                <a:ea typeface="+mn-ea"/>
                <a:cs typeface="+mn-cs"/>
              </a:rPr>
              <a:t>tt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itchFamily="18" charset="0"/>
                <a:ea typeface="+mn-ea"/>
                <a:cs typeface="+mn-cs"/>
              </a:rPr>
              <a:t>&gt;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itchFamily="18" charset="0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" y="1524000"/>
            <a:ext cx="7391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entury" pitchFamily="18" charset="0"/>
              </a:rPr>
              <a:t>HTML 4.01 removed elements from HTML5</a:t>
            </a:r>
            <a:endParaRPr lang="en-US" sz="3200" dirty="0">
              <a:latin typeface="Century" pitchFamily="18" charset="0"/>
            </a:endParaRPr>
          </a:p>
        </p:txBody>
      </p:sp>
      <p:sp>
        <p:nvSpPr>
          <p:cNvPr id="14" name="Title 3"/>
          <p:cNvSpPr>
            <a:spLocks noGrp="1"/>
          </p:cNvSpPr>
          <p:nvPr>
            <p:ph type="title"/>
          </p:nvPr>
        </p:nvSpPr>
        <p:spPr>
          <a:xfrm>
            <a:off x="0" y="-76200"/>
            <a:ext cx="5638800" cy="12954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HTML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Removed Elements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41</a:t>
            </a:fld>
            <a:endParaRPr lang="en-US"/>
          </a:p>
        </p:txBody>
      </p:sp>
      <p:grpSp>
        <p:nvGrpSpPr>
          <p:cNvPr id="2" name="Group 4"/>
          <p:cNvGrpSpPr/>
          <p:nvPr/>
        </p:nvGrpSpPr>
        <p:grpSpPr>
          <a:xfrm>
            <a:off x="0" y="76200"/>
            <a:ext cx="9144000" cy="1219200"/>
            <a:chOff x="0" y="228600"/>
            <a:chExt cx="9144000" cy="1219200"/>
          </a:xfrm>
        </p:grpSpPr>
        <p:sp>
          <p:nvSpPr>
            <p:cNvPr id="7" name="Rectangle 6"/>
            <p:cNvSpPr/>
            <p:nvPr/>
          </p:nvSpPr>
          <p:spPr>
            <a:xfrm>
              <a:off x="0" y="1402081"/>
              <a:ext cx="9144000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5" name="Group 14"/>
            <p:cNvGrpSpPr/>
            <p:nvPr/>
          </p:nvGrpSpPr>
          <p:grpSpPr>
            <a:xfrm>
              <a:off x="7010400" y="228600"/>
              <a:ext cx="2046512" cy="838200"/>
              <a:chOff x="6858000" y="121622"/>
              <a:chExt cx="2198912" cy="8265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858000" y="121622"/>
                <a:ext cx="21989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ea typeface="Meiryo" pitchFamily="34" charset="-128"/>
                    <a:cs typeface="Vijaya" pitchFamily="34" charset="0"/>
                  </a:rPr>
                  <a:t>TKHTS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858000" y="609600"/>
                <a:ext cx="219891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 err="1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Techknow</a:t>
                </a:r>
                <a:r>
                  <a:rPr lang="en-US" sz="1600" b="1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 Heights</a:t>
                </a:r>
                <a:endParaRPr lang="en-US" sz="1600" b="1" i="1" dirty="0">
                  <a:solidFill>
                    <a:schemeClr val="accent1">
                      <a:lumMod val="50000"/>
                    </a:schemeClr>
                  </a:solidFill>
                  <a:latin typeface="Cambria" pitchFamily="18" charset="0"/>
                  <a:cs typeface="Vijaya" pitchFamily="34" charset="0"/>
                </a:endParaRPr>
              </a:p>
            </p:txBody>
          </p:sp>
        </p:grpSp>
      </p:grpSp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0" y="-76200"/>
            <a:ext cx="5638800" cy="12954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HTML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Title 3"/>
          <p:cNvSpPr txBox="1">
            <a:spLocks/>
          </p:cNvSpPr>
          <p:nvPr/>
        </p:nvSpPr>
        <p:spPr>
          <a:xfrm>
            <a:off x="0" y="3352800"/>
            <a:ext cx="9144000" cy="1143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HTML</a:t>
            </a:r>
            <a:r>
              <a:rPr lang="en-US" sz="66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5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Features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42</a:t>
            </a:fld>
            <a:endParaRPr lang="en-US"/>
          </a:p>
        </p:txBody>
      </p:sp>
      <p:grpSp>
        <p:nvGrpSpPr>
          <p:cNvPr id="2" name="Group 4"/>
          <p:cNvGrpSpPr/>
          <p:nvPr/>
        </p:nvGrpSpPr>
        <p:grpSpPr>
          <a:xfrm>
            <a:off x="0" y="76200"/>
            <a:ext cx="9144000" cy="1219200"/>
            <a:chOff x="0" y="228600"/>
            <a:chExt cx="9144000" cy="1219200"/>
          </a:xfrm>
        </p:grpSpPr>
        <p:sp>
          <p:nvSpPr>
            <p:cNvPr id="7" name="Rectangle 6"/>
            <p:cNvSpPr/>
            <p:nvPr/>
          </p:nvSpPr>
          <p:spPr>
            <a:xfrm>
              <a:off x="0" y="1402081"/>
              <a:ext cx="9144000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7010400" y="228600"/>
              <a:ext cx="2046512" cy="838200"/>
              <a:chOff x="6858000" y="121622"/>
              <a:chExt cx="2198912" cy="8265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858000" y="121622"/>
                <a:ext cx="21989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ea typeface="Meiryo" pitchFamily="34" charset="-128"/>
                    <a:cs typeface="Vijaya" pitchFamily="34" charset="0"/>
                  </a:rPr>
                  <a:t>TKHTS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858000" y="609600"/>
                <a:ext cx="219891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 err="1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Techknow</a:t>
                </a:r>
                <a:r>
                  <a:rPr lang="en-US" sz="1600" b="1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 Heights</a:t>
                </a:r>
                <a:endParaRPr lang="en-US" sz="1600" b="1" i="1" dirty="0">
                  <a:solidFill>
                    <a:schemeClr val="accent1">
                      <a:lumMod val="50000"/>
                    </a:schemeClr>
                  </a:solidFill>
                  <a:latin typeface="Cambria" pitchFamily="18" charset="0"/>
                  <a:cs typeface="Vijaya" pitchFamily="34" charset="0"/>
                </a:endParaRPr>
              </a:p>
            </p:txBody>
          </p:sp>
        </p:grpSp>
      </p:grpSp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0" y="-76200"/>
            <a:ext cx="5638800" cy="12954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HTML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 -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Features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>
                <a:latin typeface="Century" pitchFamily="18" charset="0"/>
              </a:rPr>
              <a:t>Drag and Drop</a:t>
            </a:r>
          </a:p>
          <a:p>
            <a:r>
              <a:rPr lang="en-US" dirty="0" err="1" smtClean="0">
                <a:latin typeface="Century" pitchFamily="18" charset="0"/>
              </a:rPr>
              <a:t>Geoloaction</a:t>
            </a:r>
            <a:endParaRPr lang="en-US" dirty="0" smtClean="0">
              <a:latin typeface="Century" pitchFamily="18" charset="0"/>
            </a:endParaRPr>
          </a:p>
          <a:p>
            <a:r>
              <a:rPr lang="en-US" dirty="0" smtClean="0">
                <a:latin typeface="Century" pitchFamily="18" charset="0"/>
              </a:rPr>
              <a:t>Multimedia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audio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video</a:t>
            </a:r>
          </a:p>
          <a:p>
            <a:r>
              <a:rPr lang="en-US" dirty="0" smtClean="0">
                <a:latin typeface="Century" pitchFamily="18" charset="0"/>
              </a:rPr>
              <a:t>Graphics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canvas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SVG</a:t>
            </a:r>
          </a:p>
          <a:p>
            <a:r>
              <a:rPr lang="en-US" dirty="0" smtClean="0">
                <a:latin typeface="Century" pitchFamily="18" charset="0"/>
              </a:rPr>
              <a:t>Web Storage</a:t>
            </a:r>
          </a:p>
          <a:p>
            <a:r>
              <a:rPr lang="en-US" dirty="0" smtClean="0">
                <a:latin typeface="Century" pitchFamily="18" charset="0"/>
              </a:rPr>
              <a:t>Application cache</a:t>
            </a:r>
          </a:p>
          <a:p>
            <a:r>
              <a:rPr lang="en-US" dirty="0" smtClean="0">
                <a:latin typeface="Century" pitchFamily="18" charset="0"/>
              </a:rPr>
              <a:t>Web Worker</a:t>
            </a:r>
          </a:p>
          <a:p>
            <a:r>
              <a:rPr lang="en-US" dirty="0" smtClean="0">
                <a:latin typeface="Century" pitchFamily="18" charset="0"/>
              </a:rPr>
              <a:t>SSE</a:t>
            </a:r>
            <a:endParaRPr lang="en-US" dirty="0">
              <a:latin typeface="Century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228600" y="2895600"/>
            <a:ext cx="8686800" cy="30480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81000" y="3124200"/>
            <a:ext cx="28194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76200"/>
            <a:ext cx="5638800" cy="12954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HTML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Drag &amp; Drop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0" y="76200"/>
            <a:ext cx="9144000" cy="1219200"/>
            <a:chOff x="0" y="228600"/>
            <a:chExt cx="9144000" cy="1219200"/>
          </a:xfrm>
        </p:grpSpPr>
        <p:sp>
          <p:nvSpPr>
            <p:cNvPr id="6" name="Rectangle 5"/>
            <p:cNvSpPr/>
            <p:nvPr/>
          </p:nvSpPr>
          <p:spPr>
            <a:xfrm>
              <a:off x="0" y="1402081"/>
              <a:ext cx="9144000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5" name="Group 14"/>
            <p:cNvGrpSpPr/>
            <p:nvPr/>
          </p:nvGrpSpPr>
          <p:grpSpPr>
            <a:xfrm>
              <a:off x="7010400" y="228600"/>
              <a:ext cx="2046512" cy="838200"/>
              <a:chOff x="6858000" y="121622"/>
              <a:chExt cx="2198912" cy="826532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858000" y="121622"/>
                <a:ext cx="21989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ea typeface="Meiryo" pitchFamily="34" charset="-128"/>
                    <a:cs typeface="Vijaya" pitchFamily="34" charset="0"/>
                  </a:rPr>
                  <a:t>TKHTS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858000" y="609600"/>
                <a:ext cx="219891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 err="1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Techknow</a:t>
                </a:r>
                <a:r>
                  <a:rPr lang="en-US" sz="1600" b="1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 Heights</a:t>
                </a:r>
                <a:endParaRPr lang="en-US" sz="1600" b="1" i="1" dirty="0">
                  <a:solidFill>
                    <a:schemeClr val="accent1">
                      <a:lumMod val="50000"/>
                    </a:schemeClr>
                  </a:solidFill>
                  <a:latin typeface="Cambria" pitchFamily="18" charset="0"/>
                  <a:cs typeface="Vijaya" pitchFamily="34" charset="0"/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7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Century" pitchFamily="18" charset="0"/>
              </a:rPr>
              <a:t>Drag and drop is a very common feature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You can "grab" an object and drag it to a different location</a:t>
            </a:r>
          </a:p>
          <a:p>
            <a:r>
              <a:rPr lang="en-US" dirty="0" smtClean="0">
                <a:latin typeface="Century" pitchFamily="18" charset="0"/>
              </a:rPr>
              <a:t>HTML5 is having drag and drop as a part of the standard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Any element can be </a:t>
            </a:r>
            <a:r>
              <a:rPr lang="en-US" dirty="0" err="1" smtClean="0">
                <a:latin typeface="Century" pitchFamily="18" charset="0"/>
              </a:rPr>
              <a:t>draggable</a:t>
            </a:r>
            <a:r>
              <a:rPr lang="en-US" dirty="0" smtClean="0">
                <a:latin typeface="Century" pitchFamily="18" charset="0"/>
              </a:rPr>
              <a:t> element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2000" y="3320721"/>
            <a:ext cx="2046512" cy="717879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  <a:latin typeface="Cambria" pitchFamily="18" charset="0"/>
                <a:ea typeface="Meiryo" pitchFamily="34" charset="-128"/>
                <a:cs typeface="Vijaya" pitchFamily="34" charset="0"/>
              </a:rPr>
              <a:t>TKHTS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352800" y="3124200"/>
            <a:ext cx="2819400" cy="1143000"/>
          </a:xfrm>
          <a:prstGeom prst="rect">
            <a:avLst/>
          </a:prstGeom>
          <a:solidFill>
            <a:schemeClr val="bg1"/>
          </a:solidFill>
          <a:ln>
            <a:solidFill>
              <a:srgbClr val="015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971800" y="4572000"/>
            <a:ext cx="28194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943600" y="4572000"/>
            <a:ext cx="2819400" cy="1143000"/>
          </a:xfrm>
          <a:prstGeom prst="rect">
            <a:avLst/>
          </a:prstGeom>
          <a:solidFill>
            <a:schemeClr val="bg1"/>
          </a:solidFill>
          <a:ln>
            <a:solidFill>
              <a:srgbClr val="015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905000" y="6096000"/>
            <a:ext cx="289560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400" dirty="0" smtClean="0">
                <a:solidFill>
                  <a:schemeClr val="tx1"/>
                </a:solidFill>
                <a:latin typeface="Century" pitchFamily="18" charset="0"/>
              </a:rPr>
              <a:t>This is </a:t>
            </a:r>
            <a:r>
              <a:rPr lang="en-US" sz="1400" dirty="0" err="1" smtClean="0">
                <a:solidFill>
                  <a:schemeClr val="tx1"/>
                </a:solidFill>
                <a:latin typeface="Century" pitchFamily="18" charset="0"/>
              </a:rPr>
              <a:t>draggable</a:t>
            </a:r>
            <a:r>
              <a:rPr lang="en-US" sz="1400" dirty="0" smtClean="0">
                <a:solidFill>
                  <a:schemeClr val="tx1"/>
                </a:solidFill>
                <a:latin typeface="Century" pitchFamily="18" charset="0"/>
              </a:rPr>
              <a:t> image and can be placed in either rectangle.</a:t>
            </a:r>
            <a:endParaRPr lang="en-US" sz="1400" dirty="0">
              <a:solidFill>
                <a:schemeClr val="tx1"/>
              </a:solidFill>
              <a:latin typeface="Century" pitchFamily="18" charset="0"/>
            </a:endParaRPr>
          </a:p>
        </p:txBody>
      </p:sp>
      <p:cxnSp>
        <p:nvCxnSpPr>
          <p:cNvPr id="21" name="Straight Arrow Connector 20"/>
          <p:cNvCxnSpPr>
            <a:endCxn id="11" idx="2"/>
          </p:cNvCxnSpPr>
          <p:nvPr/>
        </p:nvCxnSpPr>
        <p:spPr>
          <a:xfrm rot="16200000" flipV="1">
            <a:off x="1426028" y="4397828"/>
            <a:ext cx="2057400" cy="133894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3"/>
            <a:endCxn id="16" idx="2"/>
          </p:cNvCxnSpPr>
          <p:nvPr/>
        </p:nvCxnSpPr>
        <p:spPr>
          <a:xfrm flipV="1">
            <a:off x="4800600" y="5486400"/>
            <a:ext cx="2558144" cy="8712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35488" y="4768521"/>
            <a:ext cx="2046512" cy="717879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  <a:latin typeface="Cambria" pitchFamily="18" charset="0"/>
                <a:ea typeface="Meiryo" pitchFamily="34" charset="-128"/>
                <a:cs typeface="Vijaya" pitchFamily="34" charset="0"/>
              </a:rPr>
              <a:t>TKHTS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rot="10800000">
            <a:off x="6172200" y="3656012"/>
            <a:ext cx="10668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781800" y="3505200"/>
            <a:ext cx="1752600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entury" pitchFamily="18" charset="0"/>
              </a:rPr>
              <a:t>Before dragging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rot="10800000">
            <a:off x="1905001" y="5103812"/>
            <a:ext cx="1066800" cy="1588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3400" y="4953000"/>
            <a:ext cx="1676400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entury" pitchFamily="18" charset="0"/>
              </a:rPr>
              <a:t>After dragging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2285999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n-US" dirty="0" smtClean="0">
                <a:latin typeface="Century" pitchFamily="18" charset="0"/>
              </a:rPr>
              <a:t>Browsers which Support Drag and Drop</a:t>
            </a:r>
          </a:p>
          <a:p>
            <a:pPr lvl="1" fontAlgn="base"/>
            <a:r>
              <a:rPr lang="en-US" dirty="0" smtClean="0">
                <a:latin typeface="Century" pitchFamily="18" charset="0"/>
              </a:rPr>
              <a:t>Chrome </a:t>
            </a:r>
          </a:p>
          <a:p>
            <a:pPr lvl="1" fontAlgn="base"/>
            <a:r>
              <a:rPr lang="en-US" dirty="0" smtClean="0">
                <a:latin typeface="Century" pitchFamily="18" charset="0"/>
              </a:rPr>
              <a:t>Safari</a:t>
            </a:r>
          </a:p>
          <a:p>
            <a:pPr lvl="2" fontAlgn="base"/>
            <a:r>
              <a:rPr lang="en-US" dirty="0" smtClean="0">
                <a:latin typeface="Century" pitchFamily="18" charset="0"/>
              </a:rPr>
              <a:t>Safari 5.1.2 does not support</a:t>
            </a:r>
          </a:p>
          <a:p>
            <a:pPr lvl="1" fontAlgn="base"/>
            <a:r>
              <a:rPr lang="en-US" dirty="0" smtClean="0">
                <a:latin typeface="Century" pitchFamily="18" charset="0"/>
              </a:rPr>
              <a:t>Opera</a:t>
            </a:r>
          </a:p>
          <a:p>
            <a:pPr lvl="1" fontAlgn="base"/>
            <a:r>
              <a:rPr lang="en-US" dirty="0" smtClean="0">
                <a:latin typeface="Century" pitchFamily="18" charset="0"/>
              </a:rPr>
              <a:t>Firefox</a:t>
            </a:r>
          </a:p>
          <a:p>
            <a:pPr lvl="1" fontAlgn="base"/>
            <a:r>
              <a:rPr lang="en-US" dirty="0" smtClean="0">
                <a:latin typeface="Century" pitchFamily="18" charset="0"/>
              </a:rPr>
              <a:t>IE9+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0" y="-76200"/>
            <a:ext cx="85344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HTML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</a:t>
            </a:r>
          </a:p>
          <a:p>
            <a:pPr>
              <a:spcBef>
                <a:spcPct val="0"/>
              </a:spcBef>
            </a:pP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Drag &amp; Drop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Browser Support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0" y="76200"/>
            <a:ext cx="9144000" cy="1219200"/>
            <a:chOff x="0" y="228600"/>
            <a:chExt cx="9144000" cy="1219200"/>
          </a:xfrm>
        </p:grpSpPr>
        <p:sp>
          <p:nvSpPr>
            <p:cNvPr id="14" name="Rectangle 13"/>
            <p:cNvSpPr/>
            <p:nvPr/>
          </p:nvSpPr>
          <p:spPr>
            <a:xfrm>
              <a:off x="0" y="1402081"/>
              <a:ext cx="9144000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7010400" y="228600"/>
              <a:ext cx="2046512" cy="838200"/>
              <a:chOff x="6858000" y="121622"/>
              <a:chExt cx="2198912" cy="8265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858000" y="121622"/>
                <a:ext cx="21989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ea typeface="Meiryo" pitchFamily="34" charset="-128"/>
                    <a:cs typeface="Vijaya" pitchFamily="34" charset="0"/>
                  </a:rPr>
                  <a:t>TKHTS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858000" y="609600"/>
                <a:ext cx="219891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 err="1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Techknow</a:t>
                </a:r>
                <a:r>
                  <a:rPr lang="en-US" sz="1600" b="1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 Heights</a:t>
                </a:r>
                <a:endParaRPr lang="en-US" sz="1600" b="1" i="1" dirty="0">
                  <a:solidFill>
                    <a:schemeClr val="accent1">
                      <a:lumMod val="50000"/>
                    </a:schemeClr>
                  </a:solidFill>
                  <a:latin typeface="Cambria" pitchFamily="18" charset="0"/>
                  <a:cs typeface="Vijaya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45</a:t>
            </a:fld>
            <a:endParaRPr lang="en-US"/>
          </a:p>
        </p:txBody>
      </p:sp>
      <p:grpSp>
        <p:nvGrpSpPr>
          <p:cNvPr id="2" name="Group 4"/>
          <p:cNvGrpSpPr/>
          <p:nvPr/>
        </p:nvGrpSpPr>
        <p:grpSpPr>
          <a:xfrm>
            <a:off x="0" y="76200"/>
            <a:ext cx="9144000" cy="1219200"/>
            <a:chOff x="0" y="228600"/>
            <a:chExt cx="9144000" cy="1219200"/>
          </a:xfrm>
        </p:grpSpPr>
        <p:sp>
          <p:nvSpPr>
            <p:cNvPr id="7" name="Rectangle 6"/>
            <p:cNvSpPr/>
            <p:nvPr/>
          </p:nvSpPr>
          <p:spPr>
            <a:xfrm>
              <a:off x="0" y="1402081"/>
              <a:ext cx="9144000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7010400" y="228600"/>
              <a:ext cx="2046512" cy="838200"/>
              <a:chOff x="6858000" y="121622"/>
              <a:chExt cx="2198912" cy="8265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858000" y="121622"/>
                <a:ext cx="21989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ea typeface="Meiryo" pitchFamily="34" charset="-128"/>
                    <a:cs typeface="Vijaya" pitchFamily="34" charset="0"/>
                  </a:rPr>
                  <a:t>TKHTS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858000" y="609600"/>
                <a:ext cx="219891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 err="1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Techknow</a:t>
                </a:r>
                <a:r>
                  <a:rPr lang="en-US" sz="1600" b="1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 Heights</a:t>
                </a:r>
                <a:endParaRPr lang="en-US" sz="1600" b="1" i="1" dirty="0">
                  <a:solidFill>
                    <a:schemeClr val="accent1">
                      <a:lumMod val="50000"/>
                    </a:schemeClr>
                  </a:solidFill>
                  <a:latin typeface="Cambria" pitchFamily="18" charset="0"/>
                  <a:cs typeface="Vijaya" pitchFamily="34" charset="0"/>
                </a:endParaRPr>
              </a:p>
            </p:txBody>
          </p:sp>
        </p:grpSp>
      </p:grpSp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0" y="-76200"/>
            <a:ext cx="5638800" cy="12954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HTML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 -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Features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entury" pitchFamily="18" charset="0"/>
              </a:rPr>
              <a:t>Drag and Drop</a:t>
            </a:r>
          </a:p>
          <a:p>
            <a:r>
              <a:rPr lang="en-US" b="1" dirty="0" err="1" smtClean="0">
                <a:latin typeface="Century" pitchFamily="18" charset="0"/>
              </a:rPr>
              <a:t>Geolocation</a:t>
            </a:r>
            <a:endParaRPr lang="en-US" b="1" dirty="0" smtClean="0">
              <a:latin typeface="Century" pitchFamily="18" charset="0"/>
            </a:endParaRPr>
          </a:p>
          <a:p>
            <a:r>
              <a:rPr lang="en-US" dirty="0" smtClean="0">
                <a:latin typeface="Century" pitchFamily="18" charset="0"/>
              </a:rPr>
              <a:t>Multimedia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audio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video</a:t>
            </a:r>
          </a:p>
          <a:p>
            <a:r>
              <a:rPr lang="en-US" dirty="0" smtClean="0">
                <a:latin typeface="Century" pitchFamily="18" charset="0"/>
              </a:rPr>
              <a:t>Graphics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canvas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SVG</a:t>
            </a:r>
          </a:p>
          <a:p>
            <a:r>
              <a:rPr lang="en-US" dirty="0" smtClean="0">
                <a:latin typeface="Century" pitchFamily="18" charset="0"/>
              </a:rPr>
              <a:t>Web Storage</a:t>
            </a:r>
          </a:p>
          <a:p>
            <a:r>
              <a:rPr lang="en-US" dirty="0" smtClean="0">
                <a:latin typeface="Century" pitchFamily="18" charset="0"/>
              </a:rPr>
              <a:t>Application cache</a:t>
            </a:r>
          </a:p>
          <a:p>
            <a:r>
              <a:rPr lang="en-US" dirty="0" smtClean="0">
                <a:latin typeface="Century" pitchFamily="18" charset="0"/>
              </a:rPr>
              <a:t>Web Worker</a:t>
            </a:r>
          </a:p>
          <a:p>
            <a:r>
              <a:rPr lang="en-US" dirty="0" smtClean="0">
                <a:latin typeface="Century" pitchFamily="18" charset="0"/>
              </a:rPr>
              <a:t>SSE</a:t>
            </a:r>
            <a:endParaRPr lang="en-US" dirty="0">
              <a:latin typeface="Century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76200"/>
            <a:ext cx="5638800" cy="12954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HTML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Geolocation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0" y="76200"/>
            <a:ext cx="9144000" cy="1219200"/>
            <a:chOff x="0" y="228600"/>
            <a:chExt cx="9144000" cy="1219200"/>
          </a:xfrm>
        </p:grpSpPr>
        <p:sp>
          <p:nvSpPr>
            <p:cNvPr id="6" name="Rectangle 5"/>
            <p:cNvSpPr/>
            <p:nvPr/>
          </p:nvSpPr>
          <p:spPr>
            <a:xfrm>
              <a:off x="0" y="1402081"/>
              <a:ext cx="9144000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7010400" y="228600"/>
              <a:ext cx="2046512" cy="838200"/>
              <a:chOff x="6858000" y="121622"/>
              <a:chExt cx="2198912" cy="826532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858000" y="121622"/>
                <a:ext cx="21989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ea typeface="Meiryo" pitchFamily="34" charset="-128"/>
                    <a:cs typeface="Vijaya" pitchFamily="34" charset="0"/>
                  </a:rPr>
                  <a:t>TKHTS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858000" y="609600"/>
                <a:ext cx="219891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 err="1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Techknow</a:t>
                </a:r>
                <a:r>
                  <a:rPr lang="en-US" sz="1600" b="1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 Heights</a:t>
                </a:r>
                <a:endParaRPr lang="en-US" sz="1600" b="1" i="1" dirty="0">
                  <a:solidFill>
                    <a:schemeClr val="accent1">
                      <a:lumMod val="50000"/>
                    </a:schemeClr>
                  </a:solidFill>
                  <a:latin typeface="Cambria" pitchFamily="18" charset="0"/>
                  <a:cs typeface="Vijaya" pitchFamily="34" charset="0"/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799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>
                <a:latin typeface="Century" pitchFamily="18" charset="0"/>
              </a:rPr>
              <a:t>The HTML5 </a:t>
            </a:r>
            <a:r>
              <a:rPr lang="en-US" dirty="0" err="1" smtClean="0">
                <a:latin typeface="Century" pitchFamily="18" charset="0"/>
              </a:rPr>
              <a:t>Geolocation</a:t>
            </a:r>
            <a:r>
              <a:rPr lang="en-US" dirty="0" smtClean="0">
                <a:latin typeface="Century" pitchFamily="18" charset="0"/>
              </a:rPr>
              <a:t> API is used to get the geographical position of a user</a:t>
            </a:r>
          </a:p>
          <a:p>
            <a:pPr algn="just"/>
            <a:r>
              <a:rPr lang="en-US" dirty="0" smtClean="0">
                <a:latin typeface="Century" pitchFamily="18" charset="0"/>
              </a:rPr>
              <a:t>Since this can compromise user privacy, the position is not available unless the user approves it</a:t>
            </a:r>
          </a:p>
          <a:p>
            <a:pPr algn="just"/>
            <a:r>
              <a:rPr lang="en-US" dirty="0" err="1" smtClean="0">
                <a:latin typeface="Century" pitchFamily="18" charset="0"/>
              </a:rPr>
              <a:t>Geolocation</a:t>
            </a:r>
            <a:r>
              <a:rPr lang="en-US" dirty="0" smtClean="0">
                <a:latin typeface="Century" pitchFamily="18" charset="0"/>
              </a:rPr>
              <a:t> is much more accurate for devices with GPS- like </a:t>
            </a:r>
            <a:r>
              <a:rPr lang="en-US" dirty="0" err="1" smtClean="0">
                <a:latin typeface="Century" pitchFamily="18" charset="0"/>
              </a:rPr>
              <a:t>iPhone</a:t>
            </a:r>
            <a:endParaRPr lang="en-US" dirty="0" smtClean="0">
              <a:latin typeface="Century" pitchFamily="18" charset="0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375" y="3733800"/>
            <a:ext cx="6953250" cy="2819400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2285999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US" dirty="0" smtClean="0">
                <a:latin typeface="Century" pitchFamily="18" charset="0"/>
              </a:rPr>
              <a:t>Browsers which Support </a:t>
            </a:r>
            <a:r>
              <a:rPr lang="en-US" dirty="0" err="1" smtClean="0">
                <a:latin typeface="Century" pitchFamily="18" charset="0"/>
              </a:rPr>
              <a:t>Geolocation</a:t>
            </a:r>
            <a:endParaRPr lang="en-US" dirty="0" smtClean="0">
              <a:latin typeface="Century" pitchFamily="18" charset="0"/>
            </a:endParaRPr>
          </a:p>
          <a:p>
            <a:pPr lvl="1" fontAlgn="base"/>
            <a:r>
              <a:rPr lang="en-US" dirty="0" smtClean="0">
                <a:latin typeface="Century" pitchFamily="18" charset="0"/>
              </a:rPr>
              <a:t>Chrome </a:t>
            </a:r>
          </a:p>
          <a:p>
            <a:pPr lvl="1" fontAlgn="base"/>
            <a:r>
              <a:rPr lang="en-US" dirty="0" smtClean="0">
                <a:latin typeface="Century" pitchFamily="18" charset="0"/>
              </a:rPr>
              <a:t>Safari</a:t>
            </a:r>
          </a:p>
          <a:p>
            <a:pPr lvl="1" fontAlgn="base"/>
            <a:r>
              <a:rPr lang="en-US" dirty="0" smtClean="0">
                <a:latin typeface="Century" pitchFamily="18" charset="0"/>
              </a:rPr>
              <a:t>Opera</a:t>
            </a:r>
          </a:p>
          <a:p>
            <a:pPr lvl="1" fontAlgn="base"/>
            <a:r>
              <a:rPr lang="en-US" dirty="0" smtClean="0">
                <a:latin typeface="Century" pitchFamily="18" charset="0"/>
              </a:rPr>
              <a:t>Firefox</a:t>
            </a:r>
          </a:p>
          <a:p>
            <a:pPr lvl="1" fontAlgn="base"/>
            <a:r>
              <a:rPr lang="en-US" dirty="0" smtClean="0">
                <a:latin typeface="Century" pitchFamily="18" charset="0"/>
              </a:rPr>
              <a:t>IE9+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0" y="-76200"/>
            <a:ext cx="85344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HTML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</a:t>
            </a:r>
          </a:p>
          <a:p>
            <a:pPr>
              <a:spcBef>
                <a:spcPct val="0"/>
              </a:spcBef>
            </a:pPr>
            <a:r>
              <a:rPr lang="en-US" sz="4000" dirty="0" err="1" smtClean="0">
                <a:solidFill>
                  <a:schemeClr val="accent1">
                    <a:lumMod val="75000"/>
                  </a:schemeClr>
                </a:solidFill>
              </a:rPr>
              <a:t>Geolocation</a:t>
            </a: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Browser Support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0" y="76200"/>
            <a:ext cx="9144000" cy="1219200"/>
            <a:chOff x="0" y="228600"/>
            <a:chExt cx="9144000" cy="1219200"/>
          </a:xfrm>
        </p:grpSpPr>
        <p:sp>
          <p:nvSpPr>
            <p:cNvPr id="14" name="Rectangle 13"/>
            <p:cNvSpPr/>
            <p:nvPr/>
          </p:nvSpPr>
          <p:spPr>
            <a:xfrm>
              <a:off x="0" y="1402081"/>
              <a:ext cx="9144000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7010400" y="228600"/>
              <a:ext cx="2046512" cy="838200"/>
              <a:chOff x="6858000" y="121622"/>
              <a:chExt cx="2198912" cy="8265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858000" y="121622"/>
                <a:ext cx="21989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ea typeface="Meiryo" pitchFamily="34" charset="-128"/>
                    <a:cs typeface="Vijaya" pitchFamily="34" charset="0"/>
                  </a:rPr>
                  <a:t>TKHTS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858000" y="609600"/>
                <a:ext cx="219891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 err="1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Techknow</a:t>
                </a:r>
                <a:r>
                  <a:rPr lang="en-US" sz="1600" b="1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 Heights</a:t>
                </a:r>
                <a:endParaRPr lang="en-US" sz="1600" b="1" i="1" dirty="0">
                  <a:solidFill>
                    <a:schemeClr val="accent1">
                      <a:lumMod val="50000"/>
                    </a:schemeClr>
                  </a:solidFill>
                  <a:latin typeface="Cambria" pitchFamily="18" charset="0"/>
                  <a:cs typeface="Vijaya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48</a:t>
            </a:fld>
            <a:endParaRPr lang="en-US"/>
          </a:p>
        </p:txBody>
      </p:sp>
      <p:grpSp>
        <p:nvGrpSpPr>
          <p:cNvPr id="2" name="Group 4"/>
          <p:cNvGrpSpPr/>
          <p:nvPr/>
        </p:nvGrpSpPr>
        <p:grpSpPr>
          <a:xfrm>
            <a:off x="0" y="76200"/>
            <a:ext cx="9144000" cy="1219200"/>
            <a:chOff x="0" y="228600"/>
            <a:chExt cx="9144000" cy="1219200"/>
          </a:xfrm>
        </p:grpSpPr>
        <p:sp>
          <p:nvSpPr>
            <p:cNvPr id="7" name="Rectangle 6"/>
            <p:cNvSpPr/>
            <p:nvPr/>
          </p:nvSpPr>
          <p:spPr>
            <a:xfrm>
              <a:off x="0" y="1402081"/>
              <a:ext cx="9144000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7010400" y="228600"/>
              <a:ext cx="2046512" cy="838200"/>
              <a:chOff x="6858000" y="121622"/>
              <a:chExt cx="2198912" cy="8265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858000" y="121622"/>
                <a:ext cx="21989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ea typeface="Meiryo" pitchFamily="34" charset="-128"/>
                    <a:cs typeface="Vijaya" pitchFamily="34" charset="0"/>
                  </a:rPr>
                  <a:t>TKHTS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858000" y="609600"/>
                <a:ext cx="219891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 err="1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Techknow</a:t>
                </a:r>
                <a:r>
                  <a:rPr lang="en-US" sz="1600" b="1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 Heights</a:t>
                </a:r>
                <a:endParaRPr lang="en-US" sz="1600" b="1" i="1" dirty="0">
                  <a:solidFill>
                    <a:schemeClr val="accent1">
                      <a:lumMod val="50000"/>
                    </a:schemeClr>
                  </a:solidFill>
                  <a:latin typeface="Cambria" pitchFamily="18" charset="0"/>
                  <a:cs typeface="Vijaya" pitchFamily="34" charset="0"/>
                </a:endParaRPr>
              </a:p>
            </p:txBody>
          </p:sp>
        </p:grpSp>
      </p:grpSp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0" y="-76200"/>
            <a:ext cx="5638800" cy="12954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HTML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 -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Features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entury" pitchFamily="18" charset="0"/>
              </a:rPr>
              <a:t>Drag and Drop</a:t>
            </a:r>
          </a:p>
          <a:p>
            <a:r>
              <a:rPr lang="en-US" dirty="0" err="1" smtClean="0">
                <a:latin typeface="Century" pitchFamily="18" charset="0"/>
              </a:rPr>
              <a:t>Geolocation</a:t>
            </a:r>
            <a:endParaRPr lang="en-US" dirty="0" smtClean="0">
              <a:latin typeface="Century" pitchFamily="18" charset="0"/>
            </a:endParaRPr>
          </a:p>
          <a:p>
            <a:r>
              <a:rPr lang="en-US" b="1" dirty="0" smtClean="0">
                <a:latin typeface="Century" pitchFamily="18" charset="0"/>
              </a:rPr>
              <a:t>Multimedia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audio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video</a:t>
            </a:r>
          </a:p>
          <a:p>
            <a:r>
              <a:rPr lang="en-US" dirty="0" smtClean="0">
                <a:latin typeface="Century" pitchFamily="18" charset="0"/>
              </a:rPr>
              <a:t>Graphics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canvas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SVG</a:t>
            </a:r>
          </a:p>
          <a:p>
            <a:r>
              <a:rPr lang="en-US" dirty="0" smtClean="0">
                <a:latin typeface="Century" pitchFamily="18" charset="0"/>
              </a:rPr>
              <a:t>Web Storage</a:t>
            </a:r>
          </a:p>
          <a:p>
            <a:r>
              <a:rPr lang="en-US" dirty="0" smtClean="0">
                <a:latin typeface="Century" pitchFamily="18" charset="0"/>
              </a:rPr>
              <a:t>Application cache</a:t>
            </a:r>
          </a:p>
          <a:p>
            <a:r>
              <a:rPr lang="en-US" dirty="0" smtClean="0">
                <a:latin typeface="Century" pitchFamily="18" charset="0"/>
              </a:rPr>
              <a:t>Web Worker</a:t>
            </a:r>
          </a:p>
          <a:p>
            <a:r>
              <a:rPr lang="en-US" dirty="0" smtClean="0">
                <a:latin typeface="Century" pitchFamily="18" charset="0"/>
              </a:rPr>
              <a:t>SSE</a:t>
            </a:r>
            <a:endParaRPr lang="en-US" dirty="0">
              <a:latin typeface="Century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0" y="-76200"/>
            <a:ext cx="69342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HTML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</a:t>
            </a:r>
          </a:p>
          <a:p>
            <a:pPr lvl="0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Multimedia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0" y="76200"/>
            <a:ext cx="9144000" cy="1219200"/>
            <a:chOff x="0" y="228600"/>
            <a:chExt cx="9144000" cy="1219200"/>
          </a:xfrm>
        </p:grpSpPr>
        <p:sp>
          <p:nvSpPr>
            <p:cNvPr id="7" name="Rectangle 6"/>
            <p:cNvSpPr/>
            <p:nvPr/>
          </p:nvSpPr>
          <p:spPr>
            <a:xfrm>
              <a:off x="0" y="1402081"/>
              <a:ext cx="9144000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7010400" y="228600"/>
              <a:ext cx="2046512" cy="838200"/>
              <a:chOff x="6858000" y="121622"/>
              <a:chExt cx="2198912" cy="8265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858000" y="121622"/>
                <a:ext cx="21989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ea typeface="Meiryo" pitchFamily="34" charset="-128"/>
                    <a:cs typeface="Vijaya" pitchFamily="34" charset="0"/>
                  </a:rPr>
                  <a:t>TKHTS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858000" y="609600"/>
                <a:ext cx="219891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 err="1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Techknow</a:t>
                </a:r>
                <a:r>
                  <a:rPr lang="en-US" sz="1600" b="1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 Heights</a:t>
                </a:r>
                <a:endParaRPr lang="en-US" sz="1600" b="1" i="1" dirty="0">
                  <a:solidFill>
                    <a:schemeClr val="accent1">
                      <a:lumMod val="50000"/>
                    </a:schemeClr>
                  </a:solidFill>
                  <a:latin typeface="Cambria" pitchFamily="18" charset="0"/>
                  <a:cs typeface="Vijaya" pitchFamily="34" charset="0"/>
                </a:endParaRPr>
              </a:p>
            </p:txBody>
          </p:sp>
        </p:grpSp>
      </p:grp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52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entury" pitchFamily="18" charset="0"/>
              </a:rPr>
              <a:t>Until now, there has not been a standard for showing a video/movie on a web page</a:t>
            </a:r>
          </a:p>
          <a:p>
            <a:r>
              <a:rPr lang="en-US" dirty="0" smtClean="0">
                <a:latin typeface="Century" pitchFamily="18" charset="0"/>
              </a:rPr>
              <a:t>With HTML5, playing video and audio is easier than ever</a:t>
            </a:r>
          </a:p>
          <a:p>
            <a:r>
              <a:rPr lang="en-US" dirty="0" smtClean="0">
                <a:latin typeface="Century" pitchFamily="18" charset="0"/>
              </a:rPr>
              <a:t>HTML5 defines a new element which specifies a standard way to embed a video/movie on a web page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&lt;video&gt;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&lt;audio&gt;</a:t>
            </a:r>
            <a:endParaRPr lang="en-US" dirty="0">
              <a:latin typeface="Century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76200"/>
            <a:ext cx="5638800" cy="129540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HTML</a:t>
            </a:r>
            <a:b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Getting Started</a:t>
            </a:r>
            <a:endParaRPr lang="en-US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0" y="76200"/>
            <a:ext cx="9144000" cy="1219200"/>
            <a:chOff x="0" y="228600"/>
            <a:chExt cx="9144000" cy="1219200"/>
          </a:xfrm>
        </p:grpSpPr>
        <p:sp>
          <p:nvSpPr>
            <p:cNvPr id="6" name="Rectangle 5"/>
            <p:cNvSpPr/>
            <p:nvPr/>
          </p:nvSpPr>
          <p:spPr>
            <a:xfrm>
              <a:off x="0" y="1402081"/>
              <a:ext cx="9144000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7010400" y="228600"/>
              <a:ext cx="2046512" cy="838200"/>
              <a:chOff x="6858000" y="121622"/>
              <a:chExt cx="2198912" cy="826532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858000" y="121622"/>
                <a:ext cx="21989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ea typeface="Meiryo" pitchFamily="34" charset="-128"/>
                    <a:cs typeface="Vijaya" pitchFamily="34" charset="0"/>
                  </a:rPr>
                  <a:t>TKHTS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858000" y="609600"/>
                <a:ext cx="219891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 err="1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Techknow</a:t>
                </a:r>
                <a:r>
                  <a:rPr lang="en-US" sz="1600" b="1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 Heights</a:t>
                </a:r>
                <a:endParaRPr lang="en-US" sz="1600" b="1" i="1" dirty="0">
                  <a:solidFill>
                    <a:schemeClr val="accent1">
                      <a:lumMod val="50000"/>
                    </a:schemeClr>
                  </a:solidFill>
                  <a:latin typeface="Cambria" pitchFamily="18" charset="0"/>
                  <a:cs typeface="Vijaya" pitchFamily="34" charset="0"/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524000" y="2667000"/>
            <a:ext cx="5715000" cy="313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&lt;!DOCTYPE HTML PUBLIC …………….."&gt;</a:t>
            </a:r>
          </a:p>
          <a:p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&lt;html&gt;</a:t>
            </a:r>
          </a:p>
          <a:p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	&lt;head&gt;</a:t>
            </a:r>
          </a:p>
          <a:p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		&lt;title&gt;HTML&lt;/title&gt;</a:t>
            </a:r>
          </a:p>
          <a:p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	&lt;/head&gt;</a:t>
            </a:r>
          </a:p>
          <a:p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	&lt;body&gt;</a:t>
            </a:r>
          </a:p>
          <a:p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		&lt;p&gt;This my first web page.&lt;/p&gt;</a:t>
            </a:r>
          </a:p>
          <a:p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		&lt;a </a:t>
            </a:r>
            <a:r>
              <a:rPr lang="en-US" dirty="0" err="1" smtClean="0">
                <a:solidFill>
                  <a:schemeClr val="tx1"/>
                </a:solidFill>
                <a:latin typeface="Century" pitchFamily="18" charset="0"/>
              </a:rPr>
              <a:t>href</a:t>
            </a:r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="http://</a:t>
            </a:r>
          </a:p>
          <a:p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			www.tkhts.com"&gt;link&lt;/a&gt;</a:t>
            </a:r>
          </a:p>
          <a:p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	&lt;/body&gt;</a:t>
            </a:r>
          </a:p>
          <a:p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&lt;/html&gt;</a:t>
            </a:r>
            <a:endParaRPr lang="en-US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2400" y="3810000"/>
            <a:ext cx="7620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Tags</a:t>
            </a:r>
            <a:endParaRPr lang="en-US" dirty="0">
              <a:solidFill>
                <a:schemeClr val="tx1"/>
              </a:solidFill>
              <a:latin typeface="Century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914400" y="3276600"/>
            <a:ext cx="990600" cy="762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914400" y="3733800"/>
            <a:ext cx="259080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14400" y="4038600"/>
            <a:ext cx="259080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1000" y="1752600"/>
            <a:ext cx="72390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Document Type Definition (Must be the very first line of the code)</a:t>
            </a:r>
            <a:endParaRPr lang="en-US" dirty="0">
              <a:solidFill>
                <a:schemeClr val="tx1"/>
              </a:solidFill>
              <a:latin typeface="Century" pitchFamily="18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rot="10800000" flipV="1">
            <a:off x="2743200" y="2133600"/>
            <a:ext cx="121920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391400" y="3059668"/>
            <a:ext cx="16002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Tag Started</a:t>
            </a:r>
            <a:endParaRPr lang="en-US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33800" y="6183868"/>
            <a:ext cx="16002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Tag Ended</a:t>
            </a:r>
            <a:endParaRPr lang="en-US" dirty="0">
              <a:solidFill>
                <a:schemeClr val="tx1"/>
              </a:solidFill>
              <a:latin typeface="Century" pitchFamily="18" charset="0"/>
            </a:endParaRPr>
          </a:p>
        </p:txBody>
      </p:sp>
      <p:cxnSp>
        <p:nvCxnSpPr>
          <p:cNvPr id="26" name="Straight Arrow Connector 25"/>
          <p:cNvCxnSpPr>
            <a:stCxn id="23" idx="1"/>
          </p:cNvCxnSpPr>
          <p:nvPr/>
        </p:nvCxnSpPr>
        <p:spPr>
          <a:xfrm rot="10800000" flipV="1">
            <a:off x="3352800" y="3244334"/>
            <a:ext cx="4038600" cy="18466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" idx="1"/>
          </p:cNvCxnSpPr>
          <p:nvPr/>
        </p:nvCxnSpPr>
        <p:spPr>
          <a:xfrm rot="10800000" flipV="1">
            <a:off x="3810000" y="3244334"/>
            <a:ext cx="3581400" cy="117526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4" idx="0"/>
          </p:cNvCxnSpPr>
          <p:nvPr/>
        </p:nvCxnSpPr>
        <p:spPr>
          <a:xfrm rot="5400000" flipH="1" flipV="1">
            <a:off x="5118616" y="4596884"/>
            <a:ext cx="1002268" cy="21717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0"/>
          </p:cNvCxnSpPr>
          <p:nvPr/>
        </p:nvCxnSpPr>
        <p:spPr>
          <a:xfrm rot="16200000" flipV="1">
            <a:off x="3518416" y="5168384"/>
            <a:ext cx="773668" cy="12573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0"/>
          </p:cNvCxnSpPr>
          <p:nvPr/>
        </p:nvCxnSpPr>
        <p:spPr>
          <a:xfrm rot="16200000" flipV="1">
            <a:off x="3175516" y="4825484"/>
            <a:ext cx="545068" cy="21717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391400" y="4202668"/>
            <a:ext cx="16002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Page Title</a:t>
            </a:r>
            <a:endParaRPr lang="en-US" dirty="0">
              <a:solidFill>
                <a:schemeClr val="tx1"/>
              </a:solidFill>
              <a:latin typeface="Century" pitchFamily="18" charset="0"/>
            </a:endParaRPr>
          </a:p>
        </p:txBody>
      </p:sp>
      <p:cxnSp>
        <p:nvCxnSpPr>
          <p:cNvPr id="52" name="Straight Arrow Connector 51"/>
          <p:cNvCxnSpPr>
            <a:stCxn id="50" idx="1"/>
          </p:cNvCxnSpPr>
          <p:nvPr/>
        </p:nvCxnSpPr>
        <p:spPr>
          <a:xfrm rot="10800000">
            <a:off x="4876800" y="3810000"/>
            <a:ext cx="2514600" cy="57733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0" y="-76200"/>
            <a:ext cx="69342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HTML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</a:t>
            </a:r>
          </a:p>
          <a:p>
            <a:pPr lvl="0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Multimedia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0" y="76200"/>
            <a:ext cx="9144000" cy="1219200"/>
            <a:chOff x="0" y="228600"/>
            <a:chExt cx="9144000" cy="1219200"/>
          </a:xfrm>
        </p:grpSpPr>
        <p:sp>
          <p:nvSpPr>
            <p:cNvPr id="7" name="Rectangle 6"/>
            <p:cNvSpPr/>
            <p:nvPr/>
          </p:nvSpPr>
          <p:spPr>
            <a:xfrm>
              <a:off x="0" y="1402081"/>
              <a:ext cx="9144000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7010400" y="228600"/>
              <a:ext cx="2046512" cy="838200"/>
              <a:chOff x="6858000" y="121622"/>
              <a:chExt cx="2198912" cy="8265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858000" y="121622"/>
                <a:ext cx="21989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ea typeface="Meiryo" pitchFamily="34" charset="-128"/>
                    <a:cs typeface="Vijaya" pitchFamily="34" charset="0"/>
                  </a:rPr>
                  <a:t>TKHTS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858000" y="609600"/>
                <a:ext cx="219891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 err="1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Techknow</a:t>
                </a:r>
                <a:r>
                  <a:rPr lang="en-US" sz="1600" b="1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 Heights</a:t>
                </a:r>
                <a:endParaRPr lang="en-US" sz="1600" b="1" i="1" dirty="0">
                  <a:solidFill>
                    <a:schemeClr val="accent1">
                      <a:lumMod val="50000"/>
                    </a:schemeClr>
                  </a:solidFill>
                  <a:latin typeface="Cambria" pitchFamily="18" charset="0"/>
                  <a:cs typeface="Vijaya" pitchFamily="34" charset="0"/>
                </a:endParaRPr>
              </a:p>
            </p:txBody>
          </p:sp>
        </p:grpSp>
      </p:grp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62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entury" pitchFamily="18" charset="0"/>
              </a:rPr>
              <a:t>Does your Browser support HTML5 &lt;audio&gt; and &lt;video&gt; element</a:t>
            </a:r>
            <a:endParaRPr lang="en-US" dirty="0">
              <a:latin typeface="Century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" y="2667000"/>
            <a:ext cx="2057400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entury" pitchFamily="18" charset="0"/>
              </a:rPr>
              <a:t>Browser</a:t>
            </a:r>
            <a:endParaRPr lang="en-US" dirty="0">
              <a:solidFill>
                <a:schemeClr val="bg1"/>
              </a:solidFill>
              <a:latin typeface="Century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09800" y="2667000"/>
            <a:ext cx="1371600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entury" pitchFamily="18" charset="0"/>
              </a:rPr>
              <a:t>MP3</a:t>
            </a:r>
            <a:endParaRPr lang="en-US" dirty="0">
              <a:solidFill>
                <a:schemeClr val="bg1"/>
              </a:solidFill>
              <a:latin typeface="Century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81400" y="2667000"/>
            <a:ext cx="1371600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entury" pitchFamily="18" charset="0"/>
              </a:rPr>
              <a:t>WAV</a:t>
            </a:r>
            <a:endParaRPr lang="en-US" dirty="0">
              <a:solidFill>
                <a:schemeClr val="bg1"/>
              </a:solidFill>
              <a:latin typeface="Century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96200" y="2667000"/>
            <a:ext cx="1371600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entury" pitchFamily="18" charset="0"/>
              </a:rPr>
              <a:t>Ogg</a:t>
            </a:r>
            <a:endParaRPr lang="en-US" dirty="0">
              <a:solidFill>
                <a:schemeClr val="bg1"/>
              </a:solidFill>
              <a:latin typeface="Century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53000" y="2667000"/>
            <a:ext cx="1371600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entury" pitchFamily="18" charset="0"/>
              </a:rPr>
              <a:t>MP4</a:t>
            </a:r>
            <a:endParaRPr lang="en-US" dirty="0">
              <a:solidFill>
                <a:schemeClr val="bg1"/>
              </a:solidFill>
              <a:latin typeface="Century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24600" y="2667000"/>
            <a:ext cx="1371600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entury" pitchFamily="18" charset="0"/>
              </a:rPr>
              <a:t>WebM</a:t>
            </a:r>
            <a:endParaRPr lang="en-US" dirty="0">
              <a:solidFill>
                <a:schemeClr val="bg1"/>
              </a:solidFill>
              <a:latin typeface="Century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3048000"/>
            <a:ext cx="2057400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  <a:latin typeface="Century" pitchFamily="18" charset="0"/>
              </a:rPr>
              <a:t>Chrome</a:t>
            </a:r>
            <a:endParaRPr lang="en-US" dirty="0">
              <a:solidFill>
                <a:srgbClr val="FFFF00"/>
              </a:solidFill>
              <a:latin typeface="Century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09800" y="3048000"/>
            <a:ext cx="1371600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156FF"/>
                </a:solidFill>
                <a:latin typeface="Century" pitchFamily="18" charset="0"/>
              </a:rPr>
              <a:t>YES</a:t>
            </a:r>
            <a:endParaRPr lang="en-US" dirty="0">
              <a:solidFill>
                <a:srgbClr val="0156FF"/>
              </a:solidFill>
              <a:latin typeface="Century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81400" y="3048000"/>
            <a:ext cx="1371600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156FF"/>
                </a:solidFill>
                <a:latin typeface="Century" pitchFamily="18" charset="0"/>
              </a:rPr>
              <a:t>YES</a:t>
            </a:r>
            <a:endParaRPr lang="en-US" dirty="0">
              <a:solidFill>
                <a:srgbClr val="0156FF"/>
              </a:solidFill>
              <a:latin typeface="Century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53000" y="3048000"/>
            <a:ext cx="1371600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156FF"/>
                </a:solidFill>
                <a:latin typeface="Century" pitchFamily="18" charset="0"/>
              </a:rPr>
              <a:t>YES</a:t>
            </a:r>
            <a:endParaRPr lang="en-US" dirty="0">
              <a:solidFill>
                <a:srgbClr val="0156FF"/>
              </a:solidFill>
              <a:latin typeface="Century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24600" y="3048000"/>
            <a:ext cx="1371600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156FF"/>
                </a:solidFill>
                <a:latin typeface="Century" pitchFamily="18" charset="0"/>
              </a:rPr>
              <a:t>YES</a:t>
            </a:r>
            <a:endParaRPr lang="en-US" dirty="0">
              <a:solidFill>
                <a:srgbClr val="0156FF"/>
              </a:solidFill>
              <a:latin typeface="Century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2400" y="3440668"/>
            <a:ext cx="2057400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  <a:latin typeface="Century" pitchFamily="18" charset="0"/>
              </a:rPr>
              <a:t>Firefox</a:t>
            </a:r>
            <a:endParaRPr lang="en-US" dirty="0">
              <a:solidFill>
                <a:srgbClr val="FFFF00"/>
              </a:solidFill>
              <a:latin typeface="Century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09800" y="3440668"/>
            <a:ext cx="1371600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Century" pitchFamily="18" charset="0"/>
              </a:rPr>
              <a:t>NO</a:t>
            </a:r>
            <a:endParaRPr lang="en-US" dirty="0">
              <a:solidFill>
                <a:srgbClr val="C00000"/>
              </a:solidFill>
              <a:latin typeface="Century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81400" y="3440668"/>
            <a:ext cx="1371600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156FF"/>
                </a:solidFill>
                <a:latin typeface="Century" pitchFamily="18" charset="0"/>
              </a:rPr>
              <a:t>YES</a:t>
            </a:r>
            <a:endParaRPr lang="en-US" dirty="0">
              <a:solidFill>
                <a:srgbClr val="0156FF"/>
              </a:solidFill>
              <a:latin typeface="Century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24600" y="3440668"/>
            <a:ext cx="1371600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156FF"/>
                </a:solidFill>
                <a:latin typeface="Century" pitchFamily="18" charset="0"/>
              </a:rPr>
              <a:t>YES</a:t>
            </a:r>
            <a:endParaRPr lang="en-US" dirty="0">
              <a:solidFill>
                <a:srgbClr val="0156FF"/>
              </a:solidFill>
              <a:latin typeface="Century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2400" y="3810000"/>
            <a:ext cx="2057400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  <a:latin typeface="Century" pitchFamily="18" charset="0"/>
              </a:rPr>
              <a:t>Opera</a:t>
            </a:r>
            <a:endParaRPr lang="en-US" dirty="0">
              <a:solidFill>
                <a:srgbClr val="FFFF00"/>
              </a:solidFill>
              <a:latin typeface="Century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09800" y="3810000"/>
            <a:ext cx="1371600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Century" pitchFamily="18" charset="0"/>
              </a:rPr>
              <a:t>NO</a:t>
            </a:r>
            <a:endParaRPr lang="en-US" dirty="0">
              <a:solidFill>
                <a:srgbClr val="C00000"/>
              </a:solidFill>
              <a:latin typeface="Century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81400" y="3810000"/>
            <a:ext cx="1371600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156FF"/>
                </a:solidFill>
                <a:latin typeface="Century" pitchFamily="18" charset="0"/>
              </a:rPr>
              <a:t>YES</a:t>
            </a:r>
            <a:endParaRPr lang="en-US" dirty="0">
              <a:solidFill>
                <a:srgbClr val="0156FF"/>
              </a:solidFill>
              <a:latin typeface="Century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53000" y="3810000"/>
            <a:ext cx="1371600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Century" pitchFamily="18" charset="0"/>
              </a:rPr>
              <a:t>NO</a:t>
            </a:r>
            <a:endParaRPr lang="en-US" dirty="0">
              <a:solidFill>
                <a:srgbClr val="C00000"/>
              </a:solidFill>
              <a:latin typeface="Century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324600" y="3810000"/>
            <a:ext cx="1371600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156FF"/>
                </a:solidFill>
                <a:latin typeface="Century" pitchFamily="18" charset="0"/>
              </a:rPr>
              <a:t>YES</a:t>
            </a:r>
            <a:endParaRPr lang="en-US" dirty="0">
              <a:solidFill>
                <a:srgbClr val="0156FF"/>
              </a:solidFill>
              <a:latin typeface="Century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2400" y="4191000"/>
            <a:ext cx="2057400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  <a:latin typeface="Century" pitchFamily="18" charset="0"/>
              </a:rPr>
              <a:t>Internet Explorer</a:t>
            </a:r>
            <a:endParaRPr lang="en-US" dirty="0">
              <a:solidFill>
                <a:srgbClr val="FFFF00"/>
              </a:solidFill>
              <a:latin typeface="Century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209800" y="4191000"/>
            <a:ext cx="1371600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156FF"/>
                </a:solidFill>
                <a:latin typeface="Century" pitchFamily="18" charset="0"/>
              </a:rPr>
              <a:t>YES</a:t>
            </a:r>
            <a:endParaRPr lang="en-US" dirty="0">
              <a:solidFill>
                <a:srgbClr val="0156FF"/>
              </a:solidFill>
              <a:latin typeface="Century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81400" y="4191000"/>
            <a:ext cx="1371600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Century" pitchFamily="18" charset="0"/>
              </a:rPr>
              <a:t>NO</a:t>
            </a:r>
            <a:endParaRPr lang="en-US" dirty="0">
              <a:solidFill>
                <a:srgbClr val="C00000"/>
              </a:solidFill>
              <a:latin typeface="Century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53000" y="4191000"/>
            <a:ext cx="1371600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156FF"/>
                </a:solidFill>
                <a:latin typeface="Century" pitchFamily="18" charset="0"/>
              </a:rPr>
              <a:t>YES</a:t>
            </a:r>
            <a:endParaRPr lang="en-US" dirty="0">
              <a:solidFill>
                <a:srgbClr val="0156FF"/>
              </a:solidFill>
              <a:latin typeface="Century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24600" y="4191000"/>
            <a:ext cx="1371600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Century" pitchFamily="18" charset="0"/>
              </a:rPr>
              <a:t>NO</a:t>
            </a:r>
            <a:endParaRPr lang="en-US" dirty="0">
              <a:solidFill>
                <a:srgbClr val="C00000"/>
              </a:solidFill>
              <a:latin typeface="Century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696200" y="3048000"/>
            <a:ext cx="1371600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156FF"/>
                </a:solidFill>
                <a:latin typeface="Century" pitchFamily="18" charset="0"/>
              </a:rPr>
              <a:t>YES</a:t>
            </a:r>
            <a:endParaRPr lang="en-US" dirty="0">
              <a:solidFill>
                <a:srgbClr val="0156FF"/>
              </a:solidFill>
              <a:latin typeface="Century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696200" y="3440668"/>
            <a:ext cx="1371600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156FF"/>
                </a:solidFill>
                <a:latin typeface="Century" pitchFamily="18" charset="0"/>
              </a:rPr>
              <a:t>YES</a:t>
            </a:r>
            <a:endParaRPr lang="en-US" dirty="0">
              <a:solidFill>
                <a:srgbClr val="0156FF"/>
              </a:solidFill>
              <a:latin typeface="Century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696200" y="3810000"/>
            <a:ext cx="1371600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156FF"/>
                </a:solidFill>
                <a:latin typeface="Century" pitchFamily="18" charset="0"/>
              </a:rPr>
              <a:t>YES</a:t>
            </a:r>
            <a:endParaRPr lang="en-US" dirty="0">
              <a:solidFill>
                <a:srgbClr val="0156FF"/>
              </a:solidFill>
              <a:latin typeface="Century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696200" y="4191000"/>
            <a:ext cx="1371600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Century" pitchFamily="18" charset="0"/>
              </a:rPr>
              <a:t>NO</a:t>
            </a:r>
            <a:endParaRPr lang="en-US" dirty="0">
              <a:solidFill>
                <a:srgbClr val="C00000"/>
              </a:solidFill>
              <a:latin typeface="Century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48000" y="3440668"/>
            <a:ext cx="304800" cy="36933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*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953000" y="3429000"/>
            <a:ext cx="1371600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Century" pitchFamily="18" charset="0"/>
              </a:rPr>
              <a:t>NO</a:t>
            </a:r>
            <a:endParaRPr lang="en-US" dirty="0">
              <a:solidFill>
                <a:srgbClr val="C00000"/>
              </a:solidFill>
              <a:latin typeface="Century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791200" y="3429000"/>
            <a:ext cx="304800" cy="36933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*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667000" y="5351383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" pitchFamily="18" charset="0"/>
              </a:rPr>
              <a:t>Firefox 21 is running on Windows 7, Windows 8, Windows Vista, and Android now supports MP3</a:t>
            </a:r>
            <a:endParaRPr lang="en-US" dirty="0">
              <a:latin typeface="Century" pitchFamily="18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2286000" y="5351383"/>
            <a:ext cx="6858000" cy="6096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2209800" y="5311914"/>
            <a:ext cx="30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*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52400" y="4572000"/>
            <a:ext cx="2057400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  <a:latin typeface="Century" pitchFamily="18" charset="0"/>
              </a:rPr>
              <a:t>Safari</a:t>
            </a:r>
            <a:endParaRPr lang="en-US" dirty="0">
              <a:solidFill>
                <a:srgbClr val="FFFF00"/>
              </a:solidFill>
              <a:latin typeface="Century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581400" y="4572000"/>
            <a:ext cx="1371600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156FF"/>
                </a:solidFill>
                <a:latin typeface="Century" pitchFamily="18" charset="0"/>
              </a:rPr>
              <a:t>YES</a:t>
            </a:r>
            <a:endParaRPr lang="en-US" dirty="0">
              <a:solidFill>
                <a:srgbClr val="0156FF"/>
              </a:solidFill>
              <a:latin typeface="Century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324600" y="4572000"/>
            <a:ext cx="1371600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Century" pitchFamily="18" charset="0"/>
              </a:rPr>
              <a:t>NO</a:t>
            </a:r>
            <a:endParaRPr lang="en-US" dirty="0">
              <a:solidFill>
                <a:srgbClr val="C00000"/>
              </a:solidFill>
              <a:latin typeface="Century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953000" y="4572000"/>
            <a:ext cx="1371600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156FF"/>
                </a:solidFill>
                <a:latin typeface="Century" pitchFamily="18" charset="0"/>
              </a:rPr>
              <a:t>YES</a:t>
            </a:r>
            <a:endParaRPr lang="en-US" dirty="0">
              <a:solidFill>
                <a:srgbClr val="0156FF"/>
              </a:solidFill>
              <a:latin typeface="Century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09800" y="4572000"/>
            <a:ext cx="1371600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156FF"/>
                </a:solidFill>
                <a:latin typeface="Century" pitchFamily="18" charset="0"/>
              </a:rPr>
              <a:t>YES</a:t>
            </a:r>
            <a:endParaRPr lang="en-US" dirty="0">
              <a:solidFill>
                <a:srgbClr val="0156FF"/>
              </a:solidFill>
              <a:latin typeface="Century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696200" y="4572000"/>
            <a:ext cx="1371600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Century" pitchFamily="18" charset="0"/>
              </a:rPr>
              <a:t>NO</a:t>
            </a:r>
            <a:endParaRPr lang="en-US" dirty="0">
              <a:solidFill>
                <a:srgbClr val="C00000"/>
              </a:solidFill>
              <a:latin typeface="Century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51</a:t>
            </a:fld>
            <a:endParaRPr lang="en-US"/>
          </a:p>
        </p:txBody>
      </p:sp>
      <p:grpSp>
        <p:nvGrpSpPr>
          <p:cNvPr id="2" name="Group 4"/>
          <p:cNvGrpSpPr/>
          <p:nvPr/>
        </p:nvGrpSpPr>
        <p:grpSpPr>
          <a:xfrm>
            <a:off x="0" y="76200"/>
            <a:ext cx="9144000" cy="1219200"/>
            <a:chOff x="0" y="228600"/>
            <a:chExt cx="9144000" cy="1219200"/>
          </a:xfrm>
        </p:grpSpPr>
        <p:sp>
          <p:nvSpPr>
            <p:cNvPr id="7" name="Rectangle 6"/>
            <p:cNvSpPr/>
            <p:nvPr/>
          </p:nvSpPr>
          <p:spPr>
            <a:xfrm>
              <a:off x="0" y="1402081"/>
              <a:ext cx="9144000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7010400" y="228600"/>
              <a:ext cx="2046512" cy="838200"/>
              <a:chOff x="6858000" y="121622"/>
              <a:chExt cx="2198912" cy="8265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858000" y="121622"/>
                <a:ext cx="21989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ea typeface="Meiryo" pitchFamily="34" charset="-128"/>
                    <a:cs typeface="Vijaya" pitchFamily="34" charset="0"/>
                  </a:rPr>
                  <a:t>TKHTS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858000" y="609600"/>
                <a:ext cx="219891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 err="1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Techknow</a:t>
                </a:r>
                <a:r>
                  <a:rPr lang="en-US" sz="1600" b="1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 Heights</a:t>
                </a:r>
                <a:endParaRPr lang="en-US" sz="1600" b="1" i="1" dirty="0">
                  <a:solidFill>
                    <a:schemeClr val="accent1">
                      <a:lumMod val="50000"/>
                    </a:schemeClr>
                  </a:solidFill>
                  <a:latin typeface="Cambria" pitchFamily="18" charset="0"/>
                  <a:cs typeface="Vijaya" pitchFamily="34" charset="0"/>
                </a:endParaRPr>
              </a:p>
            </p:txBody>
          </p:sp>
        </p:grpSp>
      </p:grpSp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0" y="-76200"/>
            <a:ext cx="5638800" cy="12954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HTML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 -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Features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entury" pitchFamily="18" charset="0"/>
              </a:rPr>
              <a:t>Drag and Drop</a:t>
            </a:r>
          </a:p>
          <a:p>
            <a:r>
              <a:rPr lang="en-US" dirty="0" err="1" smtClean="0">
                <a:latin typeface="Century" pitchFamily="18" charset="0"/>
              </a:rPr>
              <a:t>Geolocation</a:t>
            </a:r>
            <a:endParaRPr lang="en-US" dirty="0" smtClean="0">
              <a:latin typeface="Century" pitchFamily="18" charset="0"/>
            </a:endParaRPr>
          </a:p>
          <a:p>
            <a:r>
              <a:rPr lang="en-US" dirty="0" smtClean="0">
                <a:latin typeface="Century" pitchFamily="18" charset="0"/>
              </a:rPr>
              <a:t>Multimedia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audio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video</a:t>
            </a:r>
          </a:p>
          <a:p>
            <a:r>
              <a:rPr lang="en-US" b="1" dirty="0" smtClean="0">
                <a:latin typeface="Century" pitchFamily="18" charset="0"/>
              </a:rPr>
              <a:t>Graphics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canvas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SVG</a:t>
            </a:r>
          </a:p>
          <a:p>
            <a:r>
              <a:rPr lang="en-US" dirty="0" smtClean="0">
                <a:latin typeface="Century" pitchFamily="18" charset="0"/>
              </a:rPr>
              <a:t>Web Storage</a:t>
            </a:r>
          </a:p>
          <a:p>
            <a:r>
              <a:rPr lang="en-US" dirty="0" smtClean="0">
                <a:latin typeface="Century" pitchFamily="18" charset="0"/>
              </a:rPr>
              <a:t>Application cache</a:t>
            </a:r>
          </a:p>
          <a:p>
            <a:r>
              <a:rPr lang="en-US" dirty="0" smtClean="0">
                <a:latin typeface="Century" pitchFamily="18" charset="0"/>
              </a:rPr>
              <a:t>Web Worker</a:t>
            </a:r>
          </a:p>
          <a:p>
            <a:r>
              <a:rPr lang="en-US" dirty="0" smtClean="0">
                <a:latin typeface="Century" pitchFamily="18" charset="0"/>
              </a:rPr>
              <a:t>SSE</a:t>
            </a:r>
            <a:endParaRPr lang="en-US" dirty="0">
              <a:latin typeface="Century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0" y="-76200"/>
            <a:ext cx="69342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HTML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</a:t>
            </a:r>
          </a:p>
          <a:p>
            <a:pPr lvl="0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Graphics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0" y="76200"/>
            <a:ext cx="9144000" cy="1219200"/>
            <a:chOff x="0" y="228600"/>
            <a:chExt cx="9144000" cy="1219200"/>
          </a:xfrm>
        </p:grpSpPr>
        <p:sp>
          <p:nvSpPr>
            <p:cNvPr id="7" name="Rectangle 6"/>
            <p:cNvSpPr/>
            <p:nvPr/>
          </p:nvSpPr>
          <p:spPr>
            <a:xfrm>
              <a:off x="0" y="1402081"/>
              <a:ext cx="9144000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7010400" y="228600"/>
              <a:ext cx="2046512" cy="838200"/>
              <a:chOff x="6858000" y="121622"/>
              <a:chExt cx="2198912" cy="8265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858000" y="121622"/>
                <a:ext cx="21989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ea typeface="Meiryo" pitchFamily="34" charset="-128"/>
                    <a:cs typeface="Vijaya" pitchFamily="34" charset="0"/>
                  </a:rPr>
                  <a:t>TKHTS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858000" y="609600"/>
                <a:ext cx="219891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 err="1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Techknow</a:t>
                </a:r>
                <a:r>
                  <a:rPr lang="en-US" sz="1600" b="1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 Heights</a:t>
                </a:r>
                <a:endParaRPr lang="en-US" sz="1600" b="1" i="1" dirty="0">
                  <a:solidFill>
                    <a:schemeClr val="accent1">
                      <a:lumMod val="50000"/>
                    </a:schemeClr>
                  </a:solidFill>
                  <a:latin typeface="Cambria" pitchFamily="18" charset="0"/>
                  <a:cs typeface="Vijaya" pitchFamily="34" charset="0"/>
                </a:endParaRPr>
              </a:p>
            </p:txBody>
          </p:sp>
        </p:grpSp>
      </p:grpSp>
      <p:sp>
        <p:nvSpPr>
          <p:cNvPr id="11" name="Content Placeholder 4"/>
          <p:cNvSpPr txBox="1">
            <a:spLocks/>
          </p:cNvSpPr>
          <p:nvPr/>
        </p:nvSpPr>
        <p:spPr>
          <a:xfrm>
            <a:off x="457200" y="2667001"/>
            <a:ext cx="8229600" cy="1371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itchFamily="18" charset="0"/>
              </a:rPr>
              <a:t>Using the &lt;canvas&gt; element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itchFamily="18" charset="0"/>
              </a:rPr>
              <a:t>Using inline SVG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itchFamily="18" charset="0"/>
              </a:rPr>
              <a:t>Using CSS3 2D/3D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" y="1524000"/>
            <a:ext cx="784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 smtClean="0">
                <a:latin typeface="Century" pitchFamily="18" charset="0"/>
              </a:rPr>
              <a:t>With HTML5, drawing graphics is easier than ever: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/>
          <p:cNvCxnSpPr/>
          <p:nvPr/>
        </p:nvCxnSpPr>
        <p:spPr>
          <a:xfrm>
            <a:off x="4572000" y="5638800"/>
            <a:ext cx="1447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16200000" flipH="1">
            <a:off x="2933700" y="4457700"/>
            <a:ext cx="1295400" cy="762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05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entury" pitchFamily="18" charset="0"/>
              </a:rPr>
              <a:t>The &lt;canvas&gt; element is used to draw graphics on a web page via scripting (usually JavaScript)</a:t>
            </a:r>
          </a:p>
          <a:p>
            <a:r>
              <a:rPr lang="en-US" dirty="0" smtClean="0">
                <a:latin typeface="Century" pitchFamily="18" charset="0"/>
              </a:rPr>
              <a:t>Rectangular area on an HTML page</a:t>
            </a:r>
          </a:p>
          <a:p>
            <a:r>
              <a:rPr lang="en-US" dirty="0" smtClean="0">
                <a:latin typeface="Century" pitchFamily="18" charset="0"/>
              </a:rPr>
              <a:t>By default, the &lt;canvas&gt; element has no border and no content</a:t>
            </a:r>
          </a:p>
        </p:txBody>
      </p:sp>
      <p:grpSp>
        <p:nvGrpSpPr>
          <p:cNvPr id="2" name="Group 4"/>
          <p:cNvGrpSpPr/>
          <p:nvPr/>
        </p:nvGrpSpPr>
        <p:grpSpPr>
          <a:xfrm>
            <a:off x="0" y="76200"/>
            <a:ext cx="9144000" cy="1219200"/>
            <a:chOff x="0" y="228600"/>
            <a:chExt cx="9144000" cy="1219200"/>
          </a:xfrm>
        </p:grpSpPr>
        <p:sp>
          <p:nvSpPr>
            <p:cNvPr id="6" name="Rectangle 5"/>
            <p:cNvSpPr/>
            <p:nvPr/>
          </p:nvSpPr>
          <p:spPr>
            <a:xfrm>
              <a:off x="0" y="1402081"/>
              <a:ext cx="9144000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5" name="Group 14"/>
            <p:cNvGrpSpPr/>
            <p:nvPr/>
          </p:nvGrpSpPr>
          <p:grpSpPr>
            <a:xfrm>
              <a:off x="7010400" y="228600"/>
              <a:ext cx="2046512" cy="838200"/>
              <a:chOff x="6858000" y="121622"/>
              <a:chExt cx="2198912" cy="826532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858000" y="121622"/>
                <a:ext cx="21989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ea typeface="Meiryo" pitchFamily="34" charset="-128"/>
                    <a:cs typeface="Vijaya" pitchFamily="34" charset="0"/>
                  </a:rPr>
                  <a:t>TKHTS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858000" y="609600"/>
                <a:ext cx="219891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 err="1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Techknow</a:t>
                </a:r>
                <a:r>
                  <a:rPr lang="en-US" sz="1600" b="1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 Heights</a:t>
                </a:r>
                <a:endParaRPr lang="en-US" sz="1600" b="1" i="1" dirty="0">
                  <a:solidFill>
                    <a:schemeClr val="accent1">
                      <a:lumMod val="50000"/>
                    </a:schemeClr>
                  </a:solidFill>
                  <a:latin typeface="Cambria" pitchFamily="18" charset="0"/>
                  <a:cs typeface="Vijaya" pitchFamily="34" charset="0"/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31" name="Title 3"/>
          <p:cNvSpPr txBox="1">
            <a:spLocks/>
          </p:cNvSpPr>
          <p:nvPr/>
        </p:nvSpPr>
        <p:spPr>
          <a:xfrm>
            <a:off x="0" y="-76200"/>
            <a:ext cx="5638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HTML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</a:t>
            </a:r>
            <a:b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 is Canvas?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14400" y="3733800"/>
            <a:ext cx="6705600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  <a:latin typeface="Century" pitchFamily="18" charset="0"/>
              </a:rPr>
              <a:t>&lt;canvas</a:t>
            </a:r>
            <a:r>
              <a:rPr lang="en-US" sz="2000" dirty="0" smtClean="0">
                <a:solidFill>
                  <a:schemeClr val="tx1"/>
                </a:solidFill>
                <a:latin typeface="Century" pitchFamily="18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entury" pitchFamily="18" charset="0"/>
              </a:rPr>
              <a:t>id</a:t>
            </a:r>
            <a:r>
              <a:rPr lang="en-US" sz="2000" dirty="0" smtClean="0">
                <a:solidFill>
                  <a:schemeClr val="tx1"/>
                </a:solidFill>
                <a:latin typeface="Century" pitchFamily="18" charset="0"/>
              </a:rPr>
              <a:t>=</a:t>
            </a:r>
            <a:r>
              <a:rPr lang="en-US" sz="2000" dirty="0" smtClean="0">
                <a:solidFill>
                  <a:srgbClr val="0156FF"/>
                </a:solidFill>
                <a:latin typeface="Century" pitchFamily="18" charset="0"/>
              </a:rPr>
              <a:t>"</a:t>
            </a:r>
            <a:r>
              <a:rPr lang="en-US" sz="2000" dirty="0" err="1" smtClean="0">
                <a:solidFill>
                  <a:srgbClr val="0156FF"/>
                </a:solidFill>
                <a:latin typeface="Century" pitchFamily="18" charset="0"/>
              </a:rPr>
              <a:t>myCanvas</a:t>
            </a:r>
            <a:r>
              <a:rPr lang="en-US" sz="2000" dirty="0" smtClean="0">
                <a:solidFill>
                  <a:srgbClr val="0156FF"/>
                </a:solidFill>
                <a:latin typeface="Century" pitchFamily="18" charset="0"/>
              </a:rPr>
              <a:t>"</a:t>
            </a:r>
            <a:r>
              <a:rPr lang="en-US" sz="2000" dirty="0" smtClean="0">
                <a:solidFill>
                  <a:schemeClr val="tx1"/>
                </a:solidFill>
                <a:latin typeface="Century" pitchFamily="18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entury" pitchFamily="18" charset="0"/>
              </a:rPr>
              <a:t>width</a:t>
            </a:r>
            <a:r>
              <a:rPr lang="en-US" sz="2000" dirty="0" smtClean="0">
                <a:solidFill>
                  <a:schemeClr val="tx1"/>
                </a:solidFill>
                <a:latin typeface="Century" pitchFamily="18" charset="0"/>
              </a:rPr>
              <a:t>=</a:t>
            </a:r>
            <a:r>
              <a:rPr lang="en-US" sz="2000" dirty="0" smtClean="0">
                <a:solidFill>
                  <a:srgbClr val="0156FF"/>
                </a:solidFill>
                <a:latin typeface="Century" pitchFamily="18" charset="0"/>
              </a:rPr>
              <a:t>“100"</a:t>
            </a:r>
            <a:r>
              <a:rPr lang="en-US" sz="2000" dirty="0" smtClean="0">
                <a:solidFill>
                  <a:schemeClr val="tx1"/>
                </a:solidFill>
                <a:latin typeface="Century" pitchFamily="18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entury" pitchFamily="18" charset="0"/>
              </a:rPr>
              <a:t>height</a:t>
            </a:r>
            <a:r>
              <a:rPr lang="en-US" sz="2000" dirty="0" smtClean="0">
                <a:solidFill>
                  <a:schemeClr val="tx1"/>
                </a:solidFill>
                <a:latin typeface="Century" pitchFamily="18" charset="0"/>
              </a:rPr>
              <a:t>=</a:t>
            </a:r>
            <a:r>
              <a:rPr lang="en-US" sz="2000" dirty="0" smtClean="0">
                <a:solidFill>
                  <a:srgbClr val="0156FF"/>
                </a:solidFill>
                <a:latin typeface="Century" pitchFamily="18" charset="0"/>
              </a:rPr>
              <a:t>"100“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entury" pitchFamily="18" charset="0"/>
              </a:rPr>
              <a:t>		</a:t>
            </a:r>
            <a:r>
              <a:rPr lang="en-US" sz="2000" dirty="0" smtClean="0">
                <a:solidFill>
                  <a:srgbClr val="FF0000"/>
                </a:solidFill>
                <a:latin typeface="Century" pitchFamily="18" charset="0"/>
              </a:rPr>
              <a:t>style</a:t>
            </a:r>
            <a:r>
              <a:rPr lang="en-US" sz="2000" dirty="0" smtClean="0">
                <a:solidFill>
                  <a:schemeClr val="tx1"/>
                </a:solidFill>
                <a:latin typeface="Century" pitchFamily="18" charset="0"/>
              </a:rPr>
              <a:t>=</a:t>
            </a:r>
            <a:r>
              <a:rPr lang="en-US" sz="2000" dirty="0" smtClean="0">
                <a:solidFill>
                  <a:srgbClr val="0156FF"/>
                </a:solidFill>
                <a:latin typeface="Century" pitchFamily="18" charset="0"/>
              </a:rPr>
              <a:t>"</a:t>
            </a:r>
            <a:r>
              <a:rPr lang="en-US" sz="2000" dirty="0" smtClean="0">
                <a:solidFill>
                  <a:srgbClr val="FF0000"/>
                </a:solidFill>
                <a:latin typeface="Century" pitchFamily="18" charset="0"/>
              </a:rPr>
              <a:t>border</a:t>
            </a:r>
            <a:r>
              <a:rPr lang="en-US" sz="2000" dirty="0" smtClean="0">
                <a:solidFill>
                  <a:srgbClr val="0156FF"/>
                </a:solidFill>
                <a:latin typeface="Century" pitchFamily="18" charset="0"/>
              </a:rPr>
              <a:t>:3px solid red;”</a:t>
            </a:r>
            <a:r>
              <a:rPr lang="en-US" sz="2000" dirty="0" smtClean="0">
                <a:solidFill>
                  <a:srgbClr val="00B050"/>
                </a:solidFill>
                <a:latin typeface="Century" pitchFamily="18" charset="0"/>
              </a:rPr>
              <a:t>&gt;&lt;/canvas&gt;</a:t>
            </a:r>
            <a:endParaRPr lang="en-US" sz="2000" dirty="0">
              <a:solidFill>
                <a:srgbClr val="00B050"/>
              </a:solidFill>
              <a:latin typeface="Century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019800" y="5029200"/>
            <a:ext cx="1447800" cy="1143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00400" y="5486400"/>
            <a:ext cx="1600200" cy="3048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entury" pitchFamily="18" charset="0"/>
              </a:rPr>
              <a:t>Creating Canvas</a:t>
            </a:r>
          </a:p>
        </p:txBody>
      </p:sp>
      <p:cxnSp>
        <p:nvCxnSpPr>
          <p:cNvPr id="45" name="Straight Arrow Connector 44"/>
          <p:cNvCxnSpPr>
            <a:stCxn id="39" idx="3"/>
          </p:cNvCxnSpPr>
          <p:nvPr/>
        </p:nvCxnSpPr>
        <p:spPr>
          <a:xfrm flipV="1">
            <a:off x="4800600" y="5638800"/>
            <a:ext cx="1219200" cy="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48400" y="6138446"/>
            <a:ext cx="914400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/>
                </a:solidFill>
                <a:latin typeface="Century" pitchFamily="18" charset="0"/>
              </a:rPr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/>
          <p:cNvCxnSpPr/>
          <p:nvPr/>
        </p:nvCxnSpPr>
        <p:spPr>
          <a:xfrm>
            <a:off x="4648200" y="5638800"/>
            <a:ext cx="1524000" cy="1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20" idx="3"/>
            <a:endCxn id="21" idx="1"/>
          </p:cNvCxnSpPr>
          <p:nvPr/>
        </p:nvCxnSpPr>
        <p:spPr>
          <a:xfrm>
            <a:off x="6019800" y="5105400"/>
            <a:ext cx="457200" cy="148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85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Century" pitchFamily="18" charset="0"/>
              </a:rPr>
              <a:t>The &lt;canvas&gt; element is used to draw graphics on a web page via scripting (usually JavaScript)</a:t>
            </a:r>
          </a:p>
        </p:txBody>
      </p:sp>
      <p:grpSp>
        <p:nvGrpSpPr>
          <p:cNvPr id="2" name="Group 4"/>
          <p:cNvGrpSpPr/>
          <p:nvPr/>
        </p:nvGrpSpPr>
        <p:grpSpPr>
          <a:xfrm>
            <a:off x="0" y="76200"/>
            <a:ext cx="9144000" cy="1219200"/>
            <a:chOff x="0" y="228600"/>
            <a:chExt cx="9144000" cy="1219200"/>
          </a:xfrm>
        </p:grpSpPr>
        <p:sp>
          <p:nvSpPr>
            <p:cNvPr id="6" name="Rectangle 5"/>
            <p:cNvSpPr/>
            <p:nvPr/>
          </p:nvSpPr>
          <p:spPr>
            <a:xfrm>
              <a:off x="0" y="1402081"/>
              <a:ext cx="9144000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4" name="Group 14"/>
            <p:cNvGrpSpPr/>
            <p:nvPr/>
          </p:nvGrpSpPr>
          <p:grpSpPr>
            <a:xfrm>
              <a:off x="7010400" y="228600"/>
              <a:ext cx="2046512" cy="838200"/>
              <a:chOff x="6858000" y="121622"/>
              <a:chExt cx="2198912" cy="826532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858000" y="121622"/>
                <a:ext cx="21989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ea typeface="Meiryo" pitchFamily="34" charset="-128"/>
                    <a:cs typeface="Vijaya" pitchFamily="34" charset="0"/>
                  </a:rPr>
                  <a:t>TKHTS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858000" y="609600"/>
                <a:ext cx="219891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 err="1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Techknow</a:t>
                </a:r>
                <a:r>
                  <a:rPr lang="en-US" sz="1600" b="1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 Heights</a:t>
                </a:r>
                <a:endParaRPr lang="en-US" sz="1600" b="1" i="1" dirty="0">
                  <a:solidFill>
                    <a:schemeClr val="accent1">
                      <a:lumMod val="50000"/>
                    </a:schemeClr>
                  </a:solidFill>
                  <a:latin typeface="Cambria" pitchFamily="18" charset="0"/>
                  <a:cs typeface="Vijaya" pitchFamily="34" charset="0"/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28600" y="2438401"/>
            <a:ext cx="5410200" cy="37856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entury" pitchFamily="18" charset="0"/>
              </a:rPr>
              <a:t>&lt;body&gt;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entury" pitchFamily="18" charset="0"/>
              </a:rPr>
              <a:t>  &lt;canvas</a:t>
            </a:r>
            <a:r>
              <a:rPr lang="en-US" sz="1600" dirty="0" smtClean="0">
                <a:solidFill>
                  <a:srgbClr val="002060"/>
                </a:solidFill>
                <a:latin typeface="Century" pitchFamily="18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entury" pitchFamily="18" charset="0"/>
              </a:rPr>
              <a:t>id</a:t>
            </a:r>
            <a:r>
              <a:rPr lang="en-US" sz="1600" dirty="0" smtClean="0">
                <a:solidFill>
                  <a:schemeClr val="tx1"/>
                </a:solidFill>
                <a:latin typeface="Century" pitchFamily="18" charset="0"/>
              </a:rPr>
              <a:t>=</a:t>
            </a:r>
            <a:r>
              <a:rPr lang="en-US" sz="1600" dirty="0" smtClean="0">
                <a:solidFill>
                  <a:srgbClr val="0156FF"/>
                </a:solidFill>
                <a:latin typeface="Century" pitchFamily="18" charset="0"/>
              </a:rPr>
              <a:t>"</a:t>
            </a:r>
            <a:r>
              <a:rPr lang="en-US" sz="1600" dirty="0" err="1" smtClean="0">
                <a:solidFill>
                  <a:srgbClr val="0156FF"/>
                </a:solidFill>
                <a:latin typeface="Century" pitchFamily="18" charset="0"/>
              </a:rPr>
              <a:t>myCanvas</a:t>
            </a:r>
            <a:r>
              <a:rPr lang="en-US" sz="1600" dirty="0" smtClean="0">
                <a:solidFill>
                  <a:srgbClr val="0156FF"/>
                </a:solidFill>
                <a:latin typeface="Century" pitchFamily="18" charset="0"/>
              </a:rPr>
              <a:t>" </a:t>
            </a:r>
            <a:r>
              <a:rPr lang="en-US" sz="1600" dirty="0" smtClean="0">
                <a:solidFill>
                  <a:srgbClr val="FF0000"/>
                </a:solidFill>
                <a:latin typeface="Century" pitchFamily="18" charset="0"/>
              </a:rPr>
              <a:t>width</a:t>
            </a:r>
            <a:r>
              <a:rPr lang="en-US" sz="1600" dirty="0" smtClean="0">
                <a:solidFill>
                  <a:schemeClr val="tx1"/>
                </a:solidFill>
                <a:latin typeface="Century" pitchFamily="18" charset="0"/>
              </a:rPr>
              <a:t>=</a:t>
            </a:r>
            <a:r>
              <a:rPr lang="en-US" sz="1600" dirty="0" smtClean="0">
                <a:solidFill>
                  <a:srgbClr val="0156FF"/>
                </a:solidFill>
                <a:latin typeface="Century" pitchFamily="18" charset="0"/>
              </a:rPr>
              <a:t>"200" </a:t>
            </a:r>
            <a:r>
              <a:rPr lang="en-US" sz="1600" dirty="0" smtClean="0">
                <a:solidFill>
                  <a:srgbClr val="FF0000"/>
                </a:solidFill>
                <a:latin typeface="Century" pitchFamily="18" charset="0"/>
              </a:rPr>
              <a:t>height</a:t>
            </a:r>
            <a:r>
              <a:rPr lang="en-US" sz="1600" dirty="0" smtClean="0">
                <a:solidFill>
                  <a:schemeClr val="tx1"/>
                </a:solidFill>
                <a:latin typeface="Century" pitchFamily="18" charset="0"/>
              </a:rPr>
              <a:t>=</a:t>
            </a:r>
            <a:r>
              <a:rPr lang="en-US" sz="1600" dirty="0" smtClean="0">
                <a:solidFill>
                  <a:srgbClr val="0156FF"/>
                </a:solidFill>
                <a:latin typeface="Century" pitchFamily="18" charset="0"/>
              </a:rPr>
              <a:t>"100“</a:t>
            </a:r>
          </a:p>
          <a:p>
            <a:r>
              <a:rPr lang="en-US" sz="1600" dirty="0" smtClean="0">
                <a:solidFill>
                  <a:srgbClr val="0156FF"/>
                </a:solidFill>
                <a:latin typeface="Century" pitchFamily="18" charset="0"/>
              </a:rPr>
              <a:t>		         </a:t>
            </a:r>
            <a:r>
              <a:rPr lang="en-US" sz="1600" dirty="0" smtClean="0">
                <a:solidFill>
                  <a:srgbClr val="FF0000"/>
                </a:solidFill>
                <a:latin typeface="Century" pitchFamily="18" charset="0"/>
              </a:rPr>
              <a:t>style="border</a:t>
            </a:r>
            <a:r>
              <a:rPr lang="en-US" sz="1600" dirty="0" smtClean="0">
                <a:solidFill>
                  <a:srgbClr val="0156FF"/>
                </a:solidFill>
                <a:latin typeface="Century" pitchFamily="18" charset="0"/>
              </a:rPr>
              <a:t>:1px solid blue;"</a:t>
            </a:r>
            <a:r>
              <a:rPr lang="en-US" sz="1600" dirty="0" smtClean="0">
                <a:solidFill>
                  <a:schemeClr val="tx1"/>
                </a:solidFill>
                <a:latin typeface="Century" pitchFamily="18" charset="0"/>
              </a:rPr>
              <a:t>&gt;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entury" pitchFamily="18" charset="0"/>
              </a:rPr>
              <a:t>Your browser does not support the HTML5 canvas tag.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entury" pitchFamily="18" charset="0"/>
              </a:rPr>
              <a:t>  &lt;/canvas&gt;</a:t>
            </a:r>
          </a:p>
          <a:p>
            <a:endParaRPr lang="en-US" sz="1600" dirty="0" smtClean="0">
              <a:solidFill>
                <a:srgbClr val="002060"/>
              </a:solidFill>
              <a:latin typeface="Century" pitchFamily="18" charset="0"/>
            </a:endParaRPr>
          </a:p>
          <a:p>
            <a:r>
              <a:rPr lang="en-US" sz="1600" dirty="0" smtClean="0">
                <a:solidFill>
                  <a:srgbClr val="00B050"/>
                </a:solidFill>
                <a:latin typeface="Century" pitchFamily="18" charset="0"/>
              </a:rPr>
              <a:t>  &lt;script&gt;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Century" pitchFamily="18" charset="0"/>
              </a:rPr>
              <a:t>      </a:t>
            </a:r>
            <a:r>
              <a:rPr lang="en-US" sz="1600" dirty="0" err="1" smtClean="0">
                <a:solidFill>
                  <a:srgbClr val="FF0000"/>
                </a:solidFill>
                <a:latin typeface="Century" pitchFamily="18" charset="0"/>
              </a:rPr>
              <a:t>var</a:t>
            </a:r>
            <a:r>
              <a:rPr lang="en-US" sz="1600" dirty="0" smtClean="0">
                <a:solidFill>
                  <a:srgbClr val="002060"/>
                </a:solidFill>
                <a:latin typeface="Century" pitchFamily="18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entury" pitchFamily="18" charset="0"/>
              </a:rPr>
              <a:t>c=</a:t>
            </a:r>
            <a:r>
              <a:rPr lang="en-US" sz="1600" dirty="0" err="1" smtClean="0">
                <a:solidFill>
                  <a:schemeClr val="tx1"/>
                </a:solidFill>
                <a:latin typeface="Century" pitchFamily="18" charset="0"/>
              </a:rPr>
              <a:t>document.getElementById</a:t>
            </a:r>
            <a:r>
              <a:rPr lang="en-US" sz="1600" dirty="0" smtClean="0">
                <a:solidFill>
                  <a:srgbClr val="002060"/>
                </a:solidFill>
                <a:latin typeface="Century" pitchFamily="18" charset="0"/>
              </a:rPr>
              <a:t>("</a:t>
            </a:r>
            <a:r>
              <a:rPr lang="en-US" sz="1600" dirty="0" err="1" smtClean="0">
                <a:solidFill>
                  <a:srgbClr val="0156FF"/>
                </a:solidFill>
                <a:latin typeface="Century" pitchFamily="18" charset="0"/>
              </a:rPr>
              <a:t>myCanvas</a:t>
            </a:r>
            <a:r>
              <a:rPr lang="en-US" sz="1600" dirty="0" smtClean="0">
                <a:solidFill>
                  <a:srgbClr val="002060"/>
                </a:solidFill>
                <a:latin typeface="Century" pitchFamily="18" charset="0"/>
              </a:rPr>
              <a:t>"</a:t>
            </a:r>
            <a:r>
              <a:rPr lang="en-US" sz="1600" dirty="0" smtClean="0">
                <a:solidFill>
                  <a:schemeClr val="tx1"/>
                </a:solidFill>
                <a:latin typeface="Century" pitchFamily="18" charset="0"/>
              </a:rPr>
              <a:t>);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Century" pitchFamily="18" charset="0"/>
              </a:rPr>
              <a:t>      </a:t>
            </a:r>
            <a:r>
              <a:rPr lang="en-US" sz="1600" dirty="0" err="1" smtClean="0">
                <a:solidFill>
                  <a:srgbClr val="FF0000"/>
                </a:solidFill>
                <a:latin typeface="Century" pitchFamily="18" charset="0"/>
              </a:rPr>
              <a:t>var</a:t>
            </a:r>
            <a:r>
              <a:rPr lang="en-US" sz="1600" dirty="0" smtClean="0">
                <a:solidFill>
                  <a:srgbClr val="002060"/>
                </a:solidFill>
                <a:latin typeface="Century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Century" pitchFamily="18" charset="0"/>
              </a:rPr>
              <a:t>ctx</a:t>
            </a:r>
            <a:r>
              <a:rPr lang="en-US" sz="1600" dirty="0" smtClean="0">
                <a:solidFill>
                  <a:schemeClr val="tx1"/>
                </a:solidFill>
                <a:latin typeface="Century" pitchFamily="18" charset="0"/>
              </a:rPr>
              <a:t>=</a:t>
            </a:r>
            <a:r>
              <a:rPr lang="en-US" sz="1600" dirty="0" err="1" smtClean="0">
                <a:solidFill>
                  <a:schemeClr val="tx1"/>
                </a:solidFill>
                <a:latin typeface="Century" pitchFamily="18" charset="0"/>
              </a:rPr>
              <a:t>c.getContext</a:t>
            </a:r>
            <a:r>
              <a:rPr lang="en-US" sz="1600" dirty="0" smtClean="0">
                <a:solidFill>
                  <a:schemeClr val="tx1"/>
                </a:solidFill>
                <a:latin typeface="Century" pitchFamily="18" charset="0"/>
              </a:rPr>
              <a:t>(</a:t>
            </a:r>
            <a:r>
              <a:rPr lang="en-US" sz="1600" dirty="0" smtClean="0">
                <a:solidFill>
                  <a:srgbClr val="0156FF"/>
                </a:solidFill>
                <a:latin typeface="Century" pitchFamily="18" charset="0"/>
              </a:rPr>
              <a:t>"2d"</a:t>
            </a:r>
            <a:r>
              <a:rPr lang="en-US" sz="1600" dirty="0" smtClean="0">
                <a:solidFill>
                  <a:srgbClr val="002060"/>
                </a:solidFill>
                <a:latin typeface="Century" pitchFamily="18" charset="0"/>
              </a:rPr>
              <a:t>);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entury" pitchFamily="18" charset="0"/>
              </a:rPr>
              <a:t>      </a:t>
            </a:r>
            <a:r>
              <a:rPr lang="en-US" sz="1600" dirty="0" err="1" smtClean="0">
                <a:solidFill>
                  <a:schemeClr val="tx1"/>
                </a:solidFill>
                <a:latin typeface="Century" pitchFamily="18" charset="0"/>
              </a:rPr>
              <a:t>ctx.fillStyle</a:t>
            </a:r>
            <a:r>
              <a:rPr lang="en-US" sz="1600" dirty="0" smtClean="0">
                <a:solidFill>
                  <a:schemeClr val="tx1"/>
                </a:solidFill>
                <a:latin typeface="Century" pitchFamily="18" charset="0"/>
              </a:rPr>
              <a:t>=</a:t>
            </a:r>
            <a:r>
              <a:rPr lang="en-US" sz="1600" dirty="0" smtClean="0">
                <a:solidFill>
                  <a:srgbClr val="0156FF"/>
                </a:solidFill>
                <a:latin typeface="Century" pitchFamily="18" charset="0"/>
              </a:rPr>
              <a:t>"red"</a:t>
            </a:r>
            <a:r>
              <a:rPr lang="en-US" sz="1600" dirty="0" smtClean="0">
                <a:solidFill>
                  <a:srgbClr val="002060"/>
                </a:solidFill>
                <a:latin typeface="Century" pitchFamily="18" charset="0"/>
              </a:rPr>
              <a:t>;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entury" pitchFamily="18" charset="0"/>
              </a:rPr>
              <a:t>      </a:t>
            </a:r>
            <a:r>
              <a:rPr lang="en-US" sz="1600" dirty="0" err="1" smtClean="0">
                <a:solidFill>
                  <a:schemeClr val="tx1"/>
                </a:solidFill>
                <a:latin typeface="Century" pitchFamily="18" charset="0"/>
              </a:rPr>
              <a:t>ctx.fillRect</a:t>
            </a:r>
            <a:r>
              <a:rPr lang="en-US" sz="1600" dirty="0" smtClean="0">
                <a:solidFill>
                  <a:schemeClr val="tx1"/>
                </a:solidFill>
                <a:latin typeface="Century" pitchFamily="18" charset="0"/>
              </a:rPr>
              <a:t>(20,20,70,60);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entury" pitchFamily="18" charset="0"/>
              </a:rPr>
              <a:t>      </a:t>
            </a:r>
            <a:r>
              <a:rPr lang="en-US" sz="1600" dirty="0" err="1" smtClean="0">
                <a:solidFill>
                  <a:schemeClr val="tx1"/>
                </a:solidFill>
                <a:latin typeface="Century" pitchFamily="18" charset="0"/>
              </a:rPr>
              <a:t>ctx.fillStyle</a:t>
            </a:r>
            <a:r>
              <a:rPr lang="en-US" sz="1600" dirty="0" smtClean="0">
                <a:solidFill>
                  <a:schemeClr val="tx1"/>
                </a:solidFill>
                <a:latin typeface="Century" pitchFamily="18" charset="0"/>
              </a:rPr>
              <a:t>="</a:t>
            </a:r>
            <a:r>
              <a:rPr lang="en-US" sz="1600" dirty="0" smtClean="0">
                <a:solidFill>
                  <a:srgbClr val="0156FF"/>
                </a:solidFill>
                <a:latin typeface="Century" pitchFamily="18" charset="0"/>
              </a:rPr>
              <a:t>green</a:t>
            </a:r>
            <a:r>
              <a:rPr lang="en-US" sz="1600" dirty="0" smtClean="0">
                <a:solidFill>
                  <a:schemeClr val="tx1"/>
                </a:solidFill>
                <a:latin typeface="Century" pitchFamily="18" charset="0"/>
              </a:rPr>
              <a:t>";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entury" pitchFamily="18" charset="0"/>
              </a:rPr>
              <a:t>      </a:t>
            </a:r>
            <a:r>
              <a:rPr lang="en-US" sz="1600" dirty="0" err="1" smtClean="0">
                <a:solidFill>
                  <a:schemeClr val="tx1"/>
                </a:solidFill>
                <a:latin typeface="Century" pitchFamily="18" charset="0"/>
              </a:rPr>
              <a:t>ctx.fillRect</a:t>
            </a:r>
            <a:r>
              <a:rPr lang="en-US" sz="1600" dirty="0" smtClean="0">
                <a:solidFill>
                  <a:schemeClr val="tx1"/>
                </a:solidFill>
                <a:latin typeface="Century" pitchFamily="18" charset="0"/>
              </a:rPr>
              <a:t>(110,20,70,60);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entury" pitchFamily="18" charset="0"/>
              </a:rPr>
              <a:t>  &lt;/script&gt;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entury" pitchFamily="18" charset="0"/>
              </a:rPr>
              <a:t>&lt;/body&gt;</a:t>
            </a:r>
            <a:endParaRPr lang="en-US" sz="1600" dirty="0">
              <a:solidFill>
                <a:srgbClr val="00B050"/>
              </a:solidFill>
              <a:latin typeface="Century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24600" y="2971800"/>
            <a:ext cx="2514600" cy="1219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553200" y="3200400"/>
            <a:ext cx="914400" cy="76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96200" y="3200400"/>
            <a:ext cx="914400" cy="76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477000" y="4953000"/>
            <a:ext cx="2286000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entury" pitchFamily="18" charset="0"/>
              </a:rPr>
              <a:t>To draw paths, boxes, etc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72200" y="5410200"/>
            <a:ext cx="289560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Century" pitchFamily="18" charset="0"/>
              </a:rPr>
              <a:t>fillStyle</a:t>
            </a: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 property can be a CSS color, a gradient, or a pattern</a:t>
            </a:r>
          </a:p>
        </p:txBody>
      </p:sp>
      <p:cxnSp>
        <p:nvCxnSpPr>
          <p:cNvPr id="26" name="Straight Arrow Connector 25"/>
          <p:cNvCxnSpPr>
            <a:stCxn id="22" idx="1"/>
          </p:cNvCxnSpPr>
          <p:nvPr/>
        </p:nvCxnSpPr>
        <p:spPr>
          <a:xfrm rot="10800000" flipV="1">
            <a:off x="1295400" y="3811490"/>
            <a:ext cx="685800" cy="3795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1"/>
          </p:cNvCxnSpPr>
          <p:nvPr/>
        </p:nvCxnSpPr>
        <p:spPr>
          <a:xfrm rot="10800000" flipV="1">
            <a:off x="3733800" y="2362202"/>
            <a:ext cx="1066800" cy="6095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0" idx="1"/>
          </p:cNvCxnSpPr>
          <p:nvPr/>
        </p:nvCxnSpPr>
        <p:spPr>
          <a:xfrm rot="10800000">
            <a:off x="3124200" y="4648200"/>
            <a:ext cx="68580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1"/>
          </p:cNvCxnSpPr>
          <p:nvPr/>
        </p:nvCxnSpPr>
        <p:spPr>
          <a:xfrm rot="10800000">
            <a:off x="3048000" y="5562611"/>
            <a:ext cx="762000" cy="7767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0800000">
            <a:off x="2971801" y="5105401"/>
            <a:ext cx="838203" cy="5334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800600" y="2209800"/>
            <a:ext cx="1600200" cy="3048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entury" pitchFamily="18" charset="0"/>
              </a:rPr>
              <a:t>Rectangle border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10000" y="4953000"/>
            <a:ext cx="22098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entury" pitchFamily="18" charset="0"/>
              </a:rPr>
              <a:t>a built-in HTML5 object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81200" y="3657601"/>
            <a:ext cx="1143000" cy="3077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entury" pitchFamily="18" charset="0"/>
              </a:rPr>
              <a:t>JavaScript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10000" y="5486400"/>
            <a:ext cx="2057400" cy="3077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entury" pitchFamily="18" charset="0"/>
              </a:rPr>
              <a:t>Draw small rectangles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086600" y="4157246"/>
            <a:ext cx="914400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/>
                </a:solidFill>
                <a:latin typeface="Century" pitchFamily="18" charset="0"/>
              </a:rPr>
              <a:t>Output</a:t>
            </a:r>
          </a:p>
        </p:txBody>
      </p:sp>
      <p:sp>
        <p:nvSpPr>
          <p:cNvPr id="31" name="Title 3"/>
          <p:cNvSpPr txBox="1">
            <a:spLocks/>
          </p:cNvSpPr>
          <p:nvPr/>
        </p:nvSpPr>
        <p:spPr>
          <a:xfrm>
            <a:off x="0" y="-76200"/>
            <a:ext cx="5638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HTML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</a:t>
            </a:r>
            <a:b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 is Canvas?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505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entury" pitchFamily="18" charset="0"/>
              </a:rPr>
              <a:t>SVG stands for Scalable Vector Graphics</a:t>
            </a:r>
          </a:p>
          <a:p>
            <a:r>
              <a:rPr lang="en-US" dirty="0" smtClean="0">
                <a:latin typeface="Century" pitchFamily="18" charset="0"/>
              </a:rPr>
              <a:t>SVG is used to define vector-based graphics for the Web</a:t>
            </a:r>
          </a:p>
          <a:p>
            <a:r>
              <a:rPr lang="en-US" dirty="0" smtClean="0">
                <a:latin typeface="Century" pitchFamily="18" charset="0"/>
              </a:rPr>
              <a:t>SVG defines the graphics in XML format</a:t>
            </a:r>
          </a:p>
          <a:p>
            <a:r>
              <a:rPr lang="en-US" dirty="0" smtClean="0">
                <a:latin typeface="Century" pitchFamily="18" charset="0"/>
              </a:rPr>
              <a:t>SVG graphics do NOT lose any quality if they are zoomed or resized</a:t>
            </a:r>
          </a:p>
          <a:p>
            <a:r>
              <a:rPr lang="en-US" dirty="0" smtClean="0">
                <a:latin typeface="Century" pitchFamily="18" charset="0"/>
              </a:rPr>
              <a:t>Every element and every attribute in SVG files can be animated</a:t>
            </a:r>
          </a:p>
          <a:p>
            <a:r>
              <a:rPr lang="en-US" dirty="0" smtClean="0">
                <a:latin typeface="Century" pitchFamily="18" charset="0"/>
              </a:rPr>
              <a:t>SVG is a W3C recommendation</a:t>
            </a:r>
            <a:endParaRPr lang="en-US" dirty="0">
              <a:latin typeface="Century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76200"/>
            <a:ext cx="5638800" cy="12954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HTML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b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What is SVG?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0" y="76200"/>
            <a:ext cx="9144000" cy="1219200"/>
            <a:chOff x="0" y="228600"/>
            <a:chExt cx="9144000" cy="1219200"/>
          </a:xfrm>
        </p:grpSpPr>
        <p:sp>
          <p:nvSpPr>
            <p:cNvPr id="6" name="Rectangle 5"/>
            <p:cNvSpPr/>
            <p:nvPr/>
          </p:nvSpPr>
          <p:spPr>
            <a:xfrm>
              <a:off x="0" y="1402081"/>
              <a:ext cx="9144000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5" name="Group 14"/>
            <p:cNvGrpSpPr/>
            <p:nvPr/>
          </p:nvGrpSpPr>
          <p:grpSpPr>
            <a:xfrm>
              <a:off x="7010400" y="228600"/>
              <a:ext cx="2046512" cy="838200"/>
              <a:chOff x="6858000" y="121622"/>
              <a:chExt cx="2198912" cy="826532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858000" y="121622"/>
                <a:ext cx="21989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ea typeface="Meiryo" pitchFamily="34" charset="-128"/>
                    <a:cs typeface="Vijaya" pitchFamily="34" charset="0"/>
                  </a:rPr>
                  <a:t>TKHTS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858000" y="609600"/>
                <a:ext cx="219891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 err="1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Techknow</a:t>
                </a:r>
                <a:r>
                  <a:rPr lang="en-US" sz="1600" b="1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 Heights</a:t>
                </a:r>
                <a:endParaRPr lang="en-US" sz="1600" b="1" i="1" dirty="0">
                  <a:solidFill>
                    <a:schemeClr val="accent1">
                      <a:lumMod val="50000"/>
                    </a:schemeClr>
                  </a:solidFill>
                  <a:latin typeface="Cambria" pitchFamily="18" charset="0"/>
                  <a:cs typeface="Vijaya" pitchFamily="34" charset="0"/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505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entury" pitchFamily="18" charset="0"/>
              </a:rPr>
              <a:t>SVG images can be created and edited with any text editor</a:t>
            </a:r>
          </a:p>
          <a:p>
            <a:r>
              <a:rPr lang="en-US" dirty="0" smtClean="0">
                <a:latin typeface="Century" pitchFamily="18" charset="0"/>
              </a:rPr>
              <a:t>SVG images can be searched, indexed, scripted, and compressed</a:t>
            </a:r>
          </a:p>
          <a:p>
            <a:r>
              <a:rPr lang="en-US" dirty="0" smtClean="0">
                <a:latin typeface="Century" pitchFamily="18" charset="0"/>
              </a:rPr>
              <a:t>SVG images are scalable</a:t>
            </a:r>
          </a:p>
          <a:p>
            <a:r>
              <a:rPr lang="en-US" dirty="0" smtClean="0">
                <a:latin typeface="Century" pitchFamily="18" charset="0"/>
              </a:rPr>
              <a:t>SVG images can be printed with high quality at any resolution</a:t>
            </a:r>
          </a:p>
          <a:p>
            <a:r>
              <a:rPr lang="en-US" dirty="0" smtClean="0">
                <a:latin typeface="Century" pitchFamily="18" charset="0"/>
              </a:rPr>
              <a:t>SVG images are zoom able (and the image can be zoomed without degradation)</a:t>
            </a:r>
            <a:endParaRPr lang="en-US" dirty="0">
              <a:latin typeface="Century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76200"/>
            <a:ext cx="5638800" cy="12954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HTML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SVG Advantages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0" y="76200"/>
            <a:ext cx="9144000" cy="1219200"/>
            <a:chOff x="0" y="228600"/>
            <a:chExt cx="9144000" cy="1219200"/>
          </a:xfrm>
        </p:grpSpPr>
        <p:sp>
          <p:nvSpPr>
            <p:cNvPr id="6" name="Rectangle 5"/>
            <p:cNvSpPr/>
            <p:nvPr/>
          </p:nvSpPr>
          <p:spPr>
            <a:xfrm>
              <a:off x="0" y="1402081"/>
              <a:ext cx="9144000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5" name="Group 14"/>
            <p:cNvGrpSpPr/>
            <p:nvPr/>
          </p:nvGrpSpPr>
          <p:grpSpPr>
            <a:xfrm>
              <a:off x="7010400" y="228600"/>
              <a:ext cx="2046512" cy="838200"/>
              <a:chOff x="6858000" y="121622"/>
              <a:chExt cx="2198912" cy="826532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858000" y="121622"/>
                <a:ext cx="21989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ea typeface="Meiryo" pitchFamily="34" charset="-128"/>
                    <a:cs typeface="Vijaya" pitchFamily="34" charset="0"/>
                  </a:rPr>
                  <a:t>TKHTS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858000" y="609600"/>
                <a:ext cx="219891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 err="1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Techknow</a:t>
                </a:r>
                <a:r>
                  <a:rPr lang="en-US" sz="1600" b="1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 Heights</a:t>
                </a:r>
                <a:endParaRPr lang="en-US" sz="1600" b="1" i="1" dirty="0">
                  <a:solidFill>
                    <a:schemeClr val="accent1">
                      <a:lumMod val="50000"/>
                    </a:schemeClr>
                  </a:solidFill>
                  <a:latin typeface="Cambria" pitchFamily="18" charset="0"/>
                  <a:cs typeface="Vijaya" pitchFamily="34" charset="0"/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12954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57400"/>
            <a:ext cx="3962400" cy="3810000"/>
          </a:xfr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/>
          <a:p>
            <a:endParaRPr lang="en-US" dirty="0" smtClean="0">
              <a:solidFill>
                <a:schemeClr val="tx1"/>
              </a:solidFill>
              <a:latin typeface="Century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Resolution dependent</a:t>
            </a:r>
          </a:p>
          <a:p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No support for event handlers</a:t>
            </a:r>
          </a:p>
          <a:p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Poor text rendering capabilities</a:t>
            </a:r>
          </a:p>
          <a:p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You can save the resulting image as .</a:t>
            </a:r>
            <a:r>
              <a:rPr lang="en-US" dirty="0" err="1" smtClean="0">
                <a:solidFill>
                  <a:schemeClr val="tx1"/>
                </a:solidFill>
                <a:latin typeface="Century" pitchFamily="18" charset="0"/>
              </a:rPr>
              <a:t>png</a:t>
            </a:r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 or .jpg</a:t>
            </a:r>
          </a:p>
          <a:p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Well suited for graphic-intensive games</a:t>
            </a:r>
            <a:endParaRPr lang="en-US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76200"/>
            <a:ext cx="5638800" cy="12954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HTML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Canvas Vs SVG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0" y="76200"/>
            <a:ext cx="9144000" cy="1219200"/>
            <a:chOff x="0" y="228600"/>
            <a:chExt cx="9144000" cy="1219200"/>
          </a:xfrm>
        </p:grpSpPr>
        <p:sp>
          <p:nvSpPr>
            <p:cNvPr id="6" name="Rectangle 5"/>
            <p:cNvSpPr/>
            <p:nvPr/>
          </p:nvSpPr>
          <p:spPr>
            <a:xfrm>
              <a:off x="0" y="1402081"/>
              <a:ext cx="9144000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5" name="Group 14"/>
            <p:cNvGrpSpPr/>
            <p:nvPr/>
          </p:nvGrpSpPr>
          <p:grpSpPr>
            <a:xfrm>
              <a:off x="7010400" y="228600"/>
              <a:ext cx="2046512" cy="838200"/>
              <a:chOff x="6858000" y="121622"/>
              <a:chExt cx="2198912" cy="826532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858000" y="121622"/>
                <a:ext cx="21989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ea typeface="Meiryo" pitchFamily="34" charset="-128"/>
                    <a:cs typeface="Vijaya" pitchFamily="34" charset="0"/>
                  </a:rPr>
                  <a:t>TKHTS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858000" y="609600"/>
                <a:ext cx="219891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 err="1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Techknow</a:t>
                </a:r>
                <a:r>
                  <a:rPr lang="en-US" sz="1600" b="1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 Heights</a:t>
                </a:r>
                <a:endParaRPr lang="en-US" sz="1600" b="1" i="1" dirty="0">
                  <a:solidFill>
                    <a:schemeClr val="accent1">
                      <a:lumMod val="50000"/>
                    </a:schemeClr>
                  </a:solidFill>
                  <a:latin typeface="Cambria" pitchFamily="18" charset="0"/>
                  <a:cs typeface="Vijaya" pitchFamily="34" charset="0"/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724400" y="2057400"/>
            <a:ext cx="3962400" cy="381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itchFamily="18" charset="0"/>
              </a:rPr>
              <a:t>Resolution independent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>
                <a:solidFill>
                  <a:schemeClr val="tx1"/>
                </a:solidFill>
                <a:latin typeface="Century" pitchFamily="18" charset="0"/>
              </a:rPr>
              <a:t>Support for event handlers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>
                <a:solidFill>
                  <a:schemeClr val="tx1"/>
                </a:solidFill>
                <a:latin typeface="Century" pitchFamily="18" charset="0"/>
              </a:rPr>
              <a:t>Best suited for applications with large rendering areas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>
                <a:solidFill>
                  <a:schemeClr val="tx1"/>
                </a:solidFill>
                <a:latin typeface="Century" pitchFamily="18" charset="0"/>
              </a:rPr>
              <a:t>Slow rendering if complex (use of DOM a lot will make it slow)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>
                <a:solidFill>
                  <a:schemeClr val="tx1"/>
                </a:solidFill>
                <a:latin typeface="Century" pitchFamily="18" charset="0"/>
              </a:rPr>
              <a:t>Not suited for game applications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1000" y="1900535"/>
            <a:ext cx="1447800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Canvas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0" y="1900535"/>
            <a:ext cx="1447800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SVG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58</a:t>
            </a:fld>
            <a:endParaRPr lang="en-US"/>
          </a:p>
        </p:txBody>
      </p:sp>
      <p:grpSp>
        <p:nvGrpSpPr>
          <p:cNvPr id="2" name="Group 4"/>
          <p:cNvGrpSpPr/>
          <p:nvPr/>
        </p:nvGrpSpPr>
        <p:grpSpPr>
          <a:xfrm>
            <a:off x="0" y="76200"/>
            <a:ext cx="9144000" cy="1219200"/>
            <a:chOff x="0" y="228600"/>
            <a:chExt cx="9144000" cy="1219200"/>
          </a:xfrm>
        </p:grpSpPr>
        <p:sp>
          <p:nvSpPr>
            <p:cNvPr id="7" name="Rectangle 6"/>
            <p:cNvSpPr/>
            <p:nvPr/>
          </p:nvSpPr>
          <p:spPr>
            <a:xfrm>
              <a:off x="0" y="1402081"/>
              <a:ext cx="9144000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7010400" y="228600"/>
              <a:ext cx="2046512" cy="838200"/>
              <a:chOff x="6858000" y="121622"/>
              <a:chExt cx="2198912" cy="8265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858000" y="121622"/>
                <a:ext cx="21989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ea typeface="Meiryo" pitchFamily="34" charset="-128"/>
                    <a:cs typeface="Vijaya" pitchFamily="34" charset="0"/>
                  </a:rPr>
                  <a:t>TKHTS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858000" y="609600"/>
                <a:ext cx="219891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 err="1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Techknow</a:t>
                </a:r>
                <a:r>
                  <a:rPr lang="en-US" sz="1600" b="1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 Heights</a:t>
                </a:r>
                <a:endParaRPr lang="en-US" sz="1600" b="1" i="1" dirty="0">
                  <a:solidFill>
                    <a:schemeClr val="accent1">
                      <a:lumMod val="50000"/>
                    </a:schemeClr>
                  </a:solidFill>
                  <a:latin typeface="Cambria" pitchFamily="18" charset="0"/>
                  <a:cs typeface="Vijaya" pitchFamily="34" charset="0"/>
                </a:endParaRPr>
              </a:p>
            </p:txBody>
          </p:sp>
        </p:grpSp>
      </p:grpSp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0" y="-76200"/>
            <a:ext cx="5638800" cy="12954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HTML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 -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Features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entury" pitchFamily="18" charset="0"/>
              </a:rPr>
              <a:t>Drag and Drop</a:t>
            </a:r>
          </a:p>
          <a:p>
            <a:r>
              <a:rPr lang="en-US" dirty="0" err="1" smtClean="0">
                <a:latin typeface="Century" pitchFamily="18" charset="0"/>
              </a:rPr>
              <a:t>Geolocation</a:t>
            </a:r>
            <a:endParaRPr lang="en-US" dirty="0" smtClean="0">
              <a:latin typeface="Century" pitchFamily="18" charset="0"/>
            </a:endParaRPr>
          </a:p>
          <a:p>
            <a:r>
              <a:rPr lang="en-US" dirty="0" smtClean="0">
                <a:latin typeface="Century" pitchFamily="18" charset="0"/>
              </a:rPr>
              <a:t>Multimedia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audio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video</a:t>
            </a:r>
          </a:p>
          <a:p>
            <a:r>
              <a:rPr lang="en-US" dirty="0" smtClean="0">
                <a:latin typeface="Century" pitchFamily="18" charset="0"/>
              </a:rPr>
              <a:t>Graphics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canvas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SVG</a:t>
            </a:r>
          </a:p>
          <a:p>
            <a:r>
              <a:rPr lang="en-US" b="1" dirty="0" smtClean="0">
                <a:latin typeface="Century" pitchFamily="18" charset="0"/>
              </a:rPr>
              <a:t>Web Storage</a:t>
            </a:r>
          </a:p>
          <a:p>
            <a:r>
              <a:rPr lang="en-US" dirty="0" smtClean="0">
                <a:latin typeface="Century" pitchFamily="18" charset="0"/>
              </a:rPr>
              <a:t>Application cache</a:t>
            </a:r>
          </a:p>
          <a:p>
            <a:r>
              <a:rPr lang="en-US" dirty="0" smtClean="0">
                <a:latin typeface="Century" pitchFamily="18" charset="0"/>
              </a:rPr>
              <a:t>Web Worker</a:t>
            </a:r>
          </a:p>
          <a:p>
            <a:r>
              <a:rPr lang="en-US" dirty="0" smtClean="0">
                <a:latin typeface="Century" pitchFamily="18" charset="0"/>
              </a:rPr>
              <a:t>SSE</a:t>
            </a:r>
            <a:endParaRPr lang="en-US" dirty="0">
              <a:latin typeface="Century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403859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entury" pitchFamily="18" charset="0"/>
              </a:rPr>
              <a:t>Data can be stored locally within the user’s browser</a:t>
            </a:r>
          </a:p>
          <a:p>
            <a:r>
              <a:rPr lang="en-US" dirty="0" smtClean="0">
                <a:latin typeface="Century" pitchFamily="18" charset="0"/>
              </a:rPr>
              <a:t>Earlier, cookies were to be used for this</a:t>
            </a:r>
          </a:p>
          <a:p>
            <a:r>
              <a:rPr lang="en-US" dirty="0" smtClean="0">
                <a:latin typeface="Century" pitchFamily="18" charset="0"/>
              </a:rPr>
              <a:t>Web Storage is more secure and faster</a:t>
            </a:r>
          </a:p>
          <a:p>
            <a:r>
              <a:rPr lang="en-US" dirty="0" smtClean="0">
                <a:latin typeface="Century" pitchFamily="18" charset="0"/>
              </a:rPr>
              <a:t>The data is included ONLY when asked for</a:t>
            </a:r>
          </a:p>
          <a:p>
            <a:r>
              <a:rPr lang="en-US" dirty="0" smtClean="0">
                <a:latin typeface="Century" pitchFamily="18" charset="0"/>
              </a:rPr>
              <a:t>It is also possible to store large amounts of data, without affecting the website performance</a:t>
            </a:r>
          </a:p>
          <a:p>
            <a:r>
              <a:rPr lang="en-US" dirty="0" smtClean="0">
                <a:latin typeface="Century" pitchFamily="18" charset="0"/>
              </a:rPr>
              <a:t>Data is stored in key/value pairs</a:t>
            </a:r>
          </a:p>
          <a:p>
            <a:r>
              <a:rPr lang="en-US" dirty="0" smtClean="0">
                <a:latin typeface="Century" pitchFamily="18" charset="0"/>
              </a:rPr>
              <a:t>A web page can only access data stored by itself</a:t>
            </a:r>
            <a:endParaRPr lang="en-US" dirty="0">
              <a:latin typeface="Century" pitchFamily="18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0" y="-76200"/>
            <a:ext cx="5257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HTML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</a:t>
            </a:r>
          </a:p>
          <a:p>
            <a:pPr lvl="0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Web Storage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0" y="76200"/>
            <a:ext cx="9144000" cy="1219200"/>
            <a:chOff x="0" y="228600"/>
            <a:chExt cx="9144000" cy="1219200"/>
          </a:xfrm>
        </p:grpSpPr>
        <p:sp>
          <p:nvSpPr>
            <p:cNvPr id="8" name="Rectangle 7"/>
            <p:cNvSpPr/>
            <p:nvPr/>
          </p:nvSpPr>
          <p:spPr>
            <a:xfrm>
              <a:off x="0" y="1402081"/>
              <a:ext cx="9144000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7010400" y="228600"/>
              <a:ext cx="2046512" cy="838200"/>
              <a:chOff x="6858000" y="121622"/>
              <a:chExt cx="2198912" cy="8265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858000" y="121622"/>
                <a:ext cx="21989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ea typeface="Meiryo" pitchFamily="34" charset="-128"/>
                    <a:cs typeface="Vijaya" pitchFamily="34" charset="0"/>
                  </a:rPr>
                  <a:t>TKHTS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858000" y="609600"/>
                <a:ext cx="219891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 err="1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Techknow</a:t>
                </a:r>
                <a:r>
                  <a:rPr lang="en-US" sz="1600" b="1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 Heights</a:t>
                </a:r>
                <a:endParaRPr lang="en-US" sz="1600" b="1" i="1" dirty="0">
                  <a:solidFill>
                    <a:schemeClr val="accent1">
                      <a:lumMod val="50000"/>
                    </a:schemeClr>
                  </a:solidFill>
                  <a:latin typeface="Cambria" pitchFamily="18" charset="0"/>
                  <a:cs typeface="Vijaya" pitchFamily="34" charset="0"/>
                </a:endParaRPr>
              </a:p>
            </p:txBody>
          </p:sp>
        </p:grp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47243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entury" pitchFamily="18" charset="0"/>
              </a:rPr>
              <a:t>Elements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Some kind of structure or semantics 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Generally consists of </a:t>
            </a:r>
          </a:p>
          <a:p>
            <a:pPr lvl="2"/>
            <a:r>
              <a:rPr lang="en-US" dirty="0" smtClean="0">
                <a:latin typeface="Century" pitchFamily="18" charset="0"/>
              </a:rPr>
              <a:t>Start tag</a:t>
            </a:r>
          </a:p>
          <a:p>
            <a:pPr lvl="2"/>
            <a:r>
              <a:rPr lang="en-US" dirty="0" smtClean="0">
                <a:latin typeface="Century" pitchFamily="18" charset="0"/>
              </a:rPr>
              <a:t>Content</a:t>
            </a:r>
          </a:p>
          <a:p>
            <a:pPr lvl="2"/>
            <a:r>
              <a:rPr lang="en-US" dirty="0" smtClean="0">
                <a:latin typeface="Century" pitchFamily="18" charset="0"/>
              </a:rPr>
              <a:t>End tag</a:t>
            </a:r>
          </a:p>
          <a:p>
            <a:r>
              <a:rPr lang="en-US" dirty="0" smtClean="0">
                <a:latin typeface="Century" pitchFamily="18" charset="0"/>
              </a:rPr>
              <a:t>Tags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Consists of </a:t>
            </a:r>
          </a:p>
          <a:p>
            <a:pPr lvl="2"/>
            <a:r>
              <a:rPr lang="en-US" dirty="0" smtClean="0">
                <a:latin typeface="Century" pitchFamily="18" charset="0"/>
              </a:rPr>
              <a:t>Opening angle bracket (&lt;) followed by the element name</a:t>
            </a:r>
          </a:p>
          <a:p>
            <a:pPr lvl="2"/>
            <a:r>
              <a:rPr lang="en-US" dirty="0" smtClean="0">
                <a:latin typeface="Century" pitchFamily="18" charset="0"/>
              </a:rPr>
              <a:t>May have Attribute/value pairs</a:t>
            </a:r>
          </a:p>
          <a:p>
            <a:pPr lvl="2"/>
            <a:r>
              <a:rPr lang="en-US" dirty="0" smtClean="0">
                <a:latin typeface="Century" pitchFamily="18" charset="0"/>
              </a:rPr>
              <a:t>Closing angle bracket (&gt;)</a:t>
            </a:r>
          </a:p>
          <a:p>
            <a:r>
              <a:rPr lang="en-US" dirty="0" smtClean="0">
                <a:latin typeface="Century" pitchFamily="18" charset="0"/>
              </a:rPr>
              <a:t>Attribute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Defines a property for an element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76200"/>
            <a:ext cx="7467600" cy="129540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HTML</a:t>
            </a:r>
            <a:b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Tags, Elements &amp; Attributes</a:t>
            </a:r>
            <a:endParaRPr lang="en-US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0" y="76200"/>
            <a:ext cx="9144000" cy="1219200"/>
            <a:chOff x="0" y="228600"/>
            <a:chExt cx="9144000" cy="1219200"/>
          </a:xfrm>
        </p:grpSpPr>
        <p:sp>
          <p:nvSpPr>
            <p:cNvPr id="6" name="Rectangle 5"/>
            <p:cNvSpPr/>
            <p:nvPr/>
          </p:nvSpPr>
          <p:spPr>
            <a:xfrm>
              <a:off x="0" y="1402081"/>
              <a:ext cx="9144000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5" name="Group 14"/>
            <p:cNvGrpSpPr/>
            <p:nvPr/>
          </p:nvGrpSpPr>
          <p:grpSpPr>
            <a:xfrm>
              <a:off x="7010400" y="228600"/>
              <a:ext cx="2046512" cy="838200"/>
              <a:chOff x="6858000" y="121622"/>
              <a:chExt cx="2198912" cy="826532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858000" y="121622"/>
                <a:ext cx="21989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ea typeface="Meiryo" pitchFamily="34" charset="-128"/>
                    <a:cs typeface="Vijaya" pitchFamily="34" charset="0"/>
                  </a:rPr>
                  <a:t>TKHTS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858000" y="609600"/>
                <a:ext cx="219891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 err="1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Techknow</a:t>
                </a:r>
                <a:r>
                  <a:rPr lang="en-US" sz="1600" b="1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 Heights</a:t>
                </a:r>
                <a:endParaRPr lang="en-US" sz="1600" b="1" i="1" dirty="0">
                  <a:solidFill>
                    <a:schemeClr val="accent1">
                      <a:lumMod val="50000"/>
                    </a:schemeClr>
                  </a:solidFill>
                  <a:latin typeface="Cambria" pitchFamily="18" charset="0"/>
                  <a:cs typeface="Vijaya" pitchFamily="34" charset="0"/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52800" y="2971800"/>
            <a:ext cx="5562600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entury" pitchFamily="18" charset="0"/>
              </a:rPr>
              <a:t>&lt;</a:t>
            </a:r>
            <a:r>
              <a:rPr lang="en-US" sz="2400" dirty="0" smtClean="0">
                <a:solidFill>
                  <a:srgbClr val="0000FF"/>
                </a:solidFill>
                <a:latin typeface="Century" pitchFamily="18" charset="0"/>
              </a:rPr>
              <a:t>p</a:t>
            </a:r>
            <a:r>
              <a:rPr lang="en-US" sz="2400" dirty="0" smtClean="0">
                <a:latin typeface="Century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entury" pitchFamily="18" charset="0"/>
              </a:rPr>
              <a:t>style</a:t>
            </a:r>
            <a:r>
              <a:rPr lang="en-US" sz="2400" dirty="0" smtClean="0">
                <a:latin typeface="Century" pitchFamily="18" charset="0"/>
              </a:rPr>
              <a:t>="font-family: </a:t>
            </a:r>
            <a:r>
              <a:rPr lang="en-US" sz="2400" i="1" dirty="0" smtClean="0">
                <a:latin typeface="Century" pitchFamily="18" charset="0"/>
              </a:rPr>
              <a:t>'century';"&gt;</a:t>
            </a:r>
          </a:p>
          <a:p>
            <a:pPr algn="r"/>
            <a:r>
              <a:rPr lang="en-US" sz="2400" i="1" dirty="0" smtClean="0">
                <a:latin typeface="Century" pitchFamily="18" charset="0"/>
              </a:rPr>
              <a:t> </a:t>
            </a:r>
            <a:r>
              <a:rPr lang="en-US" sz="2400" dirty="0" smtClean="0">
                <a:latin typeface="Century" pitchFamily="18" charset="0"/>
              </a:rPr>
              <a:t>Paragraph&lt;/</a:t>
            </a:r>
            <a:r>
              <a:rPr lang="en-US" sz="2400" dirty="0" smtClean="0">
                <a:solidFill>
                  <a:srgbClr val="0000FF"/>
                </a:solidFill>
                <a:latin typeface="Century" pitchFamily="18" charset="0"/>
              </a:rPr>
              <a:t>p</a:t>
            </a:r>
            <a:r>
              <a:rPr lang="en-US" sz="2400" dirty="0" smtClean="0">
                <a:latin typeface="Century" pitchFamily="18" charset="0"/>
              </a:rPr>
              <a:t>&gt;</a:t>
            </a:r>
            <a:endParaRPr lang="en-US" sz="2400" dirty="0">
              <a:latin typeface="Century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15000" y="4876800"/>
            <a:ext cx="1524000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entury" pitchFamily="18" charset="0"/>
              </a:rPr>
              <a:t>&lt;</a:t>
            </a:r>
            <a:r>
              <a:rPr lang="en-US" sz="2400" dirty="0" smtClean="0">
                <a:solidFill>
                  <a:srgbClr val="0000FF"/>
                </a:solidFill>
                <a:latin typeface="Century" pitchFamily="18" charset="0"/>
              </a:rPr>
              <a:t>p</a:t>
            </a:r>
            <a:r>
              <a:rPr lang="en-US" sz="2400" dirty="0" smtClean="0">
                <a:latin typeface="Century" pitchFamily="18" charset="0"/>
              </a:rPr>
              <a:t>&gt; &lt;/</a:t>
            </a:r>
            <a:r>
              <a:rPr lang="en-US" sz="2400" dirty="0" smtClean="0">
                <a:solidFill>
                  <a:srgbClr val="0000FF"/>
                </a:solidFill>
                <a:latin typeface="Century" pitchFamily="18" charset="0"/>
              </a:rPr>
              <a:t>p</a:t>
            </a:r>
            <a:r>
              <a:rPr lang="en-US" sz="2400" dirty="0" smtClean="0">
                <a:latin typeface="Century" pitchFamily="18" charset="0"/>
              </a:rPr>
              <a:t>&gt;</a:t>
            </a:r>
            <a:endParaRPr lang="en-US" sz="2400" dirty="0">
              <a:latin typeface="Century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30479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entury" pitchFamily="18" charset="0"/>
              </a:rPr>
              <a:t>There are two new objects for storing data on the client:</a:t>
            </a:r>
          </a:p>
          <a:p>
            <a:pPr lvl="1"/>
            <a:r>
              <a:rPr lang="en-US" dirty="0" err="1" smtClean="0">
                <a:latin typeface="Century" pitchFamily="18" charset="0"/>
              </a:rPr>
              <a:t>localStorage</a:t>
            </a:r>
            <a:endParaRPr lang="en-US" dirty="0" smtClean="0">
              <a:latin typeface="Century" pitchFamily="18" charset="0"/>
            </a:endParaRPr>
          </a:p>
          <a:p>
            <a:pPr lvl="2"/>
            <a:r>
              <a:rPr lang="en-US" dirty="0" smtClean="0">
                <a:latin typeface="Century" pitchFamily="18" charset="0"/>
              </a:rPr>
              <a:t>Stores data with no expiration</a:t>
            </a:r>
          </a:p>
          <a:p>
            <a:pPr lvl="2"/>
            <a:r>
              <a:rPr lang="en-US" dirty="0" smtClean="0">
                <a:latin typeface="Century" pitchFamily="18" charset="0"/>
              </a:rPr>
              <a:t>Data will not be deleted with the closing of browser</a:t>
            </a:r>
          </a:p>
          <a:p>
            <a:pPr lvl="1"/>
            <a:r>
              <a:rPr lang="en-US" dirty="0" err="1" smtClean="0">
                <a:latin typeface="Century" pitchFamily="18" charset="0"/>
              </a:rPr>
              <a:t>sessionStorage</a:t>
            </a:r>
            <a:endParaRPr lang="en-US" dirty="0" smtClean="0">
              <a:latin typeface="Century" pitchFamily="18" charset="0"/>
            </a:endParaRPr>
          </a:p>
          <a:p>
            <a:pPr lvl="2"/>
            <a:r>
              <a:rPr lang="en-US" dirty="0" smtClean="0">
                <a:latin typeface="Century" pitchFamily="18" charset="0"/>
              </a:rPr>
              <a:t>Same as </a:t>
            </a:r>
            <a:r>
              <a:rPr lang="en-US" dirty="0" err="1" smtClean="0">
                <a:latin typeface="Century" pitchFamily="18" charset="0"/>
              </a:rPr>
              <a:t>localStorage</a:t>
            </a:r>
            <a:endParaRPr lang="en-US" dirty="0" smtClean="0">
              <a:latin typeface="Century" pitchFamily="18" charset="0"/>
            </a:endParaRPr>
          </a:p>
          <a:p>
            <a:pPr lvl="2"/>
            <a:r>
              <a:rPr lang="en-US" dirty="0" smtClean="0">
                <a:latin typeface="Century" pitchFamily="18" charset="0"/>
              </a:rPr>
              <a:t>Stores data for one session</a:t>
            </a:r>
          </a:p>
          <a:p>
            <a:pPr lvl="2"/>
            <a:r>
              <a:rPr lang="en-US" dirty="0" smtClean="0">
                <a:latin typeface="Century" pitchFamily="18" charset="0"/>
              </a:rPr>
              <a:t>Data will be deleted with the closing of browser</a:t>
            </a:r>
            <a:endParaRPr lang="en-US" dirty="0">
              <a:latin typeface="Century" pitchFamily="18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0" y="-76200"/>
            <a:ext cx="80772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HTML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</a:t>
            </a:r>
          </a:p>
          <a:p>
            <a:pPr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Web Storage</a:t>
            </a:r>
            <a:endParaRPr lang="en-US" sz="3600" dirty="0" smtClean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0" y="76200"/>
            <a:ext cx="9144000" cy="1219200"/>
            <a:chOff x="0" y="228600"/>
            <a:chExt cx="9144000" cy="1219200"/>
          </a:xfrm>
        </p:grpSpPr>
        <p:sp>
          <p:nvSpPr>
            <p:cNvPr id="8" name="Rectangle 7"/>
            <p:cNvSpPr/>
            <p:nvPr/>
          </p:nvSpPr>
          <p:spPr>
            <a:xfrm>
              <a:off x="0" y="1402081"/>
              <a:ext cx="9144000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7010400" y="228600"/>
              <a:ext cx="2046512" cy="838200"/>
              <a:chOff x="6858000" y="121622"/>
              <a:chExt cx="2198912" cy="8265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858000" y="121622"/>
                <a:ext cx="21989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ea typeface="Meiryo" pitchFamily="34" charset="-128"/>
                    <a:cs typeface="Vijaya" pitchFamily="34" charset="0"/>
                  </a:rPr>
                  <a:t>TKHTS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858000" y="609600"/>
                <a:ext cx="219891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 err="1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Techknow</a:t>
                </a:r>
                <a:r>
                  <a:rPr lang="en-US" sz="1600" b="1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 Heights</a:t>
                </a:r>
                <a:endParaRPr lang="en-US" sz="1600" b="1" i="1" dirty="0">
                  <a:solidFill>
                    <a:schemeClr val="accent1">
                      <a:lumMod val="50000"/>
                    </a:schemeClr>
                  </a:solidFill>
                  <a:latin typeface="Cambria" pitchFamily="18" charset="0"/>
                  <a:cs typeface="Vijaya" pitchFamily="34" charset="0"/>
                </a:endParaRPr>
              </a:p>
            </p:txBody>
          </p:sp>
        </p:grp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0" y="-76200"/>
            <a:ext cx="80772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HTML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</a:t>
            </a:r>
          </a:p>
          <a:p>
            <a:pPr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Web Storage</a:t>
            </a:r>
            <a:endParaRPr lang="en-US" sz="3600" dirty="0" smtClean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0" y="76200"/>
            <a:ext cx="9144000" cy="1219200"/>
            <a:chOff x="0" y="228600"/>
            <a:chExt cx="9144000" cy="1219200"/>
          </a:xfrm>
        </p:grpSpPr>
        <p:sp>
          <p:nvSpPr>
            <p:cNvPr id="8" name="Rectangle 7"/>
            <p:cNvSpPr/>
            <p:nvPr/>
          </p:nvSpPr>
          <p:spPr>
            <a:xfrm>
              <a:off x="0" y="1402081"/>
              <a:ext cx="9144000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7010400" y="228600"/>
              <a:ext cx="2046512" cy="838200"/>
              <a:chOff x="6858000" y="121622"/>
              <a:chExt cx="2198912" cy="8265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858000" y="121622"/>
                <a:ext cx="21989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ea typeface="Meiryo" pitchFamily="34" charset="-128"/>
                    <a:cs typeface="Vijaya" pitchFamily="34" charset="0"/>
                  </a:rPr>
                  <a:t>TKHTS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858000" y="609600"/>
                <a:ext cx="219891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 err="1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Techknow</a:t>
                </a:r>
                <a:r>
                  <a:rPr lang="en-US" sz="1600" b="1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 Heights</a:t>
                </a:r>
                <a:endParaRPr lang="en-US" sz="1600" b="1" i="1" dirty="0">
                  <a:solidFill>
                    <a:schemeClr val="accent1">
                      <a:lumMod val="50000"/>
                    </a:schemeClr>
                  </a:solidFill>
                  <a:latin typeface="Cambria" pitchFamily="18" charset="0"/>
                  <a:cs typeface="Vijaya" pitchFamily="34" charset="0"/>
                </a:endParaRPr>
              </a:p>
            </p:txBody>
          </p:sp>
        </p:grp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2298680"/>
            <a:ext cx="7620000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entury" pitchFamily="18" charset="0"/>
              </a:rPr>
              <a:t>&lt;div</a:t>
            </a:r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entury" pitchFamily="18" charset="0"/>
              </a:rPr>
              <a:t>id</a:t>
            </a:r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=</a:t>
            </a:r>
            <a:r>
              <a:rPr lang="en-US" dirty="0" smtClean="0">
                <a:solidFill>
                  <a:srgbClr val="0156FF"/>
                </a:solidFill>
                <a:latin typeface="Century" pitchFamily="18" charset="0"/>
              </a:rPr>
              <a:t>"show"</a:t>
            </a:r>
            <a:r>
              <a:rPr lang="en-US" dirty="0" smtClean="0">
                <a:solidFill>
                  <a:srgbClr val="00B050"/>
                </a:solidFill>
                <a:latin typeface="Century" pitchFamily="18" charset="0"/>
              </a:rPr>
              <a:t>&gt;&lt;/div&gt;</a:t>
            </a:r>
          </a:p>
          <a:p>
            <a:r>
              <a:rPr lang="en-US" dirty="0" smtClean="0">
                <a:solidFill>
                  <a:srgbClr val="00B050"/>
                </a:solidFill>
                <a:latin typeface="Century" pitchFamily="18" charset="0"/>
              </a:rPr>
              <a:t>&lt;script&gt;</a:t>
            </a:r>
          </a:p>
          <a:p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entury" pitchFamily="18" charset="0"/>
              </a:rPr>
              <a:t>if</a:t>
            </a:r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(</a:t>
            </a:r>
            <a:r>
              <a:rPr lang="en-US" dirty="0" err="1" smtClean="0">
                <a:solidFill>
                  <a:srgbClr val="FF0000"/>
                </a:solidFill>
                <a:latin typeface="Century" pitchFamily="18" charset="0"/>
              </a:rPr>
              <a:t>typeof</a:t>
            </a:r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(Storage)!==</a:t>
            </a:r>
            <a:r>
              <a:rPr lang="en-US" dirty="0" smtClean="0">
                <a:solidFill>
                  <a:srgbClr val="0156FF"/>
                </a:solidFill>
                <a:latin typeface="Century" pitchFamily="18" charset="0"/>
              </a:rPr>
              <a:t>"undefined"</a:t>
            </a:r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) {</a:t>
            </a:r>
          </a:p>
          <a:p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		localStorage.name=</a:t>
            </a:r>
            <a:r>
              <a:rPr lang="en-US" dirty="0" smtClean="0">
                <a:solidFill>
                  <a:srgbClr val="0156FF"/>
                </a:solidFill>
                <a:latin typeface="Century" pitchFamily="18" charset="0"/>
              </a:rPr>
              <a:t>"TKHTS"</a:t>
            </a:r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latin typeface="Century" pitchFamily="18" charset="0"/>
              </a:rPr>
              <a:t>document.getElementById</a:t>
            </a:r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(</a:t>
            </a:r>
            <a:r>
              <a:rPr lang="en-US" dirty="0" smtClean="0">
                <a:solidFill>
                  <a:srgbClr val="0156FF"/>
                </a:solidFill>
                <a:latin typeface="Century" pitchFamily="18" charset="0"/>
              </a:rPr>
              <a:t>"show"</a:t>
            </a:r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).</a:t>
            </a:r>
            <a:r>
              <a:rPr lang="en-US" dirty="0" err="1" smtClean="0">
                <a:solidFill>
                  <a:schemeClr val="tx1"/>
                </a:solidFill>
                <a:latin typeface="Century" pitchFamily="18" charset="0"/>
              </a:rPr>
              <a:t>innerHTML</a:t>
            </a:r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=</a:t>
            </a:r>
          </a:p>
          <a:p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				</a:t>
            </a:r>
            <a:r>
              <a:rPr lang="en-US" dirty="0" smtClean="0">
                <a:solidFill>
                  <a:srgbClr val="0156FF"/>
                </a:solidFill>
                <a:latin typeface="Century" pitchFamily="18" charset="0"/>
              </a:rPr>
              <a:t>"Name: "</a:t>
            </a:r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 + localStorage.name;</a:t>
            </a:r>
          </a:p>
          <a:p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	}</a:t>
            </a:r>
          </a:p>
          <a:p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entury" pitchFamily="18" charset="0"/>
              </a:rPr>
              <a:t>else</a:t>
            </a:r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 {</a:t>
            </a:r>
          </a:p>
          <a:p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		</a:t>
            </a:r>
            <a:r>
              <a:rPr lang="en-US" dirty="0" err="1" smtClean="0">
                <a:solidFill>
                  <a:schemeClr val="tx1"/>
                </a:solidFill>
                <a:latin typeface="Century" pitchFamily="18" charset="0"/>
              </a:rPr>
              <a:t>document.getElementById</a:t>
            </a:r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(</a:t>
            </a:r>
            <a:r>
              <a:rPr lang="en-US" dirty="0" smtClean="0">
                <a:solidFill>
                  <a:srgbClr val="0156FF"/>
                </a:solidFill>
                <a:latin typeface="Century" pitchFamily="18" charset="0"/>
              </a:rPr>
              <a:t>"show"</a:t>
            </a:r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).</a:t>
            </a:r>
            <a:r>
              <a:rPr lang="en-US" dirty="0" err="1" smtClean="0">
                <a:solidFill>
                  <a:schemeClr val="tx1"/>
                </a:solidFill>
                <a:latin typeface="Century" pitchFamily="18" charset="0"/>
              </a:rPr>
              <a:t>innerHTML</a:t>
            </a:r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=</a:t>
            </a:r>
          </a:p>
          <a:p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				</a:t>
            </a:r>
            <a:r>
              <a:rPr lang="en-US" dirty="0" smtClean="0">
                <a:solidFill>
                  <a:srgbClr val="0156FF"/>
                </a:solidFill>
                <a:latin typeface="Century" pitchFamily="18" charset="0"/>
              </a:rPr>
              <a:t>"Sorry, no support for web storage"</a:t>
            </a:r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	}</a:t>
            </a:r>
          </a:p>
          <a:p>
            <a:r>
              <a:rPr lang="en-US" dirty="0" smtClean="0">
                <a:solidFill>
                  <a:srgbClr val="00B050"/>
                </a:solidFill>
                <a:latin typeface="Century" pitchFamily="18" charset="0"/>
              </a:rPr>
              <a:t>&lt;/script&gt;</a:t>
            </a:r>
            <a:endParaRPr lang="en-US" dirty="0">
              <a:solidFill>
                <a:srgbClr val="00B050"/>
              </a:solidFill>
              <a:latin typeface="Century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19400" y="1676400"/>
            <a:ext cx="1371600" cy="3077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localStorage</a:t>
            </a:r>
            <a:r>
              <a:rPr lang="en-US" sz="1400" dirty="0" smtClean="0">
                <a:solidFill>
                  <a:schemeClr val="tx1"/>
                </a:solidFill>
              </a:rPr>
              <a:t> key</a:t>
            </a:r>
            <a:endParaRPr lang="en-US" sz="1400" dirty="0" smtClean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81600" y="1828800"/>
            <a:ext cx="1524000" cy="3077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localStorage</a:t>
            </a:r>
            <a:r>
              <a:rPr lang="en-US" sz="1400" dirty="0" smtClean="0">
                <a:solidFill>
                  <a:schemeClr val="tx1"/>
                </a:solidFill>
              </a:rPr>
              <a:t> value</a:t>
            </a:r>
            <a:endParaRPr lang="en-US" sz="1400" dirty="0" smtClean="0">
              <a:solidFill>
                <a:schemeClr val="tx1"/>
              </a:solidFill>
              <a:latin typeface="Century" pitchFamily="18" charset="0"/>
            </a:endParaRPr>
          </a:p>
        </p:txBody>
      </p:sp>
      <p:cxnSp>
        <p:nvCxnSpPr>
          <p:cNvPr id="17" name="Straight Arrow Connector 16"/>
          <p:cNvCxnSpPr>
            <a:stCxn id="15" idx="2"/>
          </p:cNvCxnSpPr>
          <p:nvPr/>
        </p:nvCxnSpPr>
        <p:spPr>
          <a:xfrm rot="16200000" flipH="1">
            <a:off x="3011388" y="2477989"/>
            <a:ext cx="1216225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2"/>
          </p:cNvCxnSpPr>
          <p:nvPr/>
        </p:nvCxnSpPr>
        <p:spPr>
          <a:xfrm rot="5400000">
            <a:off x="4992588" y="2173189"/>
            <a:ext cx="987625" cy="914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010400" y="2819400"/>
            <a:ext cx="2057400" cy="5232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Retrieve the value of key and inserted into “show”</a:t>
            </a:r>
            <a:endParaRPr lang="en-US" sz="1400" dirty="0" smtClean="0">
              <a:solidFill>
                <a:schemeClr val="tx1"/>
              </a:solidFill>
              <a:latin typeface="Century" pitchFamily="18" charset="0"/>
            </a:endParaRPr>
          </a:p>
        </p:txBody>
      </p:sp>
      <p:cxnSp>
        <p:nvCxnSpPr>
          <p:cNvPr id="20" name="Straight Arrow Connector 19"/>
          <p:cNvCxnSpPr>
            <a:stCxn id="19" idx="1"/>
          </p:cNvCxnSpPr>
          <p:nvPr/>
        </p:nvCxnSpPr>
        <p:spPr>
          <a:xfrm rot="10800000" flipV="1">
            <a:off x="6477000" y="3081010"/>
            <a:ext cx="533400" cy="7289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2285999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US" dirty="0" smtClean="0">
                <a:latin typeface="Century" pitchFamily="18" charset="0"/>
              </a:rPr>
              <a:t>Browsers which Support Web Storage</a:t>
            </a:r>
          </a:p>
          <a:p>
            <a:pPr lvl="1" fontAlgn="base"/>
            <a:r>
              <a:rPr lang="en-US" dirty="0" smtClean="0">
                <a:latin typeface="Century" pitchFamily="18" charset="0"/>
              </a:rPr>
              <a:t>Chrome </a:t>
            </a:r>
          </a:p>
          <a:p>
            <a:pPr lvl="1" fontAlgn="base"/>
            <a:r>
              <a:rPr lang="en-US" dirty="0" smtClean="0">
                <a:latin typeface="Century" pitchFamily="18" charset="0"/>
              </a:rPr>
              <a:t>Safari</a:t>
            </a:r>
          </a:p>
          <a:p>
            <a:pPr lvl="1" fontAlgn="base"/>
            <a:r>
              <a:rPr lang="en-US" dirty="0" smtClean="0">
                <a:latin typeface="Century" pitchFamily="18" charset="0"/>
              </a:rPr>
              <a:t>Opera</a:t>
            </a:r>
          </a:p>
          <a:p>
            <a:pPr lvl="1" fontAlgn="base"/>
            <a:r>
              <a:rPr lang="en-US" dirty="0" smtClean="0">
                <a:latin typeface="Century" pitchFamily="18" charset="0"/>
              </a:rPr>
              <a:t>Firefox</a:t>
            </a:r>
          </a:p>
          <a:p>
            <a:pPr lvl="1" fontAlgn="base"/>
            <a:r>
              <a:rPr lang="en-US" dirty="0" smtClean="0">
                <a:latin typeface="Century" pitchFamily="18" charset="0"/>
              </a:rPr>
              <a:t>IE8 and IE8+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0" y="-76200"/>
            <a:ext cx="85344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HTML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</a:t>
            </a:r>
          </a:p>
          <a:p>
            <a:pPr>
              <a:spcBef>
                <a:spcPct val="0"/>
              </a:spcBef>
            </a:pP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Web Storage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Browser Support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0" y="76200"/>
            <a:ext cx="9144000" cy="1219200"/>
            <a:chOff x="0" y="228600"/>
            <a:chExt cx="9144000" cy="1219200"/>
          </a:xfrm>
        </p:grpSpPr>
        <p:sp>
          <p:nvSpPr>
            <p:cNvPr id="14" name="Rectangle 13"/>
            <p:cNvSpPr/>
            <p:nvPr/>
          </p:nvSpPr>
          <p:spPr>
            <a:xfrm>
              <a:off x="0" y="1402081"/>
              <a:ext cx="9144000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7010400" y="228600"/>
              <a:ext cx="2046512" cy="838200"/>
              <a:chOff x="6858000" y="121622"/>
              <a:chExt cx="2198912" cy="8265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858000" y="121622"/>
                <a:ext cx="21989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ea typeface="Meiryo" pitchFamily="34" charset="-128"/>
                    <a:cs typeface="Vijaya" pitchFamily="34" charset="0"/>
                  </a:rPr>
                  <a:t>TKHTS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858000" y="609600"/>
                <a:ext cx="219891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 err="1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Techknow</a:t>
                </a:r>
                <a:r>
                  <a:rPr lang="en-US" sz="1600" b="1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 Heights</a:t>
                </a:r>
                <a:endParaRPr lang="en-US" sz="1600" b="1" i="1" dirty="0">
                  <a:solidFill>
                    <a:schemeClr val="accent1">
                      <a:lumMod val="50000"/>
                    </a:schemeClr>
                  </a:solidFill>
                  <a:latin typeface="Cambria" pitchFamily="18" charset="0"/>
                  <a:cs typeface="Vijaya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63</a:t>
            </a:fld>
            <a:endParaRPr lang="en-US"/>
          </a:p>
        </p:txBody>
      </p:sp>
      <p:grpSp>
        <p:nvGrpSpPr>
          <p:cNvPr id="2" name="Group 4"/>
          <p:cNvGrpSpPr/>
          <p:nvPr/>
        </p:nvGrpSpPr>
        <p:grpSpPr>
          <a:xfrm>
            <a:off x="0" y="76200"/>
            <a:ext cx="9144000" cy="1219200"/>
            <a:chOff x="0" y="228600"/>
            <a:chExt cx="9144000" cy="1219200"/>
          </a:xfrm>
        </p:grpSpPr>
        <p:sp>
          <p:nvSpPr>
            <p:cNvPr id="7" name="Rectangle 6"/>
            <p:cNvSpPr/>
            <p:nvPr/>
          </p:nvSpPr>
          <p:spPr>
            <a:xfrm>
              <a:off x="0" y="1402081"/>
              <a:ext cx="9144000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7010400" y="228600"/>
              <a:ext cx="2046512" cy="838200"/>
              <a:chOff x="6858000" y="121622"/>
              <a:chExt cx="2198912" cy="8265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858000" y="121622"/>
                <a:ext cx="21989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ea typeface="Meiryo" pitchFamily="34" charset="-128"/>
                    <a:cs typeface="Vijaya" pitchFamily="34" charset="0"/>
                  </a:rPr>
                  <a:t>TKHTS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858000" y="609600"/>
                <a:ext cx="219891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 err="1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Techknow</a:t>
                </a:r>
                <a:r>
                  <a:rPr lang="en-US" sz="1600" b="1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 Heights</a:t>
                </a:r>
                <a:endParaRPr lang="en-US" sz="1600" b="1" i="1" dirty="0">
                  <a:solidFill>
                    <a:schemeClr val="accent1">
                      <a:lumMod val="50000"/>
                    </a:schemeClr>
                  </a:solidFill>
                  <a:latin typeface="Cambria" pitchFamily="18" charset="0"/>
                  <a:cs typeface="Vijaya" pitchFamily="34" charset="0"/>
                </a:endParaRPr>
              </a:p>
            </p:txBody>
          </p:sp>
        </p:grpSp>
      </p:grpSp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0" y="-76200"/>
            <a:ext cx="5638800" cy="12954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HTML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 -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Features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entury" pitchFamily="18" charset="0"/>
              </a:rPr>
              <a:t>Drag and Drop</a:t>
            </a:r>
          </a:p>
          <a:p>
            <a:r>
              <a:rPr lang="en-US" dirty="0" err="1" smtClean="0">
                <a:latin typeface="Century" pitchFamily="18" charset="0"/>
              </a:rPr>
              <a:t>Geolocation</a:t>
            </a:r>
            <a:endParaRPr lang="en-US" dirty="0" smtClean="0">
              <a:latin typeface="Century" pitchFamily="18" charset="0"/>
            </a:endParaRPr>
          </a:p>
          <a:p>
            <a:r>
              <a:rPr lang="en-US" dirty="0" smtClean="0">
                <a:latin typeface="Century" pitchFamily="18" charset="0"/>
              </a:rPr>
              <a:t>Multimedia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audio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video</a:t>
            </a:r>
          </a:p>
          <a:p>
            <a:r>
              <a:rPr lang="en-US" dirty="0" smtClean="0">
                <a:latin typeface="Century" pitchFamily="18" charset="0"/>
              </a:rPr>
              <a:t>Graphics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canvas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SVG</a:t>
            </a:r>
          </a:p>
          <a:p>
            <a:r>
              <a:rPr lang="en-US" dirty="0" smtClean="0">
                <a:latin typeface="Century" pitchFamily="18" charset="0"/>
              </a:rPr>
              <a:t>Web Storage</a:t>
            </a:r>
          </a:p>
          <a:p>
            <a:r>
              <a:rPr lang="en-US" b="1" dirty="0" smtClean="0">
                <a:latin typeface="Century" pitchFamily="18" charset="0"/>
              </a:rPr>
              <a:t>Application cache</a:t>
            </a:r>
          </a:p>
          <a:p>
            <a:r>
              <a:rPr lang="en-US" dirty="0" smtClean="0">
                <a:latin typeface="Century" pitchFamily="18" charset="0"/>
              </a:rPr>
              <a:t>Web Worker</a:t>
            </a:r>
          </a:p>
          <a:p>
            <a:r>
              <a:rPr lang="en-US" dirty="0" smtClean="0">
                <a:latin typeface="Century" pitchFamily="18" charset="0"/>
              </a:rPr>
              <a:t>SSE</a:t>
            </a:r>
            <a:endParaRPr lang="en-US" dirty="0">
              <a:latin typeface="Century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51815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entury" pitchFamily="18" charset="0"/>
              </a:rPr>
              <a:t>Application cache means that a web application is cached, and accessible without an internet connection</a:t>
            </a:r>
          </a:p>
          <a:p>
            <a:pPr lvl="1"/>
            <a:r>
              <a:rPr lang="en-US" dirty="0" smtClean="0"/>
              <a:t>Browsers may have different size limits for cached data</a:t>
            </a:r>
            <a:endParaRPr lang="en-US" dirty="0" smtClean="0">
              <a:latin typeface="Century" pitchFamily="18" charset="0"/>
            </a:endParaRPr>
          </a:p>
          <a:p>
            <a:r>
              <a:rPr lang="en-US" dirty="0" smtClean="0">
                <a:latin typeface="Century" pitchFamily="18" charset="0"/>
              </a:rPr>
              <a:t>Application cache gives three advantages to the application: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Offline browsing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Speed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Reduced server load</a:t>
            </a:r>
          </a:p>
          <a:p>
            <a:r>
              <a:rPr lang="en-US" dirty="0" smtClean="0"/>
              <a:t>Note:</a:t>
            </a:r>
          </a:p>
          <a:p>
            <a:pPr lvl="1"/>
            <a:r>
              <a:rPr lang="en-US" dirty="0" smtClean="0"/>
              <a:t>Be careful when you cache</a:t>
            </a:r>
          </a:p>
          <a:p>
            <a:pPr lvl="1"/>
            <a:r>
              <a:rPr lang="en-US" dirty="0" smtClean="0"/>
              <a:t>Browser will show the cached version</a:t>
            </a:r>
          </a:p>
          <a:p>
            <a:pPr lvl="2"/>
            <a:r>
              <a:rPr lang="en-US" dirty="0" smtClean="0"/>
              <a:t>Even after change in the server file</a:t>
            </a:r>
          </a:p>
          <a:p>
            <a:pPr lvl="2"/>
            <a:r>
              <a:rPr lang="en-US" dirty="0" smtClean="0"/>
              <a:t>To know the browser updates</a:t>
            </a:r>
            <a:r>
              <a:rPr lang="en-US" smtClean="0"/>
              <a:t>, change </a:t>
            </a:r>
            <a:r>
              <a:rPr lang="en-US" dirty="0" smtClean="0"/>
              <a:t>the manifest file</a:t>
            </a:r>
          </a:p>
          <a:p>
            <a:endParaRPr lang="en-US" dirty="0" smtClean="0">
              <a:latin typeface="Century" pitchFamily="18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0" y="-76200"/>
            <a:ext cx="5257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HTML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</a:t>
            </a:r>
          </a:p>
          <a:p>
            <a:pPr lvl="0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Application Cache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0" y="76200"/>
            <a:ext cx="9144000" cy="1219200"/>
            <a:chOff x="0" y="228600"/>
            <a:chExt cx="9144000" cy="1219200"/>
          </a:xfrm>
        </p:grpSpPr>
        <p:sp>
          <p:nvSpPr>
            <p:cNvPr id="8" name="Rectangle 7"/>
            <p:cNvSpPr/>
            <p:nvPr/>
          </p:nvSpPr>
          <p:spPr>
            <a:xfrm>
              <a:off x="0" y="1402081"/>
              <a:ext cx="9144000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7010400" y="228600"/>
              <a:ext cx="2046512" cy="838200"/>
              <a:chOff x="6858000" y="121622"/>
              <a:chExt cx="2198912" cy="8265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858000" y="121622"/>
                <a:ext cx="21989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ea typeface="Meiryo" pitchFamily="34" charset="-128"/>
                    <a:cs typeface="Vijaya" pitchFamily="34" charset="0"/>
                  </a:rPr>
                  <a:t>TKHTS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858000" y="609600"/>
                <a:ext cx="219891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 err="1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Techknow</a:t>
                </a:r>
                <a:r>
                  <a:rPr lang="en-US" sz="1600" b="1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 Heights</a:t>
                </a:r>
                <a:endParaRPr lang="en-US" sz="1600" b="1" i="1" dirty="0">
                  <a:solidFill>
                    <a:schemeClr val="accent1">
                      <a:lumMod val="50000"/>
                    </a:schemeClr>
                  </a:solidFill>
                  <a:latin typeface="Cambria" pitchFamily="18" charset="0"/>
                  <a:cs typeface="Vijaya" pitchFamily="34" charset="0"/>
                </a:endParaRPr>
              </a:p>
            </p:txBody>
          </p:sp>
        </p:grp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36575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entury" pitchFamily="18" charset="0"/>
              </a:rPr>
              <a:t>For the offline applications to work, a cache manifest file must be created by the web developer</a:t>
            </a:r>
          </a:p>
          <a:p>
            <a:r>
              <a:rPr lang="en-US" dirty="0" smtClean="0">
                <a:latin typeface="Century" pitchFamily="18" charset="0"/>
              </a:rPr>
              <a:t>Each page must have a manifest attribute that points to the cache manifest</a:t>
            </a:r>
          </a:p>
          <a:p>
            <a:r>
              <a:rPr lang="en-US" dirty="0" smtClean="0">
                <a:latin typeface="Century" pitchFamily="18" charset="0"/>
              </a:rPr>
              <a:t>The cache manifest file is a text file located in another part of the server</a:t>
            </a:r>
          </a:p>
          <a:p>
            <a:r>
              <a:rPr lang="en-US" dirty="0" smtClean="0">
                <a:latin typeface="Century" pitchFamily="18" charset="0"/>
              </a:rPr>
              <a:t>It must be served with the following content type: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0" y="-76200"/>
            <a:ext cx="73152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HTML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</a:t>
            </a:r>
          </a:p>
          <a:p>
            <a:pPr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Application Cache -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Manifest File</a:t>
            </a:r>
          </a:p>
        </p:txBody>
      </p:sp>
      <p:grpSp>
        <p:nvGrpSpPr>
          <p:cNvPr id="2" name="Group 4"/>
          <p:cNvGrpSpPr/>
          <p:nvPr/>
        </p:nvGrpSpPr>
        <p:grpSpPr>
          <a:xfrm>
            <a:off x="0" y="76200"/>
            <a:ext cx="9144000" cy="1219200"/>
            <a:chOff x="0" y="228600"/>
            <a:chExt cx="9144000" cy="1219200"/>
          </a:xfrm>
        </p:grpSpPr>
        <p:sp>
          <p:nvSpPr>
            <p:cNvPr id="8" name="Rectangle 7"/>
            <p:cNvSpPr/>
            <p:nvPr/>
          </p:nvSpPr>
          <p:spPr>
            <a:xfrm>
              <a:off x="0" y="1402081"/>
              <a:ext cx="9144000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7010400" y="228600"/>
              <a:ext cx="2046512" cy="838200"/>
              <a:chOff x="6858000" y="121622"/>
              <a:chExt cx="2198912" cy="8265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858000" y="121622"/>
                <a:ext cx="21989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ea typeface="Meiryo" pitchFamily="34" charset="-128"/>
                    <a:cs typeface="Vijaya" pitchFamily="34" charset="0"/>
                  </a:rPr>
                  <a:t>TKHTS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858000" y="609600"/>
                <a:ext cx="219891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 err="1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Techknow</a:t>
                </a:r>
                <a:r>
                  <a:rPr lang="en-US" sz="1600" b="1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 Heights</a:t>
                </a:r>
                <a:endParaRPr lang="en-US" sz="1600" b="1" i="1" dirty="0">
                  <a:solidFill>
                    <a:schemeClr val="accent1">
                      <a:lumMod val="50000"/>
                    </a:schemeClr>
                  </a:solidFill>
                  <a:latin typeface="Cambria" pitchFamily="18" charset="0"/>
                  <a:cs typeface="Vijaya" pitchFamily="34" charset="0"/>
                </a:endParaRPr>
              </a:p>
            </p:txBody>
          </p:sp>
        </p:grp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133600" y="4724400"/>
            <a:ext cx="358140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entury" pitchFamily="18" charset="0"/>
              </a:rPr>
              <a:t>text/cache-manifest</a:t>
            </a:r>
            <a:endParaRPr lang="en-US" sz="2800" dirty="0">
              <a:solidFill>
                <a:schemeClr val="tx1"/>
              </a:solidFill>
              <a:latin typeface="Century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7619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entury" pitchFamily="18" charset="0"/>
              </a:rPr>
              <a:t>Manifest attribute should be included in &lt;html&gt; tag to enable application cache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0" y="-76200"/>
            <a:ext cx="73152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HTML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</a:t>
            </a:r>
          </a:p>
          <a:p>
            <a:pPr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Application Cache -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Manifest File</a:t>
            </a:r>
          </a:p>
        </p:txBody>
      </p:sp>
      <p:grpSp>
        <p:nvGrpSpPr>
          <p:cNvPr id="2" name="Group 4"/>
          <p:cNvGrpSpPr/>
          <p:nvPr/>
        </p:nvGrpSpPr>
        <p:grpSpPr>
          <a:xfrm>
            <a:off x="0" y="76200"/>
            <a:ext cx="9144000" cy="1219200"/>
            <a:chOff x="0" y="228600"/>
            <a:chExt cx="9144000" cy="1219200"/>
          </a:xfrm>
        </p:grpSpPr>
        <p:sp>
          <p:nvSpPr>
            <p:cNvPr id="8" name="Rectangle 7"/>
            <p:cNvSpPr/>
            <p:nvPr/>
          </p:nvSpPr>
          <p:spPr>
            <a:xfrm>
              <a:off x="0" y="1402081"/>
              <a:ext cx="9144000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7010400" y="228600"/>
              <a:ext cx="2046512" cy="838200"/>
              <a:chOff x="6858000" y="121622"/>
              <a:chExt cx="2198912" cy="8265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858000" y="121622"/>
                <a:ext cx="21989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ea typeface="Meiryo" pitchFamily="34" charset="-128"/>
                    <a:cs typeface="Vijaya" pitchFamily="34" charset="0"/>
                  </a:rPr>
                  <a:t>TKHTS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858000" y="609600"/>
                <a:ext cx="219891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 err="1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Techknow</a:t>
                </a:r>
                <a:r>
                  <a:rPr lang="en-US" sz="1600" b="1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 Heights</a:t>
                </a:r>
                <a:endParaRPr lang="en-US" sz="1600" b="1" i="1" dirty="0">
                  <a:solidFill>
                    <a:schemeClr val="accent1">
                      <a:lumMod val="50000"/>
                    </a:schemeClr>
                  </a:solidFill>
                  <a:latin typeface="Cambria" pitchFamily="18" charset="0"/>
                  <a:cs typeface="Vijaya" pitchFamily="34" charset="0"/>
                </a:endParaRPr>
              </a:p>
            </p:txBody>
          </p:sp>
        </p:grp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19200" y="2438400"/>
            <a:ext cx="5029200" cy="313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entury" pitchFamily="18" charset="0"/>
              </a:rPr>
              <a:t>&lt;!DOCTYPE  HTML&gt;</a:t>
            </a:r>
          </a:p>
          <a:p>
            <a:r>
              <a:rPr lang="en-US" dirty="0" smtClean="0">
                <a:solidFill>
                  <a:srgbClr val="00B050"/>
                </a:solidFill>
                <a:latin typeface="Century" pitchFamily="18" charset="0"/>
              </a:rPr>
              <a:t>&lt;html </a:t>
            </a:r>
            <a:r>
              <a:rPr lang="en-US" dirty="0" smtClean="0">
                <a:solidFill>
                  <a:srgbClr val="FF0000"/>
                </a:solidFill>
                <a:latin typeface="Century" pitchFamily="18" charset="0"/>
              </a:rPr>
              <a:t>manifest</a:t>
            </a:r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=</a:t>
            </a:r>
            <a:r>
              <a:rPr lang="en-US" dirty="0" smtClean="0">
                <a:solidFill>
                  <a:srgbClr val="0156FF"/>
                </a:solidFill>
                <a:latin typeface="Century" pitchFamily="18" charset="0"/>
              </a:rPr>
              <a:t>"</a:t>
            </a:r>
            <a:r>
              <a:rPr lang="en-US" dirty="0" err="1" smtClean="0">
                <a:solidFill>
                  <a:srgbClr val="0156FF"/>
                </a:solidFill>
                <a:latin typeface="Century" pitchFamily="18" charset="0"/>
              </a:rPr>
              <a:t>cache.appcache</a:t>
            </a:r>
            <a:r>
              <a:rPr lang="en-US" dirty="0" smtClean="0">
                <a:solidFill>
                  <a:srgbClr val="0156FF"/>
                </a:solidFill>
                <a:latin typeface="Century" pitchFamily="18" charset="0"/>
              </a:rPr>
              <a:t>"</a:t>
            </a:r>
            <a:r>
              <a:rPr lang="en-US" dirty="0" smtClean="0">
                <a:solidFill>
                  <a:srgbClr val="00B050"/>
                </a:solidFill>
                <a:latin typeface="Century" pitchFamily="18" charset="0"/>
              </a:rPr>
              <a:t>&gt;</a:t>
            </a:r>
          </a:p>
          <a:p>
            <a:r>
              <a:rPr lang="en-US" dirty="0" smtClean="0">
                <a:solidFill>
                  <a:srgbClr val="00B050"/>
                </a:solidFill>
                <a:latin typeface="Century" pitchFamily="18" charset="0"/>
              </a:rPr>
              <a:t>&lt;head&gt;</a:t>
            </a:r>
          </a:p>
          <a:p>
            <a:r>
              <a:rPr lang="en-US" dirty="0" smtClean="0">
                <a:solidFill>
                  <a:srgbClr val="00B050"/>
                </a:solidFill>
                <a:latin typeface="Century" pitchFamily="18" charset="0"/>
              </a:rPr>
              <a:t>&lt;title&gt;</a:t>
            </a:r>
            <a:r>
              <a:rPr lang="en-US" dirty="0" err="1" smtClean="0">
                <a:solidFill>
                  <a:schemeClr val="tx1"/>
                </a:solidFill>
                <a:latin typeface="Century" pitchFamily="18" charset="0"/>
              </a:rPr>
              <a:t>Menifest</a:t>
            </a:r>
            <a:r>
              <a:rPr lang="en-US" dirty="0" smtClean="0">
                <a:solidFill>
                  <a:srgbClr val="00B050"/>
                </a:solidFill>
                <a:latin typeface="Century" pitchFamily="18" charset="0"/>
              </a:rPr>
              <a:t>&lt;/title&gt;</a:t>
            </a:r>
          </a:p>
          <a:p>
            <a:r>
              <a:rPr lang="en-US" dirty="0" smtClean="0">
                <a:solidFill>
                  <a:srgbClr val="00B050"/>
                </a:solidFill>
                <a:latin typeface="Century" pitchFamily="18" charset="0"/>
              </a:rPr>
              <a:t>&lt;script </a:t>
            </a:r>
            <a:r>
              <a:rPr lang="en-US" dirty="0" err="1" smtClean="0">
                <a:solidFill>
                  <a:srgbClr val="FF0000"/>
                </a:solidFill>
                <a:latin typeface="Century" pitchFamily="18" charset="0"/>
              </a:rPr>
              <a:t>src</a:t>
            </a:r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=</a:t>
            </a:r>
            <a:r>
              <a:rPr lang="en-US" dirty="0" smtClean="0">
                <a:solidFill>
                  <a:srgbClr val="0156FF"/>
                </a:solidFill>
                <a:latin typeface="Century" pitchFamily="18" charset="0"/>
              </a:rPr>
              <a:t>"tkhts.js"</a:t>
            </a:r>
            <a:r>
              <a:rPr lang="en-US" dirty="0" smtClean="0">
                <a:solidFill>
                  <a:srgbClr val="00B050"/>
                </a:solidFill>
                <a:latin typeface="Century" pitchFamily="18" charset="0"/>
              </a:rPr>
              <a:t>&gt;&lt;/script&gt;</a:t>
            </a:r>
          </a:p>
          <a:p>
            <a:r>
              <a:rPr lang="en-US" dirty="0" smtClean="0">
                <a:solidFill>
                  <a:srgbClr val="00B050"/>
                </a:solidFill>
                <a:latin typeface="Century" pitchFamily="18" charset="0"/>
              </a:rPr>
              <a:t>&lt;link</a:t>
            </a:r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entury" pitchFamily="18" charset="0"/>
              </a:rPr>
              <a:t>rel</a:t>
            </a:r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=</a:t>
            </a:r>
            <a:r>
              <a:rPr lang="en-US" dirty="0" smtClean="0">
                <a:solidFill>
                  <a:srgbClr val="0156FF"/>
                </a:solidFill>
                <a:latin typeface="Century" pitchFamily="18" charset="0"/>
              </a:rPr>
              <a:t>"</a:t>
            </a:r>
            <a:r>
              <a:rPr lang="en-US" dirty="0" err="1" smtClean="0">
                <a:solidFill>
                  <a:srgbClr val="0156FF"/>
                </a:solidFill>
                <a:latin typeface="Century" pitchFamily="18" charset="0"/>
              </a:rPr>
              <a:t>stylesheet</a:t>
            </a:r>
            <a:r>
              <a:rPr lang="en-US" dirty="0" smtClean="0">
                <a:solidFill>
                  <a:srgbClr val="0156FF"/>
                </a:solidFill>
                <a:latin typeface="Century" pitchFamily="18" charset="0"/>
              </a:rPr>
              <a:t>"</a:t>
            </a:r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entury" pitchFamily="18" charset="0"/>
              </a:rPr>
              <a:t>href</a:t>
            </a:r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=</a:t>
            </a:r>
            <a:r>
              <a:rPr lang="en-US" dirty="0" smtClean="0">
                <a:solidFill>
                  <a:srgbClr val="0156FF"/>
                </a:solidFill>
                <a:latin typeface="Century" pitchFamily="18" charset="0"/>
              </a:rPr>
              <a:t>“tkhts.css"</a:t>
            </a:r>
            <a:r>
              <a:rPr lang="en-US" dirty="0" smtClean="0">
                <a:solidFill>
                  <a:srgbClr val="00B050"/>
                </a:solidFill>
                <a:latin typeface="Century" pitchFamily="18" charset="0"/>
              </a:rPr>
              <a:t>&gt;</a:t>
            </a:r>
          </a:p>
          <a:p>
            <a:r>
              <a:rPr lang="en-US" dirty="0" smtClean="0">
                <a:solidFill>
                  <a:srgbClr val="00B050"/>
                </a:solidFill>
                <a:latin typeface="Century" pitchFamily="18" charset="0"/>
              </a:rPr>
              <a:t>&lt;/head&gt;</a:t>
            </a:r>
          </a:p>
          <a:p>
            <a:r>
              <a:rPr lang="en-US" dirty="0" smtClean="0">
                <a:solidFill>
                  <a:srgbClr val="00B050"/>
                </a:solidFill>
                <a:latin typeface="Century" pitchFamily="18" charset="0"/>
              </a:rPr>
              <a:t>&lt;body&gt;</a:t>
            </a:r>
          </a:p>
          <a:p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latin typeface="Century" pitchFamily="18" charset="0"/>
              </a:rPr>
              <a:t>Techknow</a:t>
            </a:r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 Heights</a:t>
            </a:r>
          </a:p>
          <a:p>
            <a:r>
              <a:rPr lang="en-US" dirty="0" smtClean="0">
                <a:solidFill>
                  <a:srgbClr val="00B050"/>
                </a:solidFill>
                <a:latin typeface="Century" pitchFamily="18" charset="0"/>
              </a:rPr>
              <a:t>&lt;/body&gt;</a:t>
            </a:r>
          </a:p>
          <a:p>
            <a:r>
              <a:rPr lang="en-US" dirty="0" smtClean="0">
                <a:solidFill>
                  <a:srgbClr val="00B050"/>
                </a:solidFill>
                <a:latin typeface="Century" pitchFamily="18" charset="0"/>
              </a:rPr>
              <a:t>&lt;/html&gt;</a:t>
            </a:r>
            <a:endParaRPr lang="en-US" dirty="0">
              <a:solidFill>
                <a:srgbClr val="00B050"/>
              </a:solidFill>
              <a:latin typeface="Century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67400" y="3657600"/>
            <a:ext cx="2438400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CACHE MANIFEST </a:t>
            </a:r>
          </a:p>
          <a:p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/tkhts.js </a:t>
            </a:r>
          </a:p>
          <a:p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/tkhts.css</a:t>
            </a:r>
            <a:endParaRPr lang="en-US" dirty="0">
              <a:solidFill>
                <a:schemeClr val="tx1"/>
              </a:solidFill>
              <a:latin typeface="Century" pitchFamily="18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962400" y="3063121"/>
            <a:ext cx="1905000" cy="1066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32003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entury" pitchFamily="18" charset="0"/>
              </a:rPr>
              <a:t>Manifest file has three sections: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Cache manifest </a:t>
            </a:r>
          </a:p>
          <a:p>
            <a:pPr lvl="2"/>
            <a:r>
              <a:rPr lang="en-US" dirty="0" smtClean="0">
                <a:latin typeface="Century" pitchFamily="18" charset="0"/>
              </a:rPr>
              <a:t>Listed files will be cached after they are downloaded for the first time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Network </a:t>
            </a:r>
          </a:p>
          <a:p>
            <a:pPr lvl="2"/>
            <a:r>
              <a:rPr lang="en-US" dirty="0" smtClean="0">
                <a:latin typeface="Century" pitchFamily="18" charset="0"/>
              </a:rPr>
              <a:t>Listed files will never be cached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Fallback </a:t>
            </a:r>
          </a:p>
          <a:p>
            <a:pPr lvl="2"/>
            <a:r>
              <a:rPr lang="en-US" dirty="0" smtClean="0">
                <a:latin typeface="Century" pitchFamily="18" charset="0"/>
              </a:rPr>
              <a:t>Specified page in this header will be served in case of no internet connection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0" y="-76200"/>
            <a:ext cx="73152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HTML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</a:t>
            </a:r>
          </a:p>
          <a:p>
            <a:pPr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Application Cache -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Manifest File</a:t>
            </a:r>
          </a:p>
        </p:txBody>
      </p:sp>
      <p:grpSp>
        <p:nvGrpSpPr>
          <p:cNvPr id="2" name="Group 4"/>
          <p:cNvGrpSpPr/>
          <p:nvPr/>
        </p:nvGrpSpPr>
        <p:grpSpPr>
          <a:xfrm>
            <a:off x="0" y="76200"/>
            <a:ext cx="9144000" cy="1219200"/>
            <a:chOff x="0" y="228600"/>
            <a:chExt cx="9144000" cy="1219200"/>
          </a:xfrm>
        </p:grpSpPr>
        <p:sp>
          <p:nvSpPr>
            <p:cNvPr id="8" name="Rectangle 7"/>
            <p:cNvSpPr/>
            <p:nvPr/>
          </p:nvSpPr>
          <p:spPr>
            <a:xfrm>
              <a:off x="0" y="1402081"/>
              <a:ext cx="9144000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7010400" y="228600"/>
              <a:ext cx="2046512" cy="838200"/>
              <a:chOff x="6858000" y="121622"/>
              <a:chExt cx="2198912" cy="8265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858000" y="121622"/>
                <a:ext cx="21989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ea typeface="Meiryo" pitchFamily="34" charset="-128"/>
                    <a:cs typeface="Vijaya" pitchFamily="34" charset="0"/>
                  </a:rPr>
                  <a:t>TKHTS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858000" y="609600"/>
                <a:ext cx="219891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 err="1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Techknow</a:t>
                </a:r>
                <a:r>
                  <a:rPr lang="en-US" sz="1600" b="1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 Heights</a:t>
                </a:r>
                <a:endParaRPr lang="en-US" sz="1600" b="1" i="1" dirty="0">
                  <a:solidFill>
                    <a:schemeClr val="accent1">
                      <a:lumMod val="50000"/>
                    </a:schemeClr>
                  </a:solidFill>
                  <a:latin typeface="Cambria" pitchFamily="18" charset="0"/>
                  <a:cs typeface="Vijaya" pitchFamily="34" charset="0"/>
                </a:endParaRPr>
              </a:p>
            </p:txBody>
          </p:sp>
        </p:grp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4571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entury" pitchFamily="18" charset="0"/>
              </a:rPr>
              <a:t>Complete cache manifest file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0" y="-76200"/>
            <a:ext cx="73152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HTML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</a:t>
            </a:r>
          </a:p>
          <a:p>
            <a:pPr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Application Cache -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Manifest File</a:t>
            </a:r>
          </a:p>
        </p:txBody>
      </p:sp>
      <p:grpSp>
        <p:nvGrpSpPr>
          <p:cNvPr id="2" name="Group 4"/>
          <p:cNvGrpSpPr/>
          <p:nvPr/>
        </p:nvGrpSpPr>
        <p:grpSpPr>
          <a:xfrm>
            <a:off x="0" y="76200"/>
            <a:ext cx="9144000" cy="1219200"/>
            <a:chOff x="0" y="228600"/>
            <a:chExt cx="9144000" cy="1219200"/>
          </a:xfrm>
        </p:grpSpPr>
        <p:sp>
          <p:nvSpPr>
            <p:cNvPr id="8" name="Rectangle 7"/>
            <p:cNvSpPr/>
            <p:nvPr/>
          </p:nvSpPr>
          <p:spPr>
            <a:xfrm>
              <a:off x="0" y="1402081"/>
              <a:ext cx="9144000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7010400" y="228600"/>
              <a:ext cx="2046512" cy="838200"/>
              <a:chOff x="6858000" y="121622"/>
              <a:chExt cx="2198912" cy="8265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858000" y="121622"/>
                <a:ext cx="21989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ea typeface="Meiryo" pitchFamily="34" charset="-128"/>
                    <a:cs typeface="Vijaya" pitchFamily="34" charset="0"/>
                  </a:rPr>
                  <a:t>TKHTS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858000" y="609600"/>
                <a:ext cx="219891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 err="1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Techknow</a:t>
                </a:r>
                <a:r>
                  <a:rPr lang="en-US" sz="1600" b="1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 Heights</a:t>
                </a:r>
                <a:endParaRPr lang="en-US" sz="1600" b="1" i="1" dirty="0">
                  <a:solidFill>
                    <a:schemeClr val="accent1">
                      <a:lumMod val="50000"/>
                    </a:schemeClr>
                  </a:solidFill>
                  <a:latin typeface="Cambria" pitchFamily="18" charset="0"/>
                  <a:cs typeface="Vijaya" pitchFamily="34" charset="0"/>
                </a:endParaRPr>
              </a:p>
            </p:txBody>
          </p:sp>
        </p:grp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14400" y="2057400"/>
            <a:ext cx="3581400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Century" pitchFamily="18" charset="0"/>
              </a:rPr>
              <a:t>CACHE MANIFEST</a:t>
            </a:r>
            <a:br>
              <a:rPr lang="en-US" sz="2400" dirty="0" smtClean="0">
                <a:solidFill>
                  <a:schemeClr val="tx1"/>
                </a:solidFill>
                <a:latin typeface="Century" pitchFamily="18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Century" pitchFamily="18" charset="0"/>
              </a:rPr>
              <a:t># 2013-07-31 v1.2.1</a:t>
            </a:r>
            <a:br>
              <a:rPr lang="en-US" sz="2400" dirty="0" smtClean="0">
                <a:solidFill>
                  <a:schemeClr val="tx1"/>
                </a:solidFill>
                <a:latin typeface="Century" pitchFamily="18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Century" pitchFamily="18" charset="0"/>
              </a:rPr>
              <a:t>/tkhts.js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entury" pitchFamily="18" charset="0"/>
              </a:rPr>
              <a:t>/tkhts.css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entury" pitchFamily="18" charset="0"/>
              </a:rPr>
              <a:t>/tkhts.png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entury" pitchFamily="18" charset="0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Century" pitchFamily="18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Century" pitchFamily="18" charset="0"/>
              </a:rPr>
              <a:t>NETWORK:</a:t>
            </a:r>
            <a:br>
              <a:rPr lang="en-US" sz="2400" dirty="0" smtClean="0">
                <a:solidFill>
                  <a:schemeClr val="tx1"/>
                </a:solidFill>
                <a:latin typeface="Century" pitchFamily="18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Century" pitchFamily="18" charset="0"/>
              </a:rPr>
              <a:t>login.jsp</a:t>
            </a:r>
            <a:br>
              <a:rPr lang="en-US" sz="2400" dirty="0" smtClean="0">
                <a:solidFill>
                  <a:schemeClr val="tx1"/>
                </a:solidFill>
                <a:latin typeface="Century" pitchFamily="18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Century" pitchFamily="18" charset="0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Century" pitchFamily="18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Century" pitchFamily="18" charset="0"/>
              </a:rPr>
              <a:t>FALLBACK:</a:t>
            </a:r>
            <a:br>
              <a:rPr lang="en-US" sz="2400" dirty="0" smtClean="0">
                <a:solidFill>
                  <a:schemeClr val="tx1"/>
                </a:solidFill>
                <a:latin typeface="Century" pitchFamily="18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Century" pitchFamily="18" charset="0"/>
              </a:rPr>
              <a:t>/error.html</a:t>
            </a:r>
            <a:endParaRPr lang="en-US" sz="2400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0" y="3377625"/>
            <a:ext cx="1676400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latin typeface="Century" pitchFamily="18" charset="0"/>
              </a:rPr>
              <a:t>This  page will never be cached</a:t>
            </a:r>
            <a:endParaRPr lang="en-US" sz="1600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34000" y="4503003"/>
            <a:ext cx="2286000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latin typeface="Century" pitchFamily="18" charset="0"/>
              </a:rPr>
              <a:t>This page will be served in case of error or no connection</a:t>
            </a:r>
            <a:endParaRPr lang="en-US" sz="1600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34000" y="2209800"/>
            <a:ext cx="2286000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latin typeface="Century" pitchFamily="18" charset="0"/>
              </a:rPr>
              <a:t>These files are always ready to be cached</a:t>
            </a:r>
            <a:endParaRPr lang="en-US" sz="1600" dirty="0">
              <a:solidFill>
                <a:schemeClr val="tx1"/>
              </a:solidFill>
              <a:latin typeface="Century" pitchFamily="18" charset="0"/>
            </a:endParaRPr>
          </a:p>
        </p:txBody>
      </p:sp>
      <p:cxnSp>
        <p:nvCxnSpPr>
          <p:cNvPr id="18" name="Straight Arrow Connector 17"/>
          <p:cNvCxnSpPr>
            <a:stCxn id="16" idx="1"/>
          </p:cNvCxnSpPr>
          <p:nvPr/>
        </p:nvCxnSpPr>
        <p:spPr>
          <a:xfrm rot="10800000" flipV="1">
            <a:off x="2438400" y="2502188"/>
            <a:ext cx="2895600" cy="10792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1"/>
          </p:cNvCxnSpPr>
          <p:nvPr/>
        </p:nvCxnSpPr>
        <p:spPr>
          <a:xfrm rot="10800000" flipV="1">
            <a:off x="2362200" y="3670012"/>
            <a:ext cx="2971800" cy="11305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 flipV="1">
            <a:off x="2667000" y="4876800"/>
            <a:ext cx="2667000" cy="1066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2895599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dirty="0" smtClean="0">
                <a:latin typeface="Century" pitchFamily="18" charset="0"/>
              </a:rPr>
              <a:t>Updating the Cache</a:t>
            </a:r>
          </a:p>
          <a:p>
            <a:pPr marL="800100" lvl="1"/>
            <a:r>
              <a:rPr lang="en-US" dirty="0" smtClean="0">
                <a:latin typeface="Century" pitchFamily="18" charset="0"/>
              </a:rPr>
              <a:t>A cached application remains cached until</a:t>
            </a:r>
          </a:p>
          <a:p>
            <a:pPr marL="1200150" lvl="2"/>
            <a:r>
              <a:rPr lang="en-US" dirty="0" smtClean="0">
                <a:latin typeface="Century" pitchFamily="18" charset="0"/>
              </a:rPr>
              <a:t>Browser's cache is cleared</a:t>
            </a:r>
          </a:p>
          <a:p>
            <a:pPr marL="1200150" lvl="2"/>
            <a:r>
              <a:rPr lang="en-US" dirty="0" smtClean="0">
                <a:latin typeface="Century" pitchFamily="18" charset="0"/>
              </a:rPr>
              <a:t>Manifest file is modified</a:t>
            </a:r>
          </a:p>
          <a:p>
            <a:pPr marL="1200150" lvl="2"/>
            <a:r>
              <a:rPr lang="en-US" dirty="0" smtClean="0">
                <a:latin typeface="Century" pitchFamily="18" charset="0"/>
              </a:rPr>
              <a:t>Application cache is programmatically updated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0" y="-76200"/>
            <a:ext cx="73152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HTML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</a:t>
            </a:r>
          </a:p>
          <a:p>
            <a:pPr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Application Cache -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Manifest File</a:t>
            </a:r>
          </a:p>
        </p:txBody>
      </p:sp>
      <p:grpSp>
        <p:nvGrpSpPr>
          <p:cNvPr id="2" name="Group 4"/>
          <p:cNvGrpSpPr/>
          <p:nvPr/>
        </p:nvGrpSpPr>
        <p:grpSpPr>
          <a:xfrm>
            <a:off x="0" y="76200"/>
            <a:ext cx="9144000" cy="1219200"/>
            <a:chOff x="0" y="228600"/>
            <a:chExt cx="9144000" cy="1219200"/>
          </a:xfrm>
        </p:grpSpPr>
        <p:sp>
          <p:nvSpPr>
            <p:cNvPr id="8" name="Rectangle 7"/>
            <p:cNvSpPr/>
            <p:nvPr/>
          </p:nvSpPr>
          <p:spPr>
            <a:xfrm>
              <a:off x="0" y="1402081"/>
              <a:ext cx="9144000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7010400" y="228600"/>
              <a:ext cx="2046512" cy="838200"/>
              <a:chOff x="6858000" y="121622"/>
              <a:chExt cx="2198912" cy="8265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858000" y="121622"/>
                <a:ext cx="21989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ea typeface="Meiryo" pitchFamily="34" charset="-128"/>
                    <a:cs typeface="Vijaya" pitchFamily="34" charset="0"/>
                  </a:rPr>
                  <a:t>TKHTS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858000" y="609600"/>
                <a:ext cx="219891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 err="1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Techknow</a:t>
                </a:r>
                <a:r>
                  <a:rPr lang="en-US" sz="1600" b="1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 Heights</a:t>
                </a:r>
                <a:endParaRPr lang="en-US" sz="1600" b="1" i="1" dirty="0">
                  <a:solidFill>
                    <a:schemeClr val="accent1">
                      <a:lumMod val="50000"/>
                    </a:schemeClr>
                  </a:solidFill>
                  <a:latin typeface="Cambria" pitchFamily="18" charset="0"/>
                  <a:cs typeface="Vijaya" pitchFamily="34" charset="0"/>
                </a:endParaRPr>
              </a:p>
            </p:txBody>
          </p:sp>
        </p:grp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1905000"/>
            <a:ext cx="9144000" cy="3124200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HTML</a:t>
            </a:r>
            <a:r>
              <a:rPr lang="en-US" sz="6600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" name="Group 14"/>
          <p:cNvGrpSpPr/>
          <p:nvPr/>
        </p:nvGrpSpPr>
        <p:grpSpPr>
          <a:xfrm>
            <a:off x="7010400" y="76200"/>
            <a:ext cx="2046512" cy="838200"/>
            <a:chOff x="6858000" y="121622"/>
            <a:chExt cx="2198912" cy="826532"/>
          </a:xfrm>
        </p:grpSpPr>
        <p:sp>
          <p:nvSpPr>
            <p:cNvPr id="7" name="TextBox 6"/>
            <p:cNvSpPr txBox="1"/>
            <p:nvPr/>
          </p:nvSpPr>
          <p:spPr>
            <a:xfrm>
              <a:off x="6858000" y="121622"/>
              <a:ext cx="2198912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 smtClean="0">
                  <a:solidFill>
                    <a:schemeClr val="accent1">
                      <a:lumMod val="50000"/>
                    </a:schemeClr>
                  </a:solidFill>
                  <a:latin typeface="Cambria" pitchFamily="18" charset="0"/>
                  <a:ea typeface="Meiryo" pitchFamily="34" charset="-128"/>
                  <a:cs typeface="Vijaya" pitchFamily="34" charset="0"/>
                </a:rPr>
                <a:t>TKHTS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58000" y="609600"/>
              <a:ext cx="219891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err="1" smtClean="0">
                  <a:solidFill>
                    <a:schemeClr val="accent1">
                      <a:lumMod val="50000"/>
                    </a:schemeClr>
                  </a:solidFill>
                  <a:latin typeface="Cambria" pitchFamily="18" charset="0"/>
                  <a:cs typeface="Vijaya" pitchFamily="34" charset="0"/>
                </a:rPr>
                <a:t>Techknow</a:t>
              </a:r>
              <a:r>
                <a:rPr lang="en-US" sz="1600" b="1" i="1" dirty="0" smtClean="0">
                  <a:solidFill>
                    <a:schemeClr val="accent1">
                      <a:lumMod val="50000"/>
                    </a:schemeClr>
                  </a:solidFill>
                  <a:latin typeface="Cambria" pitchFamily="18" charset="0"/>
                  <a:cs typeface="Vijaya" pitchFamily="34" charset="0"/>
                </a:rPr>
                <a:t> Heights</a:t>
              </a:r>
              <a:endParaRPr lang="en-US" sz="1600" b="1" i="1" dirty="0">
                <a:solidFill>
                  <a:schemeClr val="accent1">
                    <a:lumMod val="50000"/>
                  </a:schemeClr>
                </a:solidFill>
                <a:latin typeface="Cambria" pitchFamily="18" charset="0"/>
                <a:cs typeface="Vijaya" pitchFamily="34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365759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entury" pitchFamily="18" charset="0"/>
              </a:rPr>
              <a:t>Note: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‘#’ specifies the comment lines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‘#’ also serve another purpose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An application cache is only updated when its manifest file changes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Changes on the server files will not be re-cached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One way to make the browser know about the changes is to update the date and version in a comment line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0" y="-76200"/>
            <a:ext cx="73152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HTML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</a:t>
            </a:r>
          </a:p>
          <a:p>
            <a:pPr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Application Cache -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Manifest File</a:t>
            </a:r>
          </a:p>
        </p:txBody>
      </p:sp>
      <p:grpSp>
        <p:nvGrpSpPr>
          <p:cNvPr id="2" name="Group 4"/>
          <p:cNvGrpSpPr/>
          <p:nvPr/>
        </p:nvGrpSpPr>
        <p:grpSpPr>
          <a:xfrm>
            <a:off x="0" y="76200"/>
            <a:ext cx="9144000" cy="1219200"/>
            <a:chOff x="0" y="228600"/>
            <a:chExt cx="9144000" cy="1219200"/>
          </a:xfrm>
        </p:grpSpPr>
        <p:sp>
          <p:nvSpPr>
            <p:cNvPr id="8" name="Rectangle 7"/>
            <p:cNvSpPr/>
            <p:nvPr/>
          </p:nvSpPr>
          <p:spPr>
            <a:xfrm>
              <a:off x="0" y="1402081"/>
              <a:ext cx="9144000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7010400" y="228600"/>
              <a:ext cx="2046512" cy="838200"/>
              <a:chOff x="6858000" y="121622"/>
              <a:chExt cx="2198912" cy="8265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858000" y="121622"/>
                <a:ext cx="21989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ea typeface="Meiryo" pitchFamily="34" charset="-128"/>
                    <a:cs typeface="Vijaya" pitchFamily="34" charset="0"/>
                  </a:rPr>
                  <a:t>TKHTS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858000" y="609600"/>
                <a:ext cx="219891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 err="1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Techknow</a:t>
                </a:r>
                <a:r>
                  <a:rPr lang="en-US" sz="1600" b="1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 Heights</a:t>
                </a:r>
                <a:endParaRPr lang="en-US" sz="1600" b="1" i="1" dirty="0">
                  <a:solidFill>
                    <a:schemeClr val="accent1">
                      <a:lumMod val="50000"/>
                    </a:schemeClr>
                  </a:solidFill>
                  <a:latin typeface="Cambria" pitchFamily="18" charset="0"/>
                  <a:cs typeface="Vijaya" pitchFamily="34" charset="0"/>
                </a:endParaRPr>
              </a:p>
            </p:txBody>
          </p:sp>
        </p:grp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365759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entury" pitchFamily="18" charset="0"/>
              </a:rPr>
              <a:t>Note: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Developer should handle manifest files carefully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Browser will always show the cached version</a:t>
            </a:r>
          </a:p>
          <a:p>
            <a:pPr lvl="2"/>
            <a:r>
              <a:rPr lang="en-US" dirty="0" smtClean="0">
                <a:latin typeface="Century" pitchFamily="18" charset="0"/>
              </a:rPr>
              <a:t>Changes on the server will not be shown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To make the browser know about the changes manifest file is to be changed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Different browsers have different size limits for cached data</a:t>
            </a:r>
          </a:p>
          <a:p>
            <a:pPr lvl="2"/>
            <a:r>
              <a:rPr lang="en-US" dirty="0" smtClean="0">
                <a:latin typeface="Century" pitchFamily="18" charset="0"/>
              </a:rPr>
              <a:t>Some browsers have a 5MB limit per site</a:t>
            </a:r>
            <a:endParaRPr lang="en-US" dirty="0">
              <a:latin typeface="Century" pitchFamily="18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0" y="-76200"/>
            <a:ext cx="73152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HTML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</a:t>
            </a:r>
          </a:p>
          <a:p>
            <a:pPr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Application Cache</a:t>
            </a:r>
            <a:endParaRPr lang="en-US" sz="3600" dirty="0" smtClean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0" y="76200"/>
            <a:ext cx="9144000" cy="1219200"/>
            <a:chOff x="0" y="228600"/>
            <a:chExt cx="9144000" cy="1219200"/>
          </a:xfrm>
        </p:grpSpPr>
        <p:sp>
          <p:nvSpPr>
            <p:cNvPr id="8" name="Rectangle 7"/>
            <p:cNvSpPr/>
            <p:nvPr/>
          </p:nvSpPr>
          <p:spPr>
            <a:xfrm>
              <a:off x="0" y="1402081"/>
              <a:ext cx="9144000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7010400" y="228600"/>
              <a:ext cx="2046512" cy="838200"/>
              <a:chOff x="6858000" y="121622"/>
              <a:chExt cx="2198912" cy="8265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858000" y="121622"/>
                <a:ext cx="21989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ea typeface="Meiryo" pitchFamily="34" charset="-128"/>
                    <a:cs typeface="Vijaya" pitchFamily="34" charset="0"/>
                  </a:rPr>
                  <a:t>TKHTS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858000" y="609600"/>
                <a:ext cx="219891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 err="1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Techknow</a:t>
                </a:r>
                <a:r>
                  <a:rPr lang="en-US" sz="1600" b="1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 Heights</a:t>
                </a:r>
                <a:endParaRPr lang="en-US" sz="1600" b="1" i="1" dirty="0">
                  <a:solidFill>
                    <a:schemeClr val="accent1">
                      <a:lumMod val="50000"/>
                    </a:schemeClr>
                  </a:solidFill>
                  <a:latin typeface="Cambria" pitchFamily="18" charset="0"/>
                  <a:cs typeface="Vijaya" pitchFamily="34" charset="0"/>
                </a:endParaRPr>
              </a:p>
            </p:txBody>
          </p:sp>
        </p:grp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2285999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US" dirty="0" smtClean="0">
                <a:latin typeface="Century" pitchFamily="18" charset="0"/>
              </a:rPr>
              <a:t>Browsers which Support Application cache</a:t>
            </a:r>
          </a:p>
          <a:p>
            <a:pPr lvl="1" fontAlgn="base"/>
            <a:r>
              <a:rPr lang="en-US" dirty="0" smtClean="0">
                <a:latin typeface="Century" pitchFamily="18" charset="0"/>
              </a:rPr>
              <a:t>Chrome </a:t>
            </a:r>
          </a:p>
          <a:p>
            <a:pPr lvl="1" fontAlgn="base"/>
            <a:r>
              <a:rPr lang="en-US" dirty="0" smtClean="0">
                <a:latin typeface="Century" pitchFamily="18" charset="0"/>
              </a:rPr>
              <a:t>Safari</a:t>
            </a:r>
          </a:p>
          <a:p>
            <a:pPr lvl="1" fontAlgn="base"/>
            <a:r>
              <a:rPr lang="en-US" dirty="0" smtClean="0">
                <a:latin typeface="Century" pitchFamily="18" charset="0"/>
              </a:rPr>
              <a:t>Opera</a:t>
            </a:r>
          </a:p>
          <a:p>
            <a:pPr lvl="1" fontAlgn="base"/>
            <a:r>
              <a:rPr lang="en-US" dirty="0" smtClean="0">
                <a:latin typeface="Century" pitchFamily="18" charset="0"/>
              </a:rPr>
              <a:t>Firefox</a:t>
            </a:r>
          </a:p>
          <a:p>
            <a:pPr lvl="1" fontAlgn="base"/>
            <a:r>
              <a:rPr lang="en-US" dirty="0" smtClean="0">
                <a:latin typeface="Century" pitchFamily="18" charset="0"/>
              </a:rPr>
              <a:t>IE10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0" y="-76200"/>
            <a:ext cx="85344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HTML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</a:t>
            </a:r>
          </a:p>
          <a:p>
            <a:pPr>
              <a:spcBef>
                <a:spcPct val="0"/>
              </a:spcBef>
            </a:pP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Application Cache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Browser Support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0" y="76200"/>
            <a:ext cx="9144000" cy="1219200"/>
            <a:chOff x="0" y="228600"/>
            <a:chExt cx="9144000" cy="1219200"/>
          </a:xfrm>
        </p:grpSpPr>
        <p:sp>
          <p:nvSpPr>
            <p:cNvPr id="14" name="Rectangle 13"/>
            <p:cNvSpPr/>
            <p:nvPr/>
          </p:nvSpPr>
          <p:spPr>
            <a:xfrm>
              <a:off x="0" y="1402081"/>
              <a:ext cx="9144000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7010400" y="228600"/>
              <a:ext cx="2046512" cy="838200"/>
              <a:chOff x="6858000" y="121622"/>
              <a:chExt cx="2198912" cy="8265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858000" y="121622"/>
                <a:ext cx="21989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ea typeface="Meiryo" pitchFamily="34" charset="-128"/>
                    <a:cs typeface="Vijaya" pitchFamily="34" charset="0"/>
                  </a:rPr>
                  <a:t>TKHTS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858000" y="609600"/>
                <a:ext cx="219891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 err="1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Techknow</a:t>
                </a:r>
                <a:r>
                  <a:rPr lang="en-US" sz="1600" b="1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 Heights</a:t>
                </a:r>
                <a:endParaRPr lang="en-US" sz="1600" b="1" i="1" dirty="0">
                  <a:solidFill>
                    <a:schemeClr val="accent1">
                      <a:lumMod val="50000"/>
                    </a:schemeClr>
                  </a:solidFill>
                  <a:latin typeface="Cambria" pitchFamily="18" charset="0"/>
                  <a:cs typeface="Vijaya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73</a:t>
            </a:fld>
            <a:endParaRPr lang="en-US"/>
          </a:p>
        </p:txBody>
      </p:sp>
      <p:grpSp>
        <p:nvGrpSpPr>
          <p:cNvPr id="2" name="Group 4"/>
          <p:cNvGrpSpPr/>
          <p:nvPr/>
        </p:nvGrpSpPr>
        <p:grpSpPr>
          <a:xfrm>
            <a:off x="0" y="76200"/>
            <a:ext cx="9144000" cy="1219200"/>
            <a:chOff x="0" y="228600"/>
            <a:chExt cx="9144000" cy="1219200"/>
          </a:xfrm>
        </p:grpSpPr>
        <p:sp>
          <p:nvSpPr>
            <p:cNvPr id="7" name="Rectangle 6"/>
            <p:cNvSpPr/>
            <p:nvPr/>
          </p:nvSpPr>
          <p:spPr>
            <a:xfrm>
              <a:off x="0" y="1402081"/>
              <a:ext cx="9144000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7010400" y="228600"/>
              <a:ext cx="2046512" cy="838200"/>
              <a:chOff x="6858000" y="121622"/>
              <a:chExt cx="2198912" cy="8265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858000" y="121622"/>
                <a:ext cx="21989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ea typeface="Meiryo" pitchFamily="34" charset="-128"/>
                    <a:cs typeface="Vijaya" pitchFamily="34" charset="0"/>
                  </a:rPr>
                  <a:t>TKHTS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858000" y="609600"/>
                <a:ext cx="219891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 err="1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Techknow</a:t>
                </a:r>
                <a:r>
                  <a:rPr lang="en-US" sz="1600" b="1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 Heights</a:t>
                </a:r>
                <a:endParaRPr lang="en-US" sz="1600" b="1" i="1" dirty="0">
                  <a:solidFill>
                    <a:schemeClr val="accent1">
                      <a:lumMod val="50000"/>
                    </a:schemeClr>
                  </a:solidFill>
                  <a:latin typeface="Cambria" pitchFamily="18" charset="0"/>
                  <a:cs typeface="Vijaya" pitchFamily="34" charset="0"/>
                </a:endParaRPr>
              </a:p>
            </p:txBody>
          </p:sp>
        </p:grpSp>
      </p:grpSp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0" y="-76200"/>
            <a:ext cx="5638800" cy="12954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HTML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 -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Features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entury" pitchFamily="18" charset="0"/>
              </a:rPr>
              <a:t>Drag and Drop</a:t>
            </a:r>
          </a:p>
          <a:p>
            <a:r>
              <a:rPr lang="en-US" dirty="0" err="1" smtClean="0">
                <a:latin typeface="Century" pitchFamily="18" charset="0"/>
              </a:rPr>
              <a:t>Geolocation</a:t>
            </a:r>
            <a:endParaRPr lang="en-US" dirty="0" smtClean="0">
              <a:latin typeface="Century" pitchFamily="18" charset="0"/>
            </a:endParaRPr>
          </a:p>
          <a:p>
            <a:r>
              <a:rPr lang="en-US" dirty="0" smtClean="0">
                <a:latin typeface="Century" pitchFamily="18" charset="0"/>
              </a:rPr>
              <a:t>Multimedia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audio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video</a:t>
            </a:r>
          </a:p>
          <a:p>
            <a:r>
              <a:rPr lang="en-US" dirty="0" smtClean="0">
                <a:latin typeface="Century" pitchFamily="18" charset="0"/>
              </a:rPr>
              <a:t>Graphics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canvas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SVG</a:t>
            </a:r>
          </a:p>
          <a:p>
            <a:r>
              <a:rPr lang="en-US" dirty="0" smtClean="0">
                <a:latin typeface="Century" pitchFamily="18" charset="0"/>
              </a:rPr>
              <a:t>Web Storage</a:t>
            </a:r>
          </a:p>
          <a:p>
            <a:r>
              <a:rPr lang="en-US" dirty="0" smtClean="0">
                <a:latin typeface="Century" pitchFamily="18" charset="0"/>
              </a:rPr>
              <a:t>Application cache</a:t>
            </a:r>
          </a:p>
          <a:p>
            <a:r>
              <a:rPr lang="en-US" b="1" dirty="0" smtClean="0">
                <a:latin typeface="Century" pitchFamily="18" charset="0"/>
              </a:rPr>
              <a:t>Web Worker</a:t>
            </a:r>
          </a:p>
          <a:p>
            <a:r>
              <a:rPr lang="en-US" dirty="0" smtClean="0">
                <a:latin typeface="Century" pitchFamily="18" charset="0"/>
              </a:rPr>
              <a:t>SSE</a:t>
            </a:r>
            <a:endParaRPr lang="en-US" dirty="0">
              <a:latin typeface="Century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51815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entury" pitchFamily="18" charset="0"/>
              </a:rPr>
              <a:t>When executing scripts in an HTML page, the page becomes unresponsive until the script is finished</a:t>
            </a:r>
          </a:p>
          <a:p>
            <a:r>
              <a:rPr lang="en-US" dirty="0" smtClean="0">
                <a:latin typeface="Century" pitchFamily="18" charset="0"/>
              </a:rPr>
              <a:t>A web worker is a JavaScript that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runs in the background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independent of other scripts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without affecting the performance of the page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continue to do</a:t>
            </a:r>
          </a:p>
          <a:p>
            <a:pPr lvl="2"/>
            <a:r>
              <a:rPr lang="en-US" dirty="0" smtClean="0">
                <a:latin typeface="Century" pitchFamily="18" charset="0"/>
              </a:rPr>
              <a:t>Clicking</a:t>
            </a:r>
          </a:p>
          <a:p>
            <a:pPr lvl="2"/>
            <a:r>
              <a:rPr lang="en-US" dirty="0" smtClean="0">
                <a:latin typeface="Century" pitchFamily="18" charset="0"/>
              </a:rPr>
              <a:t>Selecting things</a:t>
            </a:r>
          </a:p>
          <a:p>
            <a:pPr lvl="2"/>
            <a:r>
              <a:rPr lang="en-US" dirty="0" smtClean="0">
                <a:latin typeface="Century" pitchFamily="18" charset="0"/>
              </a:rPr>
              <a:t>Etc</a:t>
            </a:r>
          </a:p>
          <a:p>
            <a:r>
              <a:rPr lang="en-US" dirty="0" smtClean="0">
                <a:latin typeface="Century" pitchFamily="18" charset="0"/>
              </a:rPr>
              <a:t>Being in external files, Web Workers do not have access to: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Window object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Document object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Parent object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0" y="-76200"/>
            <a:ext cx="5257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HTML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</a:t>
            </a:r>
          </a:p>
          <a:p>
            <a:pPr lvl="0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Web Worker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0" y="76200"/>
            <a:ext cx="9144000" cy="1219200"/>
            <a:chOff x="0" y="228600"/>
            <a:chExt cx="9144000" cy="1219200"/>
          </a:xfrm>
        </p:grpSpPr>
        <p:sp>
          <p:nvSpPr>
            <p:cNvPr id="8" name="Rectangle 7"/>
            <p:cNvSpPr/>
            <p:nvPr/>
          </p:nvSpPr>
          <p:spPr>
            <a:xfrm>
              <a:off x="0" y="1402081"/>
              <a:ext cx="9144000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7010400" y="228600"/>
              <a:ext cx="2046512" cy="838200"/>
              <a:chOff x="6858000" y="121622"/>
              <a:chExt cx="2198912" cy="8265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858000" y="121622"/>
                <a:ext cx="21989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ea typeface="Meiryo" pitchFamily="34" charset="-128"/>
                    <a:cs typeface="Vijaya" pitchFamily="34" charset="0"/>
                  </a:rPr>
                  <a:t>TKHTS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858000" y="609600"/>
                <a:ext cx="219891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 err="1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Techknow</a:t>
                </a:r>
                <a:r>
                  <a:rPr lang="en-US" sz="1600" b="1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 Heights</a:t>
                </a:r>
                <a:endParaRPr lang="en-US" sz="1600" b="1" i="1" dirty="0">
                  <a:solidFill>
                    <a:schemeClr val="accent1">
                      <a:lumMod val="50000"/>
                    </a:schemeClr>
                  </a:solidFill>
                  <a:latin typeface="Cambria" pitchFamily="18" charset="0"/>
                  <a:cs typeface="Vijaya" pitchFamily="34" charset="0"/>
                </a:endParaRPr>
              </a:p>
            </p:txBody>
          </p:sp>
        </p:grp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74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0" y="-76200"/>
            <a:ext cx="5257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HTML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</a:t>
            </a:r>
          </a:p>
          <a:p>
            <a:pPr lvl="0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Web Worker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0" y="76200"/>
            <a:ext cx="9144000" cy="1219200"/>
            <a:chOff x="0" y="228600"/>
            <a:chExt cx="9144000" cy="1219200"/>
          </a:xfrm>
        </p:grpSpPr>
        <p:sp>
          <p:nvSpPr>
            <p:cNvPr id="8" name="Rectangle 7"/>
            <p:cNvSpPr/>
            <p:nvPr/>
          </p:nvSpPr>
          <p:spPr>
            <a:xfrm>
              <a:off x="0" y="1402081"/>
              <a:ext cx="9144000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7010400" y="228600"/>
              <a:ext cx="2046512" cy="838200"/>
              <a:chOff x="6858000" y="121622"/>
              <a:chExt cx="2198912" cy="8265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858000" y="121622"/>
                <a:ext cx="21989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ea typeface="Meiryo" pitchFamily="34" charset="-128"/>
                    <a:cs typeface="Vijaya" pitchFamily="34" charset="0"/>
                  </a:rPr>
                  <a:t>TKHTS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858000" y="609600"/>
                <a:ext cx="219891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 err="1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Techknow</a:t>
                </a:r>
                <a:r>
                  <a:rPr lang="en-US" sz="1600" b="1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 Heights</a:t>
                </a:r>
                <a:endParaRPr lang="en-US" sz="1600" b="1" i="1" dirty="0">
                  <a:solidFill>
                    <a:schemeClr val="accent1">
                      <a:lumMod val="50000"/>
                    </a:schemeClr>
                  </a:solidFill>
                  <a:latin typeface="Cambria" pitchFamily="18" charset="0"/>
                  <a:cs typeface="Vijaya" pitchFamily="34" charset="0"/>
                </a:endParaRPr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152400" y="1371601"/>
            <a:ext cx="8077200" cy="54476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  <a:latin typeface="Century" pitchFamily="18" charset="0"/>
              </a:rPr>
              <a:t>&lt;p&gt;</a:t>
            </a: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Count numbers: </a:t>
            </a:r>
            <a:r>
              <a:rPr lang="en-US" sz="1200" dirty="0" smtClean="0">
                <a:solidFill>
                  <a:srgbClr val="00B050"/>
                </a:solidFill>
                <a:latin typeface="Century" pitchFamily="18" charset="0"/>
              </a:rPr>
              <a:t>&lt;output </a:t>
            </a:r>
            <a:r>
              <a:rPr lang="en-US" sz="1200" dirty="0" smtClean="0">
                <a:solidFill>
                  <a:srgbClr val="FF0000"/>
                </a:solidFill>
                <a:latin typeface="Century" pitchFamily="18" charset="0"/>
              </a:rPr>
              <a:t>id</a:t>
            </a: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=“show"</a:t>
            </a:r>
            <a:r>
              <a:rPr lang="en-US" sz="1200" dirty="0" smtClean="0">
                <a:solidFill>
                  <a:srgbClr val="00B050"/>
                </a:solidFill>
                <a:latin typeface="Century" pitchFamily="18" charset="0"/>
              </a:rPr>
              <a:t>&gt;&lt;/output&gt;&lt;/p&gt;</a:t>
            </a: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/>
            </a:r>
            <a:b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</a:br>
            <a:r>
              <a:rPr lang="en-US" sz="1200" dirty="0" smtClean="0">
                <a:solidFill>
                  <a:srgbClr val="00B050"/>
                </a:solidFill>
                <a:latin typeface="Century" pitchFamily="18" charset="0"/>
              </a:rPr>
              <a:t>&lt;button </a:t>
            </a:r>
            <a:r>
              <a:rPr lang="en-US" sz="1200" dirty="0" err="1" smtClean="0">
                <a:solidFill>
                  <a:srgbClr val="FF0000"/>
                </a:solidFill>
                <a:latin typeface="Century" pitchFamily="18" charset="0"/>
              </a:rPr>
              <a:t>onclick</a:t>
            </a: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=</a:t>
            </a:r>
            <a:r>
              <a:rPr lang="en-US" sz="1200" dirty="0" smtClean="0">
                <a:solidFill>
                  <a:srgbClr val="0156FF"/>
                </a:solidFill>
                <a:latin typeface="Century" pitchFamily="18" charset="0"/>
              </a:rPr>
              <a:t>"</a:t>
            </a:r>
            <a:r>
              <a:rPr lang="en-US" sz="1200" dirty="0" err="1" smtClean="0">
                <a:solidFill>
                  <a:srgbClr val="0156FF"/>
                </a:solidFill>
                <a:latin typeface="Century" pitchFamily="18" charset="0"/>
              </a:rPr>
              <a:t>startWorker</a:t>
            </a:r>
            <a:r>
              <a:rPr lang="en-US" sz="1200" dirty="0" smtClean="0">
                <a:solidFill>
                  <a:srgbClr val="0156FF"/>
                </a:solidFill>
                <a:latin typeface="Century" pitchFamily="18" charset="0"/>
              </a:rPr>
              <a:t>()"</a:t>
            </a:r>
            <a:r>
              <a:rPr lang="en-US" sz="1200" dirty="0" smtClean="0">
                <a:solidFill>
                  <a:srgbClr val="00B050"/>
                </a:solidFill>
                <a:latin typeface="Century" pitchFamily="18" charset="0"/>
              </a:rPr>
              <a:t>&gt;</a:t>
            </a: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Start Worker</a:t>
            </a:r>
            <a:r>
              <a:rPr lang="en-US" sz="1200" dirty="0" smtClean="0">
                <a:solidFill>
                  <a:srgbClr val="00B050"/>
                </a:solidFill>
                <a:latin typeface="Century" pitchFamily="18" charset="0"/>
              </a:rPr>
              <a:t>&lt;/button&gt; </a:t>
            </a: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/>
            </a:r>
            <a:b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</a:br>
            <a:r>
              <a:rPr lang="en-US" sz="1200" dirty="0" smtClean="0">
                <a:solidFill>
                  <a:srgbClr val="00B050"/>
                </a:solidFill>
                <a:latin typeface="Century" pitchFamily="18" charset="0"/>
              </a:rPr>
              <a:t>&lt;button </a:t>
            </a:r>
            <a:r>
              <a:rPr lang="en-US" sz="1200" dirty="0" err="1" smtClean="0">
                <a:solidFill>
                  <a:srgbClr val="FF0000"/>
                </a:solidFill>
                <a:latin typeface="Century" pitchFamily="18" charset="0"/>
              </a:rPr>
              <a:t>onclick</a:t>
            </a: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=</a:t>
            </a:r>
            <a:r>
              <a:rPr lang="en-US" sz="1200" dirty="0" smtClean="0">
                <a:solidFill>
                  <a:srgbClr val="0156FF"/>
                </a:solidFill>
                <a:latin typeface="Century" pitchFamily="18" charset="0"/>
              </a:rPr>
              <a:t>"</a:t>
            </a:r>
            <a:r>
              <a:rPr lang="en-US" sz="1200" dirty="0" err="1" smtClean="0">
                <a:solidFill>
                  <a:srgbClr val="0156FF"/>
                </a:solidFill>
                <a:latin typeface="Century" pitchFamily="18" charset="0"/>
              </a:rPr>
              <a:t>stopWorker</a:t>
            </a:r>
            <a:r>
              <a:rPr lang="en-US" sz="1200" dirty="0" smtClean="0">
                <a:solidFill>
                  <a:srgbClr val="0156FF"/>
                </a:solidFill>
                <a:latin typeface="Century" pitchFamily="18" charset="0"/>
              </a:rPr>
              <a:t>()"</a:t>
            </a:r>
            <a:r>
              <a:rPr lang="en-US" sz="1200" dirty="0" smtClean="0">
                <a:solidFill>
                  <a:srgbClr val="00B050"/>
                </a:solidFill>
                <a:latin typeface="Century" pitchFamily="18" charset="0"/>
              </a:rPr>
              <a:t>&gt;</a:t>
            </a: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Stop Worker</a:t>
            </a:r>
            <a:r>
              <a:rPr lang="en-US" sz="1200" dirty="0" smtClean="0">
                <a:solidFill>
                  <a:srgbClr val="00B050"/>
                </a:solidFill>
                <a:latin typeface="Century" pitchFamily="18" charset="0"/>
              </a:rPr>
              <a:t>&lt;/button&gt;</a:t>
            </a: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/>
            </a:r>
            <a:b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</a:br>
            <a:r>
              <a:rPr lang="en-US" sz="1200" dirty="0" smtClean="0">
                <a:solidFill>
                  <a:srgbClr val="00B050"/>
                </a:solidFill>
                <a:latin typeface="Century" pitchFamily="18" charset="0"/>
              </a:rPr>
              <a:t>&lt;script&gt;</a:t>
            </a: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/>
            </a:r>
            <a:b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</a:br>
            <a:r>
              <a:rPr lang="en-US" sz="1200" dirty="0" err="1" smtClean="0">
                <a:solidFill>
                  <a:srgbClr val="FF0000"/>
                </a:solidFill>
                <a:latin typeface="Century" pitchFamily="18" charset="0"/>
              </a:rPr>
              <a:t>var</a:t>
            </a: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Century" pitchFamily="18" charset="0"/>
              </a:rPr>
              <a:t>webW</a:t>
            </a: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;</a:t>
            </a:r>
            <a:b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/>
            </a:r>
            <a:b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</a:br>
            <a:r>
              <a:rPr lang="en-US" sz="1200" dirty="0" smtClean="0">
                <a:solidFill>
                  <a:srgbClr val="FF0000"/>
                </a:solidFill>
                <a:latin typeface="Century" pitchFamily="18" charset="0"/>
              </a:rPr>
              <a:t>function</a:t>
            </a: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Century" pitchFamily="18" charset="0"/>
              </a:rPr>
              <a:t>startWorker</a:t>
            </a: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()</a:t>
            </a:r>
            <a:b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{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	</a:t>
            </a:r>
            <a:r>
              <a:rPr lang="en-US" sz="1200" dirty="0" smtClean="0">
                <a:solidFill>
                  <a:srgbClr val="FF0000"/>
                </a:solidFill>
                <a:latin typeface="Century" pitchFamily="18" charset="0"/>
              </a:rPr>
              <a:t>if</a:t>
            </a: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(</a:t>
            </a:r>
            <a:r>
              <a:rPr lang="en-US" sz="1200" dirty="0" err="1" smtClean="0">
                <a:solidFill>
                  <a:srgbClr val="FF0000"/>
                </a:solidFill>
                <a:latin typeface="Century" pitchFamily="18" charset="0"/>
              </a:rPr>
              <a:t>typeof</a:t>
            </a: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(Worker)!==</a:t>
            </a:r>
            <a:r>
              <a:rPr lang="en-US" sz="1200" dirty="0" smtClean="0">
                <a:solidFill>
                  <a:srgbClr val="0156FF"/>
                </a:solidFill>
                <a:latin typeface="Century" pitchFamily="18" charset="0"/>
              </a:rPr>
              <a:t>"undefined"</a:t>
            </a: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)</a:t>
            </a:r>
            <a:b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	{</a:t>
            </a:r>
            <a:b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		</a:t>
            </a:r>
            <a:r>
              <a:rPr lang="en-US" sz="1200" dirty="0" smtClean="0">
                <a:solidFill>
                  <a:srgbClr val="FF0000"/>
                </a:solidFill>
                <a:latin typeface="Century" pitchFamily="18" charset="0"/>
              </a:rPr>
              <a:t>if</a:t>
            </a: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(</a:t>
            </a:r>
            <a:r>
              <a:rPr lang="en-US" sz="1200" dirty="0" err="1" smtClean="0">
                <a:solidFill>
                  <a:srgbClr val="FF0000"/>
                </a:solidFill>
                <a:latin typeface="Century" pitchFamily="18" charset="0"/>
              </a:rPr>
              <a:t>typeof</a:t>
            </a:r>
            <a:r>
              <a:rPr lang="en-US" sz="1200" dirty="0" smtClean="0">
                <a:solidFill>
                  <a:srgbClr val="FF0000"/>
                </a:solidFill>
                <a:latin typeface="Century" pitchFamily="18" charset="0"/>
              </a:rPr>
              <a:t>(</a:t>
            </a:r>
            <a:r>
              <a:rPr lang="en-US" sz="1200" dirty="0" err="1" smtClean="0">
                <a:solidFill>
                  <a:schemeClr val="tx1"/>
                </a:solidFill>
                <a:latin typeface="Century" pitchFamily="18" charset="0"/>
              </a:rPr>
              <a:t>webW</a:t>
            </a: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)==</a:t>
            </a:r>
            <a:r>
              <a:rPr lang="en-US" sz="1200" dirty="0" smtClean="0">
                <a:solidFill>
                  <a:srgbClr val="0156FF"/>
                </a:solidFill>
                <a:latin typeface="Century" pitchFamily="18" charset="0"/>
              </a:rPr>
              <a:t>"undefined"</a:t>
            </a: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)</a:t>
            </a:r>
            <a:b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		{</a:t>
            </a:r>
            <a:b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			</a:t>
            </a:r>
            <a:r>
              <a:rPr lang="en-US" sz="1200" dirty="0" err="1" smtClean="0">
                <a:solidFill>
                  <a:schemeClr val="tx1"/>
                </a:solidFill>
                <a:latin typeface="Century" pitchFamily="18" charset="0"/>
              </a:rPr>
              <a:t>webW</a:t>
            </a: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= </a:t>
            </a:r>
            <a:r>
              <a:rPr lang="en-US" sz="1200" dirty="0" smtClean="0">
                <a:solidFill>
                  <a:srgbClr val="FF0000"/>
                </a:solidFill>
                <a:latin typeface="Century" pitchFamily="18" charset="0"/>
              </a:rPr>
              <a:t>new</a:t>
            </a: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 Worker(</a:t>
            </a:r>
            <a:r>
              <a:rPr lang="en-US" sz="1200" dirty="0" smtClean="0">
                <a:solidFill>
                  <a:srgbClr val="0156FF"/>
                </a:solidFill>
                <a:latin typeface="Century" pitchFamily="18" charset="0"/>
              </a:rPr>
              <a:t>“counter.js"</a:t>
            </a: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);</a:t>
            </a:r>
            <a:b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		}</a:t>
            </a:r>
            <a:b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		</a:t>
            </a:r>
            <a:r>
              <a:rPr lang="en-US" sz="1200" dirty="0" err="1" smtClean="0">
                <a:solidFill>
                  <a:schemeClr val="tx1"/>
                </a:solidFill>
                <a:latin typeface="Century" pitchFamily="18" charset="0"/>
              </a:rPr>
              <a:t>webW.onmessage</a:t>
            </a: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 = </a:t>
            </a:r>
            <a:r>
              <a:rPr lang="en-US" sz="1200" dirty="0" smtClean="0">
                <a:solidFill>
                  <a:srgbClr val="FF0000"/>
                </a:solidFill>
                <a:latin typeface="Century" pitchFamily="18" charset="0"/>
              </a:rPr>
              <a:t>function </a:t>
            </a: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(event)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		{</a:t>
            </a:r>
            <a:b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			</a:t>
            </a:r>
            <a:r>
              <a:rPr lang="en-US" sz="1200" dirty="0" err="1" smtClean="0">
                <a:solidFill>
                  <a:schemeClr val="tx1"/>
                </a:solidFill>
                <a:latin typeface="Century" pitchFamily="18" charset="0"/>
              </a:rPr>
              <a:t>document.getElementById</a:t>
            </a: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(</a:t>
            </a:r>
            <a:r>
              <a:rPr lang="en-US" sz="1200" dirty="0" smtClean="0">
                <a:solidFill>
                  <a:srgbClr val="0156FF"/>
                </a:solidFill>
                <a:latin typeface="Century" pitchFamily="18" charset="0"/>
              </a:rPr>
              <a:t>“show"</a:t>
            </a: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).</a:t>
            </a:r>
            <a:r>
              <a:rPr lang="en-US" sz="1200" dirty="0" err="1" smtClean="0">
                <a:solidFill>
                  <a:schemeClr val="tx1"/>
                </a:solidFill>
                <a:latin typeface="Century" pitchFamily="18" charset="0"/>
              </a:rPr>
              <a:t>innerHTML</a:t>
            </a: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=</a:t>
            </a:r>
            <a:r>
              <a:rPr lang="en-US" sz="1200" dirty="0" err="1" smtClean="0">
                <a:solidFill>
                  <a:schemeClr val="tx1"/>
                </a:solidFill>
                <a:latin typeface="Century" pitchFamily="18" charset="0"/>
              </a:rPr>
              <a:t>event.data</a:t>
            </a: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;</a:t>
            </a:r>
            <a:b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		};</a:t>
            </a:r>
            <a:b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	}</a:t>
            </a:r>
            <a:b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	</a:t>
            </a:r>
            <a:r>
              <a:rPr lang="en-US" sz="1200" dirty="0" smtClean="0">
                <a:solidFill>
                  <a:srgbClr val="FF0000"/>
                </a:solidFill>
                <a:latin typeface="Century" pitchFamily="18" charset="0"/>
              </a:rPr>
              <a:t>else</a:t>
            </a: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/>
            </a:r>
            <a:b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	{</a:t>
            </a:r>
            <a:b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	           </a:t>
            </a:r>
            <a:r>
              <a:rPr lang="en-US" sz="1200" dirty="0" err="1" smtClean="0">
                <a:solidFill>
                  <a:schemeClr val="tx1"/>
                </a:solidFill>
                <a:latin typeface="Century" pitchFamily="18" charset="0"/>
              </a:rPr>
              <a:t>document.getElementById</a:t>
            </a: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(</a:t>
            </a:r>
            <a:r>
              <a:rPr lang="en-US" sz="1200" dirty="0" smtClean="0">
                <a:solidFill>
                  <a:srgbClr val="0156FF"/>
                </a:solidFill>
                <a:latin typeface="Century" pitchFamily="18" charset="0"/>
              </a:rPr>
              <a:t>“show"</a:t>
            </a: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).</a:t>
            </a:r>
            <a:r>
              <a:rPr lang="en-US" sz="1200" dirty="0" err="1" smtClean="0">
                <a:solidFill>
                  <a:schemeClr val="tx1"/>
                </a:solidFill>
                <a:latin typeface="Century" pitchFamily="18" charset="0"/>
              </a:rPr>
              <a:t>innerHTML</a:t>
            </a: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=</a:t>
            </a:r>
            <a:r>
              <a:rPr lang="en-US" sz="1200" dirty="0" smtClean="0">
                <a:solidFill>
                  <a:srgbClr val="0156FF"/>
                </a:solidFill>
                <a:latin typeface="Century" pitchFamily="18" charset="0"/>
              </a:rPr>
              <a:t>“Browser is not supporting Web Workers."</a:t>
            </a: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;</a:t>
            </a:r>
            <a:b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	}</a:t>
            </a:r>
            <a:b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}</a:t>
            </a:r>
            <a:b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</a:br>
            <a:r>
              <a:rPr lang="en-US" sz="1200" dirty="0" smtClean="0">
                <a:solidFill>
                  <a:srgbClr val="FF0000"/>
                </a:solidFill>
                <a:latin typeface="Century" pitchFamily="18" charset="0"/>
              </a:rPr>
              <a:t>function</a:t>
            </a: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Century" pitchFamily="18" charset="0"/>
              </a:rPr>
              <a:t>stopWorker</a:t>
            </a: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()</a:t>
            </a:r>
            <a:b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{ </a:t>
            </a:r>
            <a:b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	</a:t>
            </a:r>
            <a:r>
              <a:rPr lang="en-US" sz="1200" dirty="0" err="1" smtClean="0">
                <a:solidFill>
                  <a:schemeClr val="tx1"/>
                </a:solidFill>
                <a:latin typeface="Century" pitchFamily="18" charset="0"/>
              </a:rPr>
              <a:t>webW.terminate</a:t>
            </a: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();</a:t>
            </a:r>
            <a:b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}</a:t>
            </a:r>
            <a:r>
              <a:rPr lang="en-US" sz="1200" dirty="0" smtClean="0">
                <a:solidFill>
                  <a:srgbClr val="00B050"/>
                </a:solidFill>
                <a:latin typeface="Century" pitchFamily="18" charset="0"/>
              </a:rPr>
              <a:t/>
            </a:r>
            <a:br>
              <a:rPr lang="en-US" sz="1200" dirty="0" smtClean="0">
                <a:solidFill>
                  <a:srgbClr val="00B050"/>
                </a:solidFill>
                <a:latin typeface="Century" pitchFamily="18" charset="0"/>
              </a:rPr>
            </a:br>
            <a:r>
              <a:rPr lang="en-US" sz="1200" dirty="0" smtClean="0">
                <a:solidFill>
                  <a:srgbClr val="00B050"/>
                </a:solidFill>
                <a:latin typeface="Century" pitchFamily="18" charset="0"/>
              </a:rPr>
              <a:t>&lt;/script&gt;</a:t>
            </a:r>
            <a:endParaRPr lang="en-US" sz="1200" dirty="0">
              <a:solidFill>
                <a:srgbClr val="00B050"/>
              </a:solidFill>
              <a:latin typeface="Century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2000" y="1522274"/>
            <a:ext cx="4495800" cy="17543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200" dirty="0" smtClean="0">
              <a:solidFill>
                <a:schemeClr val="tx1"/>
              </a:solidFill>
              <a:latin typeface="Century" pitchFamily="18" charset="0"/>
            </a:endParaRPr>
          </a:p>
          <a:p>
            <a:r>
              <a:rPr lang="en-US" sz="1200" dirty="0" err="1" smtClean="0">
                <a:solidFill>
                  <a:schemeClr val="tx1"/>
                </a:solidFill>
                <a:latin typeface="Century" pitchFamily="18" charset="0"/>
              </a:rPr>
              <a:t>var</a:t>
            </a: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   </a:t>
            </a:r>
            <a:r>
              <a:rPr lang="en-US" sz="1200" dirty="0" err="1" smtClean="0">
                <a:solidFill>
                  <a:schemeClr val="tx1"/>
                </a:solidFill>
                <a:latin typeface="Century" pitchFamily="18" charset="0"/>
              </a:rPr>
              <a:t>i</a:t>
            </a: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=0;</a:t>
            </a:r>
            <a:b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	function </a:t>
            </a:r>
            <a:r>
              <a:rPr lang="en-US" sz="1200" dirty="0" err="1" smtClean="0">
                <a:solidFill>
                  <a:schemeClr val="tx1"/>
                </a:solidFill>
                <a:latin typeface="Century" pitchFamily="18" charset="0"/>
              </a:rPr>
              <a:t>timedCount</a:t>
            </a: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()</a:t>
            </a:r>
            <a:b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	{</a:t>
            </a:r>
            <a:b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		</a:t>
            </a:r>
            <a:r>
              <a:rPr lang="en-US" sz="1200" dirty="0" err="1" smtClean="0">
                <a:solidFill>
                  <a:schemeClr val="tx1"/>
                </a:solidFill>
                <a:latin typeface="Century" pitchFamily="18" charset="0"/>
              </a:rPr>
              <a:t>i</a:t>
            </a: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=i+1;</a:t>
            </a:r>
            <a:b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		</a:t>
            </a:r>
            <a:r>
              <a:rPr lang="en-US" sz="1200" dirty="0" err="1" smtClean="0">
                <a:solidFill>
                  <a:schemeClr val="tx1"/>
                </a:solidFill>
                <a:latin typeface="Century" pitchFamily="18" charset="0"/>
              </a:rPr>
              <a:t>postMessage</a:t>
            </a: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(</a:t>
            </a:r>
            <a:r>
              <a:rPr lang="en-US" sz="1200" dirty="0" err="1" smtClean="0">
                <a:solidFill>
                  <a:schemeClr val="tx1"/>
                </a:solidFill>
                <a:latin typeface="Century" pitchFamily="18" charset="0"/>
              </a:rPr>
              <a:t>i</a:t>
            </a: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);</a:t>
            </a:r>
            <a:b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		</a:t>
            </a:r>
            <a:r>
              <a:rPr lang="en-US" sz="1200" dirty="0" err="1" smtClean="0">
                <a:solidFill>
                  <a:schemeClr val="tx1"/>
                </a:solidFill>
                <a:latin typeface="Century" pitchFamily="18" charset="0"/>
              </a:rPr>
              <a:t>setTimeout</a:t>
            </a: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("</a:t>
            </a:r>
            <a:r>
              <a:rPr lang="en-US" sz="1200" dirty="0" err="1" smtClean="0">
                <a:solidFill>
                  <a:schemeClr val="tx1"/>
                </a:solidFill>
                <a:latin typeface="Century" pitchFamily="18" charset="0"/>
              </a:rPr>
              <a:t>timedCount</a:t>
            </a: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()",500);</a:t>
            </a:r>
            <a:b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	}</a:t>
            </a:r>
            <a:b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</a:br>
            <a:r>
              <a:rPr lang="en-US" sz="1200" dirty="0" err="1" smtClean="0">
                <a:solidFill>
                  <a:schemeClr val="tx1"/>
                </a:solidFill>
                <a:latin typeface="Century" pitchFamily="18" charset="0"/>
              </a:rPr>
              <a:t>timedCount</a:t>
            </a: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();</a:t>
            </a:r>
            <a:endParaRPr lang="en-US" sz="1200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19600" y="1412558"/>
            <a:ext cx="990600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counter.js</a:t>
            </a:r>
            <a:endParaRPr lang="en-US" sz="1200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43800" y="3990201"/>
            <a:ext cx="1524000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Web Worker File</a:t>
            </a:r>
            <a:endParaRPr lang="en-US" sz="1200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2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358501-496E-41C7-8A07-8B83B06639EC}" type="slidenum">
              <a:rPr lang="en-US" smtClean="0"/>
              <a:pPr/>
              <a:t>75</a:t>
            </a:fld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rot="16200000" flipV="1">
            <a:off x="7239000" y="2923401"/>
            <a:ext cx="1066800" cy="1066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6200" y="3733800"/>
            <a:ext cx="1600200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Web Worker Object</a:t>
            </a:r>
            <a:endParaRPr lang="en-US" sz="1200" dirty="0">
              <a:solidFill>
                <a:schemeClr val="tx1"/>
              </a:solidFill>
              <a:latin typeface="Century" pitchFamily="18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rot="16200000" flipH="1">
            <a:off x="2133600" y="2514601"/>
            <a:ext cx="609600" cy="15239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752600" y="4800600"/>
            <a:ext cx="2209800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send and receive messages</a:t>
            </a:r>
            <a:endParaRPr lang="en-US" sz="1200" dirty="0">
              <a:solidFill>
                <a:schemeClr val="tx1"/>
              </a:solidFill>
              <a:latin typeface="Century" pitchFamily="18" charset="0"/>
            </a:endParaRPr>
          </a:p>
        </p:txBody>
      </p:sp>
      <p:cxnSp>
        <p:nvCxnSpPr>
          <p:cNvPr id="34" name="Straight Arrow Connector 33"/>
          <p:cNvCxnSpPr>
            <a:stCxn id="32" idx="0"/>
          </p:cNvCxnSpPr>
          <p:nvPr/>
        </p:nvCxnSpPr>
        <p:spPr>
          <a:xfrm rot="16200000" flipV="1">
            <a:off x="2495550" y="4438650"/>
            <a:ext cx="533400" cy="190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371600" y="2057400"/>
            <a:ext cx="2514600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Check for Web Worker Support</a:t>
            </a:r>
            <a:endParaRPr lang="en-US" sz="1200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200400" y="5895201"/>
            <a:ext cx="1981200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Terminate a Web Worker</a:t>
            </a:r>
            <a:endParaRPr lang="en-US" sz="1200" dirty="0">
              <a:solidFill>
                <a:schemeClr val="tx1"/>
              </a:solidFill>
              <a:latin typeface="Century" pitchFamily="18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10800000">
            <a:off x="1828800" y="5943600"/>
            <a:ext cx="1371600" cy="76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3" idx="3"/>
          </p:cNvCxnSpPr>
          <p:nvPr/>
        </p:nvCxnSpPr>
        <p:spPr>
          <a:xfrm flipV="1">
            <a:off x="1676400" y="3733800"/>
            <a:ext cx="1219200" cy="138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2285999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US" dirty="0" smtClean="0">
                <a:latin typeface="Century" pitchFamily="18" charset="0"/>
              </a:rPr>
              <a:t>Browsers which Support Web worker</a:t>
            </a:r>
          </a:p>
          <a:p>
            <a:pPr lvl="1" fontAlgn="base"/>
            <a:r>
              <a:rPr lang="en-US" dirty="0" smtClean="0">
                <a:latin typeface="Century" pitchFamily="18" charset="0"/>
              </a:rPr>
              <a:t>Chrome </a:t>
            </a:r>
          </a:p>
          <a:p>
            <a:pPr lvl="1" fontAlgn="base"/>
            <a:r>
              <a:rPr lang="en-US" dirty="0" smtClean="0">
                <a:latin typeface="Century" pitchFamily="18" charset="0"/>
              </a:rPr>
              <a:t>Safari</a:t>
            </a:r>
          </a:p>
          <a:p>
            <a:pPr lvl="1" fontAlgn="base"/>
            <a:r>
              <a:rPr lang="en-US" dirty="0" smtClean="0">
                <a:latin typeface="Century" pitchFamily="18" charset="0"/>
              </a:rPr>
              <a:t>Opera</a:t>
            </a:r>
          </a:p>
          <a:p>
            <a:pPr lvl="1" fontAlgn="base"/>
            <a:r>
              <a:rPr lang="en-US" dirty="0" smtClean="0">
                <a:latin typeface="Century" pitchFamily="18" charset="0"/>
              </a:rPr>
              <a:t>Firefox</a:t>
            </a:r>
          </a:p>
          <a:p>
            <a:pPr lvl="1" fontAlgn="base"/>
            <a:r>
              <a:rPr lang="en-US" dirty="0" smtClean="0">
                <a:latin typeface="Century" pitchFamily="18" charset="0"/>
              </a:rPr>
              <a:t>IE10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0" y="-76200"/>
            <a:ext cx="72390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HTML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</a:t>
            </a:r>
          </a:p>
          <a:p>
            <a:pPr lvl="0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Web Worker - </a:t>
            </a: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Browser Support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13" name="Group 4"/>
          <p:cNvGrpSpPr/>
          <p:nvPr/>
        </p:nvGrpSpPr>
        <p:grpSpPr>
          <a:xfrm>
            <a:off x="0" y="76200"/>
            <a:ext cx="9144000" cy="1219200"/>
            <a:chOff x="0" y="228600"/>
            <a:chExt cx="9144000" cy="1219200"/>
          </a:xfrm>
        </p:grpSpPr>
        <p:sp>
          <p:nvSpPr>
            <p:cNvPr id="14" name="Rectangle 13"/>
            <p:cNvSpPr/>
            <p:nvPr/>
          </p:nvSpPr>
          <p:spPr>
            <a:xfrm>
              <a:off x="0" y="1402081"/>
              <a:ext cx="9144000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7010400" y="228600"/>
              <a:ext cx="2046512" cy="838200"/>
              <a:chOff x="6858000" y="121622"/>
              <a:chExt cx="2198912" cy="8265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858000" y="121622"/>
                <a:ext cx="21989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ea typeface="Meiryo" pitchFamily="34" charset="-128"/>
                    <a:cs typeface="Vijaya" pitchFamily="34" charset="0"/>
                  </a:rPr>
                  <a:t>TKHTS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858000" y="609600"/>
                <a:ext cx="219891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 err="1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Techknow</a:t>
                </a:r>
                <a:r>
                  <a:rPr lang="en-US" sz="1600" b="1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 Heights</a:t>
                </a:r>
                <a:endParaRPr lang="en-US" sz="1600" b="1" i="1" dirty="0">
                  <a:solidFill>
                    <a:schemeClr val="accent1">
                      <a:lumMod val="50000"/>
                    </a:schemeClr>
                  </a:solidFill>
                  <a:latin typeface="Cambria" pitchFamily="18" charset="0"/>
                  <a:cs typeface="Vijaya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77</a:t>
            </a:fld>
            <a:endParaRPr lang="en-US"/>
          </a:p>
        </p:txBody>
      </p:sp>
      <p:grpSp>
        <p:nvGrpSpPr>
          <p:cNvPr id="2" name="Group 4"/>
          <p:cNvGrpSpPr/>
          <p:nvPr/>
        </p:nvGrpSpPr>
        <p:grpSpPr>
          <a:xfrm>
            <a:off x="0" y="76200"/>
            <a:ext cx="9144000" cy="1219200"/>
            <a:chOff x="0" y="228600"/>
            <a:chExt cx="9144000" cy="1219200"/>
          </a:xfrm>
        </p:grpSpPr>
        <p:sp>
          <p:nvSpPr>
            <p:cNvPr id="7" name="Rectangle 6"/>
            <p:cNvSpPr/>
            <p:nvPr/>
          </p:nvSpPr>
          <p:spPr>
            <a:xfrm>
              <a:off x="0" y="1402081"/>
              <a:ext cx="9144000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7010400" y="228600"/>
              <a:ext cx="2046512" cy="838200"/>
              <a:chOff x="6858000" y="121622"/>
              <a:chExt cx="2198912" cy="8265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858000" y="121622"/>
                <a:ext cx="21989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ea typeface="Meiryo" pitchFamily="34" charset="-128"/>
                    <a:cs typeface="Vijaya" pitchFamily="34" charset="0"/>
                  </a:rPr>
                  <a:t>TKHTS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858000" y="609600"/>
                <a:ext cx="219891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 err="1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Techknow</a:t>
                </a:r>
                <a:r>
                  <a:rPr lang="en-US" sz="1600" b="1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 Heights</a:t>
                </a:r>
                <a:endParaRPr lang="en-US" sz="1600" b="1" i="1" dirty="0">
                  <a:solidFill>
                    <a:schemeClr val="accent1">
                      <a:lumMod val="50000"/>
                    </a:schemeClr>
                  </a:solidFill>
                  <a:latin typeface="Cambria" pitchFamily="18" charset="0"/>
                  <a:cs typeface="Vijaya" pitchFamily="34" charset="0"/>
                </a:endParaRPr>
              </a:p>
            </p:txBody>
          </p:sp>
        </p:grpSp>
      </p:grpSp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0" y="-76200"/>
            <a:ext cx="5638800" cy="12954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HTML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 -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Features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entury" pitchFamily="18" charset="0"/>
              </a:rPr>
              <a:t>Drag and Drop</a:t>
            </a:r>
          </a:p>
          <a:p>
            <a:r>
              <a:rPr lang="en-US" dirty="0" err="1" smtClean="0">
                <a:latin typeface="Century" pitchFamily="18" charset="0"/>
              </a:rPr>
              <a:t>Geolocation</a:t>
            </a:r>
            <a:endParaRPr lang="en-US" dirty="0" smtClean="0">
              <a:latin typeface="Century" pitchFamily="18" charset="0"/>
            </a:endParaRPr>
          </a:p>
          <a:p>
            <a:r>
              <a:rPr lang="en-US" dirty="0" smtClean="0">
                <a:latin typeface="Century" pitchFamily="18" charset="0"/>
              </a:rPr>
              <a:t>Multimedia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audio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video</a:t>
            </a:r>
          </a:p>
          <a:p>
            <a:r>
              <a:rPr lang="en-US" dirty="0" smtClean="0">
                <a:latin typeface="Century" pitchFamily="18" charset="0"/>
              </a:rPr>
              <a:t>Graphics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canvas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SVG</a:t>
            </a:r>
          </a:p>
          <a:p>
            <a:r>
              <a:rPr lang="en-US" dirty="0" smtClean="0">
                <a:latin typeface="Century" pitchFamily="18" charset="0"/>
              </a:rPr>
              <a:t>Web Storage</a:t>
            </a:r>
          </a:p>
          <a:p>
            <a:r>
              <a:rPr lang="en-US" dirty="0" smtClean="0">
                <a:latin typeface="Century" pitchFamily="18" charset="0"/>
              </a:rPr>
              <a:t>Application cache</a:t>
            </a:r>
          </a:p>
          <a:p>
            <a:r>
              <a:rPr lang="en-US" dirty="0" smtClean="0">
                <a:latin typeface="Century" pitchFamily="18" charset="0"/>
              </a:rPr>
              <a:t>Web Worker</a:t>
            </a:r>
          </a:p>
          <a:p>
            <a:r>
              <a:rPr lang="en-US" b="1" dirty="0" smtClean="0">
                <a:latin typeface="Century" pitchFamily="18" charset="0"/>
              </a:rPr>
              <a:t>SSE</a:t>
            </a:r>
            <a:endParaRPr lang="en-US" b="1" dirty="0">
              <a:latin typeface="Century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51815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entury" pitchFamily="18" charset="0"/>
              </a:rPr>
              <a:t>SSE - Server-Sent Events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 One Way Messaging</a:t>
            </a:r>
          </a:p>
          <a:p>
            <a:r>
              <a:rPr lang="en-US" dirty="0" smtClean="0">
                <a:latin typeface="Century" pitchFamily="18" charset="0"/>
              </a:rPr>
              <a:t>The SSE are the new APIs for opening an HTTP connection for receiving push notifications from a server in the form of DOM events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Web pages automatically gets updates from a server</a:t>
            </a:r>
          </a:p>
          <a:p>
            <a:r>
              <a:rPr lang="en-US" dirty="0" smtClean="0">
                <a:latin typeface="Century" pitchFamily="18" charset="0"/>
              </a:rPr>
              <a:t>This was also possible before, but the web page would have to ask if any updates were available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With SSE, updates come automatically</a:t>
            </a:r>
          </a:p>
          <a:p>
            <a:r>
              <a:rPr lang="en-US" dirty="0" smtClean="0">
                <a:latin typeface="Century" pitchFamily="18" charset="0"/>
              </a:rPr>
              <a:t>Examples:</a:t>
            </a:r>
          </a:p>
          <a:p>
            <a:pPr lvl="1"/>
            <a:r>
              <a:rPr lang="en-US" dirty="0" err="1" smtClean="0">
                <a:latin typeface="Century" pitchFamily="18" charset="0"/>
              </a:rPr>
              <a:t>Facebook</a:t>
            </a:r>
            <a:r>
              <a:rPr lang="en-US" dirty="0" smtClean="0">
                <a:latin typeface="Century" pitchFamily="18" charset="0"/>
              </a:rPr>
              <a:t>/Twitter updates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Stock price updates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News  feeds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Sport results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Etc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0" y="-76200"/>
            <a:ext cx="69342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HTML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</a:t>
            </a:r>
          </a:p>
          <a:p>
            <a:pPr lvl="0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SSE –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Server</a:t>
            </a:r>
            <a:r>
              <a:rPr kumimoji="0" lang="en-US" sz="4400" b="0" i="0" u="none" strike="noStrike" kern="1200" cap="none" spc="0" normalizeH="0" noProof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Sent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Events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0" y="76200"/>
            <a:ext cx="9144000" cy="1219200"/>
            <a:chOff x="0" y="228600"/>
            <a:chExt cx="9144000" cy="1219200"/>
          </a:xfrm>
        </p:grpSpPr>
        <p:sp>
          <p:nvSpPr>
            <p:cNvPr id="8" name="Rectangle 7"/>
            <p:cNvSpPr/>
            <p:nvPr/>
          </p:nvSpPr>
          <p:spPr>
            <a:xfrm>
              <a:off x="0" y="1402081"/>
              <a:ext cx="9144000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7010400" y="228600"/>
              <a:ext cx="2046512" cy="838200"/>
              <a:chOff x="6858000" y="121622"/>
              <a:chExt cx="2198912" cy="8265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858000" y="121622"/>
                <a:ext cx="21989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ea typeface="Meiryo" pitchFamily="34" charset="-128"/>
                    <a:cs typeface="Vijaya" pitchFamily="34" charset="0"/>
                  </a:rPr>
                  <a:t>TKHTS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858000" y="609600"/>
                <a:ext cx="219891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 err="1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Techknow</a:t>
                </a:r>
                <a:r>
                  <a:rPr lang="en-US" sz="1600" b="1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 Heights</a:t>
                </a:r>
                <a:endParaRPr lang="en-US" sz="1600" b="1" i="1" dirty="0">
                  <a:solidFill>
                    <a:schemeClr val="accent1">
                      <a:lumMod val="50000"/>
                    </a:schemeClr>
                  </a:solidFill>
                  <a:latin typeface="Cambria" pitchFamily="18" charset="0"/>
                  <a:cs typeface="Vijaya" pitchFamily="34" charset="0"/>
                </a:endParaRPr>
              </a:p>
            </p:txBody>
          </p:sp>
        </p:grp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78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457199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US" dirty="0" smtClean="0">
                <a:latin typeface="Century" pitchFamily="18" charset="0"/>
              </a:rPr>
              <a:t>The </a:t>
            </a:r>
            <a:r>
              <a:rPr lang="en-US" dirty="0" err="1" smtClean="0">
                <a:latin typeface="Century" pitchFamily="18" charset="0"/>
              </a:rPr>
              <a:t>EventSource</a:t>
            </a:r>
            <a:endParaRPr lang="en-US" dirty="0">
              <a:latin typeface="Century" pitchFamily="18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0" y="-76200"/>
            <a:ext cx="5257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HTML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</a:t>
            </a:r>
          </a:p>
          <a:p>
            <a:pPr lvl="0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SSE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0" y="76200"/>
            <a:ext cx="9144000" cy="1219200"/>
            <a:chOff x="0" y="228600"/>
            <a:chExt cx="9144000" cy="1219200"/>
          </a:xfrm>
        </p:grpSpPr>
        <p:sp>
          <p:nvSpPr>
            <p:cNvPr id="8" name="Rectangle 7"/>
            <p:cNvSpPr/>
            <p:nvPr/>
          </p:nvSpPr>
          <p:spPr>
            <a:xfrm>
              <a:off x="0" y="1402081"/>
              <a:ext cx="9144000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7010400" y="228600"/>
              <a:ext cx="2046512" cy="838200"/>
              <a:chOff x="6858000" y="121622"/>
              <a:chExt cx="2198912" cy="8265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858000" y="121622"/>
                <a:ext cx="21989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ea typeface="Meiryo" pitchFamily="34" charset="-128"/>
                    <a:cs typeface="Vijaya" pitchFamily="34" charset="0"/>
                  </a:rPr>
                  <a:t>TKHTS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858000" y="609600"/>
                <a:ext cx="219891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 err="1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Techknow</a:t>
                </a:r>
                <a:r>
                  <a:rPr lang="en-US" sz="1600" b="1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 Heights</a:t>
                </a:r>
                <a:endParaRPr lang="en-US" sz="1600" b="1" i="1" dirty="0">
                  <a:solidFill>
                    <a:schemeClr val="accent1">
                      <a:lumMod val="50000"/>
                    </a:schemeClr>
                  </a:solidFill>
                  <a:latin typeface="Cambria" pitchFamily="18" charset="0"/>
                  <a:cs typeface="Vijaya" pitchFamily="34" charset="0"/>
                </a:endParaRPr>
              </a:p>
            </p:txBody>
          </p:sp>
        </p:grp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66800" y="2590800"/>
            <a:ext cx="1600200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entury" pitchFamily="18" charset="0"/>
              </a:rPr>
              <a:t>Events</a:t>
            </a:r>
            <a:endParaRPr lang="en-US" dirty="0">
              <a:solidFill>
                <a:schemeClr val="bg1"/>
              </a:solidFill>
              <a:latin typeface="Century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67000" y="2590800"/>
            <a:ext cx="5410200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entury" pitchFamily="18" charset="0"/>
              </a:rPr>
              <a:t>Description</a:t>
            </a:r>
            <a:endParaRPr lang="en-US" dirty="0">
              <a:solidFill>
                <a:schemeClr val="bg1"/>
              </a:solidFill>
              <a:latin typeface="Century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66800" y="2971800"/>
            <a:ext cx="1600200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FF00"/>
                </a:solidFill>
                <a:latin typeface="Century" pitchFamily="18" charset="0"/>
              </a:rPr>
              <a:t>onopen</a:t>
            </a:r>
            <a:endParaRPr lang="en-US" dirty="0">
              <a:solidFill>
                <a:srgbClr val="FFFF00"/>
              </a:solidFill>
              <a:latin typeface="Century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667000" y="2971800"/>
            <a:ext cx="5410200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entury" pitchFamily="18" charset="0"/>
              </a:rPr>
              <a:t>Used when a connection to the server is opened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entury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66800" y="3364468"/>
            <a:ext cx="1600200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FF00"/>
                </a:solidFill>
                <a:latin typeface="Century" pitchFamily="18" charset="0"/>
              </a:rPr>
              <a:t>onmessage</a:t>
            </a:r>
            <a:endParaRPr lang="en-US" dirty="0">
              <a:solidFill>
                <a:srgbClr val="FFFF00"/>
              </a:solidFill>
              <a:latin typeface="Century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667000" y="3364468"/>
            <a:ext cx="5410200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entury" pitchFamily="18" charset="0"/>
              </a:rPr>
              <a:t>Used when a message is received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entury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66800" y="3745468"/>
            <a:ext cx="1600200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FF00"/>
                </a:solidFill>
                <a:latin typeface="Century" pitchFamily="18" charset="0"/>
              </a:rPr>
              <a:t>onerror</a:t>
            </a:r>
            <a:endParaRPr lang="en-US" dirty="0">
              <a:solidFill>
                <a:srgbClr val="FFFF00"/>
              </a:solidFill>
              <a:latin typeface="Century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667000" y="3745468"/>
            <a:ext cx="5410200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entury" pitchFamily="18" charset="0"/>
              </a:rPr>
              <a:t>Used when an error occurs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entury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0" y="76200"/>
            <a:ext cx="9144000" cy="1219200"/>
            <a:chOff x="0" y="228600"/>
            <a:chExt cx="9144000" cy="1219200"/>
          </a:xfrm>
        </p:grpSpPr>
        <p:sp>
          <p:nvSpPr>
            <p:cNvPr id="8" name="Rectangle 7"/>
            <p:cNvSpPr/>
            <p:nvPr/>
          </p:nvSpPr>
          <p:spPr>
            <a:xfrm>
              <a:off x="0" y="1402081"/>
              <a:ext cx="9144000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7010400" y="228600"/>
              <a:ext cx="2046512" cy="838200"/>
              <a:chOff x="6858000" y="121622"/>
              <a:chExt cx="2198912" cy="8265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858000" y="121622"/>
                <a:ext cx="21989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ea typeface="Meiryo" pitchFamily="34" charset="-128"/>
                    <a:cs typeface="Vijaya" pitchFamily="34" charset="0"/>
                  </a:rPr>
                  <a:t>TKHTS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858000" y="609600"/>
                <a:ext cx="219891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 err="1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Techknow</a:t>
                </a:r>
                <a:r>
                  <a:rPr lang="en-US" sz="1600" b="1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 Heights</a:t>
                </a:r>
                <a:endParaRPr lang="en-US" sz="1600" b="1" i="1" dirty="0">
                  <a:solidFill>
                    <a:schemeClr val="accent1">
                      <a:lumMod val="50000"/>
                    </a:schemeClr>
                  </a:solidFill>
                  <a:latin typeface="Cambria" pitchFamily="18" charset="0"/>
                  <a:cs typeface="Vijaya" pitchFamily="34" charset="0"/>
                </a:endParaRPr>
              </a:p>
            </p:txBody>
          </p:sp>
        </p:grp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0" y="-76200"/>
            <a:ext cx="7162800" cy="129540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HTML</a:t>
            </a:r>
            <a:r>
              <a:rPr lang="en-US" sz="6600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2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>
                <a:latin typeface="Century" pitchFamily="18" charset="0"/>
              </a:rPr>
              <a:t>Introduction</a:t>
            </a:r>
          </a:p>
          <a:p>
            <a:pPr lvl="1"/>
            <a:r>
              <a:rPr lang="en-US" b="1" dirty="0" smtClean="0">
                <a:latin typeface="Century" pitchFamily="18" charset="0"/>
              </a:rPr>
              <a:t>HTML </a:t>
            </a:r>
            <a:r>
              <a:rPr lang="en-US" b="1" dirty="0" err="1" smtClean="0">
                <a:latin typeface="Century" pitchFamily="18" charset="0"/>
              </a:rPr>
              <a:t>vs</a:t>
            </a:r>
            <a:r>
              <a:rPr lang="en-US" b="1" dirty="0" smtClean="0">
                <a:latin typeface="Century" pitchFamily="18" charset="0"/>
              </a:rPr>
              <a:t> HTML5</a:t>
            </a:r>
          </a:p>
          <a:p>
            <a:r>
              <a:rPr lang="en-US" dirty="0" smtClean="0">
                <a:latin typeface="Century" pitchFamily="18" charset="0"/>
              </a:rPr>
              <a:t>New Input Types</a:t>
            </a:r>
          </a:p>
          <a:p>
            <a:r>
              <a:rPr lang="en-US" dirty="0" smtClean="0">
                <a:latin typeface="Century" pitchFamily="18" charset="0"/>
              </a:rPr>
              <a:t>New Tags</a:t>
            </a:r>
          </a:p>
          <a:p>
            <a:r>
              <a:rPr lang="en-US" dirty="0" smtClean="0">
                <a:latin typeface="Century" pitchFamily="18" charset="0"/>
              </a:rPr>
              <a:t>New Form elements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&lt;</a:t>
            </a:r>
            <a:r>
              <a:rPr lang="en-US" dirty="0" err="1" smtClean="0">
                <a:latin typeface="Century" pitchFamily="18" charset="0"/>
              </a:rPr>
              <a:t>datalist</a:t>
            </a:r>
            <a:r>
              <a:rPr lang="en-US" dirty="0" smtClean="0">
                <a:latin typeface="Century" pitchFamily="18" charset="0"/>
              </a:rPr>
              <a:t>&gt;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&lt;</a:t>
            </a:r>
            <a:r>
              <a:rPr lang="en-US" dirty="0" err="1" smtClean="0">
                <a:latin typeface="Century" pitchFamily="18" charset="0"/>
              </a:rPr>
              <a:t>keygen</a:t>
            </a:r>
            <a:r>
              <a:rPr lang="en-US" dirty="0" smtClean="0">
                <a:latin typeface="Century" pitchFamily="18" charset="0"/>
              </a:rPr>
              <a:t>&gt;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&lt;output&gt;</a:t>
            </a:r>
          </a:p>
          <a:p>
            <a:r>
              <a:rPr lang="en-US" dirty="0" smtClean="0">
                <a:latin typeface="Century" pitchFamily="18" charset="0"/>
              </a:rPr>
              <a:t>Semantic Elements</a:t>
            </a:r>
          </a:p>
          <a:p>
            <a:r>
              <a:rPr lang="en-US" dirty="0" smtClean="0">
                <a:latin typeface="Century" pitchFamily="18" charset="0"/>
              </a:rPr>
              <a:t>New Attributes</a:t>
            </a:r>
          </a:p>
          <a:p>
            <a:r>
              <a:rPr lang="en-US" dirty="0" smtClean="0">
                <a:latin typeface="Century" pitchFamily="18" charset="0"/>
              </a:rPr>
              <a:t>Removed elements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2819399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US" dirty="0" smtClean="0">
                <a:latin typeface="Century" pitchFamily="18" charset="0"/>
              </a:rPr>
              <a:t>Browsers which Support SSE</a:t>
            </a:r>
          </a:p>
          <a:p>
            <a:pPr lvl="1" fontAlgn="base"/>
            <a:r>
              <a:rPr lang="en-US" dirty="0" smtClean="0">
                <a:latin typeface="Century" pitchFamily="18" charset="0"/>
              </a:rPr>
              <a:t>Chrome </a:t>
            </a:r>
          </a:p>
          <a:p>
            <a:pPr lvl="1" fontAlgn="base"/>
            <a:r>
              <a:rPr lang="en-US" dirty="0" smtClean="0">
                <a:latin typeface="Century" pitchFamily="18" charset="0"/>
              </a:rPr>
              <a:t>Safari</a:t>
            </a:r>
          </a:p>
          <a:p>
            <a:pPr lvl="1" fontAlgn="base"/>
            <a:r>
              <a:rPr lang="en-US" dirty="0" smtClean="0">
                <a:latin typeface="Century" pitchFamily="18" charset="0"/>
              </a:rPr>
              <a:t>Opera</a:t>
            </a:r>
          </a:p>
          <a:p>
            <a:pPr lvl="1" fontAlgn="base"/>
            <a:r>
              <a:rPr lang="en-US" dirty="0" smtClean="0">
                <a:latin typeface="Century" pitchFamily="18" charset="0"/>
              </a:rPr>
              <a:t>Firefox</a:t>
            </a:r>
          </a:p>
          <a:p>
            <a:pPr fontAlgn="base"/>
            <a:r>
              <a:rPr lang="en-US" dirty="0" smtClean="0">
                <a:latin typeface="Century" pitchFamily="18" charset="0"/>
              </a:rPr>
              <a:t>Browsers which do not support SSE</a:t>
            </a:r>
          </a:p>
          <a:p>
            <a:pPr lvl="1" fontAlgn="base"/>
            <a:r>
              <a:rPr lang="en-US" dirty="0" smtClean="0">
                <a:latin typeface="Century" pitchFamily="18" charset="0"/>
              </a:rPr>
              <a:t>IE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0" y="-76200"/>
            <a:ext cx="6400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HTML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</a:t>
            </a:r>
          </a:p>
          <a:p>
            <a:pPr lvl="0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SSE- Browser Support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0" y="76200"/>
            <a:ext cx="9144000" cy="1219200"/>
            <a:chOff x="0" y="228600"/>
            <a:chExt cx="9144000" cy="1219200"/>
          </a:xfrm>
        </p:grpSpPr>
        <p:sp>
          <p:nvSpPr>
            <p:cNvPr id="8" name="Rectangle 7"/>
            <p:cNvSpPr/>
            <p:nvPr/>
          </p:nvSpPr>
          <p:spPr>
            <a:xfrm>
              <a:off x="0" y="1402081"/>
              <a:ext cx="9144000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7010400" y="228600"/>
              <a:ext cx="2046512" cy="838200"/>
              <a:chOff x="6858000" y="121622"/>
              <a:chExt cx="2198912" cy="8265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858000" y="121622"/>
                <a:ext cx="21989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ea typeface="Meiryo" pitchFamily="34" charset="-128"/>
                    <a:cs typeface="Vijaya" pitchFamily="34" charset="0"/>
                  </a:rPr>
                  <a:t>TKHTS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858000" y="609600"/>
                <a:ext cx="219891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 err="1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Techknow</a:t>
                </a:r>
                <a:r>
                  <a:rPr lang="en-US" sz="1600" b="1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 Heights</a:t>
                </a:r>
                <a:endParaRPr lang="en-US" sz="1600" b="1" i="1" dirty="0">
                  <a:solidFill>
                    <a:schemeClr val="accent1">
                      <a:lumMod val="50000"/>
                    </a:schemeClr>
                  </a:solidFill>
                  <a:latin typeface="Cambria" pitchFamily="18" charset="0"/>
                  <a:cs typeface="Vijaya" pitchFamily="34" charset="0"/>
                </a:endParaRPr>
              </a:p>
            </p:txBody>
          </p:sp>
        </p:grp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80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/>
          <p:nvPr/>
        </p:nvGrpSpPr>
        <p:grpSpPr>
          <a:xfrm>
            <a:off x="0" y="76200"/>
            <a:ext cx="9144000" cy="1219200"/>
            <a:chOff x="0" y="228600"/>
            <a:chExt cx="9144000" cy="1219200"/>
          </a:xfrm>
        </p:grpSpPr>
        <p:sp>
          <p:nvSpPr>
            <p:cNvPr id="8" name="Rectangle 7"/>
            <p:cNvSpPr/>
            <p:nvPr/>
          </p:nvSpPr>
          <p:spPr>
            <a:xfrm>
              <a:off x="0" y="1402081"/>
              <a:ext cx="9144000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9" name="Group 14"/>
            <p:cNvGrpSpPr/>
            <p:nvPr/>
          </p:nvGrpSpPr>
          <p:grpSpPr>
            <a:xfrm>
              <a:off x="7010400" y="228600"/>
              <a:ext cx="2046512" cy="838200"/>
              <a:chOff x="6858000" y="121622"/>
              <a:chExt cx="2198912" cy="8265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858000" y="121622"/>
                <a:ext cx="21989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ea typeface="Meiryo" pitchFamily="34" charset="-128"/>
                    <a:cs typeface="Vijaya" pitchFamily="34" charset="0"/>
                  </a:rPr>
                  <a:t>TKHTS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858000" y="609600"/>
                <a:ext cx="219891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 err="1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Techknow</a:t>
                </a:r>
                <a:r>
                  <a:rPr lang="en-US" sz="1600" b="1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 Heights</a:t>
                </a:r>
                <a:endParaRPr lang="en-US" sz="1600" b="1" i="1" dirty="0">
                  <a:solidFill>
                    <a:schemeClr val="accent1">
                      <a:lumMod val="50000"/>
                    </a:schemeClr>
                  </a:solidFill>
                  <a:latin typeface="Cambria" pitchFamily="18" charset="0"/>
                  <a:cs typeface="Vijaya" pitchFamily="34" charset="0"/>
                </a:endParaRPr>
              </a:p>
            </p:txBody>
          </p:sp>
        </p:grp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81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14400" y="2819400"/>
            <a:ext cx="7315200" cy="14465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entury" pitchFamily="18" charset="0"/>
              </a:rPr>
              <a:t>Thank You !!!</a:t>
            </a:r>
            <a:endParaRPr lang="en-US" sz="8800" dirty="0">
              <a:solidFill>
                <a:schemeClr val="accent2">
                  <a:lumMod val="20000"/>
                  <a:lumOff val="80000"/>
                </a:schemeClr>
              </a:solidFill>
              <a:latin typeface="Century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With HTML5, web application development is easier than ever.</a:t>
            </a:r>
          </a:p>
          <a:p>
            <a:r>
              <a:rPr lang="en-US" dirty="0"/>
              <a:t>Local data storage</a:t>
            </a:r>
          </a:p>
          <a:p>
            <a:r>
              <a:rPr lang="en-US" dirty="0"/>
              <a:t>Local file access</a:t>
            </a:r>
          </a:p>
          <a:p>
            <a:r>
              <a:rPr lang="en-US" dirty="0"/>
              <a:t>Local SQL database</a:t>
            </a:r>
          </a:p>
          <a:p>
            <a:r>
              <a:rPr lang="en-US" dirty="0"/>
              <a:t>Application cache</a:t>
            </a:r>
          </a:p>
          <a:p>
            <a:r>
              <a:rPr lang="en-US" dirty="0" err="1"/>
              <a:t>Javascript</a:t>
            </a:r>
            <a:r>
              <a:rPr lang="en-US" dirty="0"/>
              <a:t> workers</a:t>
            </a:r>
          </a:p>
          <a:p>
            <a:r>
              <a:rPr lang="en-US" dirty="0" err="1"/>
              <a:t>XHTMLHttpRequest</a:t>
            </a:r>
            <a:r>
              <a:rPr lang="en-US" dirty="0"/>
              <a:t> 2</a:t>
            </a:r>
          </a:p>
          <a:p>
            <a:endParaRPr lang="en-US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0" y="-76200"/>
            <a:ext cx="69342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HTML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</a:t>
            </a:r>
          </a:p>
          <a:p>
            <a:pPr lvl="0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Applications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0" y="76200"/>
            <a:ext cx="9144000" cy="1219200"/>
            <a:chOff x="0" y="228600"/>
            <a:chExt cx="9144000" cy="1219200"/>
          </a:xfrm>
        </p:grpSpPr>
        <p:sp>
          <p:nvSpPr>
            <p:cNvPr id="8" name="Rectangle 7"/>
            <p:cNvSpPr/>
            <p:nvPr/>
          </p:nvSpPr>
          <p:spPr>
            <a:xfrm>
              <a:off x="0" y="1402081"/>
              <a:ext cx="9144000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7010400" y="228600"/>
              <a:ext cx="2046512" cy="838200"/>
              <a:chOff x="6858000" y="121622"/>
              <a:chExt cx="2198912" cy="8265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858000" y="121622"/>
                <a:ext cx="21989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ea typeface="Meiryo" pitchFamily="34" charset="-128"/>
                    <a:cs typeface="Vijaya" pitchFamily="34" charset="0"/>
                  </a:rPr>
                  <a:t>TKHTS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858000" y="609600"/>
                <a:ext cx="219891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 err="1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Techknow</a:t>
                </a:r>
                <a:r>
                  <a:rPr lang="en-US" sz="1600" b="1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 Heights</a:t>
                </a:r>
                <a:endParaRPr lang="en-US" sz="1600" b="1" i="1" dirty="0">
                  <a:solidFill>
                    <a:schemeClr val="accent1">
                      <a:lumMod val="50000"/>
                    </a:schemeClr>
                  </a:solidFill>
                  <a:latin typeface="Cambria" pitchFamily="18" charset="0"/>
                  <a:cs typeface="Vijaya" pitchFamily="34" charset="0"/>
                </a:endParaRPr>
              </a:p>
            </p:txBody>
          </p:sp>
        </p:grp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82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latin typeface="Century" pitchFamily="18" charset="0"/>
              </a:rPr>
              <a:t>HTML 4.01 was first introduced in1996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Majority of the websites was to make up of simple static pages</a:t>
            </a:r>
          </a:p>
          <a:p>
            <a:r>
              <a:rPr lang="en-US" dirty="0" smtClean="0">
                <a:latin typeface="Century" pitchFamily="18" charset="0"/>
              </a:rPr>
              <a:t>These days, most websites use a number of web applications offering multimedia and dynamic experiences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like Flash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QuickTime</a:t>
            </a:r>
          </a:p>
          <a:p>
            <a:r>
              <a:rPr lang="en-US" dirty="0" smtClean="0">
                <a:latin typeface="Century" pitchFamily="18" charset="0"/>
              </a:rPr>
              <a:t>Dynamic websites depend heavily on special backend scripts like PHP or JavaScript also very </a:t>
            </a:r>
            <a:r>
              <a:rPr lang="en-US" b="1" dirty="0" smtClean="0">
                <a:latin typeface="Century" pitchFamily="18" charset="0"/>
              </a:rPr>
              <a:t>complex </a:t>
            </a:r>
            <a:r>
              <a:rPr lang="en-US" dirty="0" smtClean="0">
                <a:latin typeface="Century" pitchFamily="18" charset="0"/>
              </a:rPr>
              <a:t>to design and implement</a:t>
            </a:r>
          </a:p>
          <a:p>
            <a:r>
              <a:rPr lang="en-US" dirty="0" smtClean="0">
                <a:latin typeface="Century" pitchFamily="18" charset="0"/>
              </a:rPr>
              <a:t> All of these things can be a drain on bandwidth and slow down the web experience</a:t>
            </a:r>
          </a:p>
          <a:p>
            <a:endParaRPr lang="en-US" dirty="0" smtClean="0">
              <a:latin typeface="Century" pitchFamily="18" charset="0"/>
            </a:endParaRPr>
          </a:p>
          <a:p>
            <a:r>
              <a:rPr lang="en-US" b="1" dirty="0" smtClean="0">
                <a:latin typeface="Century" pitchFamily="18" charset="0"/>
              </a:rPr>
              <a:t>HTML5</a:t>
            </a:r>
            <a:r>
              <a:rPr lang="en-US" dirty="0" smtClean="0">
                <a:latin typeface="Century" pitchFamily="18" charset="0"/>
              </a:rPr>
              <a:t> incorporates many of these aspects in a much more efficient way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No need of Flash or QuickTime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Use the new &lt;video&gt; or &lt;audio&gt; tag in </a:t>
            </a:r>
            <a:r>
              <a:rPr lang="en-US" b="1" dirty="0" smtClean="0">
                <a:latin typeface="Century" pitchFamily="18" charset="0"/>
              </a:rPr>
              <a:t>HTML5</a:t>
            </a:r>
            <a:r>
              <a:rPr lang="en-US" dirty="0" smtClean="0">
                <a:latin typeface="Century" pitchFamily="18" charset="0"/>
              </a:rPr>
              <a:t> to embed a video or audio file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Similarly many of the interactive features that would have required extensive scripts can now be created using standard </a:t>
            </a:r>
            <a:r>
              <a:rPr lang="en-US" b="1" dirty="0" smtClean="0">
                <a:latin typeface="Century" pitchFamily="18" charset="0"/>
              </a:rPr>
              <a:t>HTML5</a:t>
            </a:r>
            <a:r>
              <a:rPr lang="en-US" dirty="0" smtClean="0">
                <a:latin typeface="Century" pitchFamily="18" charset="0"/>
              </a:rPr>
              <a:t> tags and simple scripts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76200"/>
            <a:ext cx="9144000" cy="1219200"/>
            <a:chOff x="0" y="228600"/>
            <a:chExt cx="9144000" cy="1219200"/>
          </a:xfrm>
        </p:grpSpPr>
        <p:sp>
          <p:nvSpPr>
            <p:cNvPr id="6" name="Rectangle 5"/>
            <p:cNvSpPr/>
            <p:nvPr/>
          </p:nvSpPr>
          <p:spPr>
            <a:xfrm>
              <a:off x="0" y="1402081"/>
              <a:ext cx="9144000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7" name="Group 14"/>
            <p:cNvGrpSpPr/>
            <p:nvPr/>
          </p:nvGrpSpPr>
          <p:grpSpPr>
            <a:xfrm>
              <a:off x="7010400" y="228600"/>
              <a:ext cx="2046512" cy="838200"/>
              <a:chOff x="6858000" y="121622"/>
              <a:chExt cx="2198912" cy="826532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858000" y="121622"/>
                <a:ext cx="21989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ea typeface="Meiryo" pitchFamily="34" charset="-128"/>
                    <a:cs typeface="Vijaya" pitchFamily="34" charset="0"/>
                  </a:rPr>
                  <a:t>TKHTS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858000" y="609600"/>
                <a:ext cx="219891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 err="1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Techknow</a:t>
                </a:r>
                <a:r>
                  <a:rPr lang="en-US" sz="1600" b="1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 Heights</a:t>
                </a:r>
                <a:endParaRPr lang="en-US" sz="1600" b="1" i="1" dirty="0">
                  <a:solidFill>
                    <a:schemeClr val="accent1">
                      <a:lumMod val="50000"/>
                    </a:schemeClr>
                  </a:solidFill>
                  <a:latin typeface="Cambria" pitchFamily="18" charset="0"/>
                  <a:cs typeface="Vijaya" pitchFamily="34" charset="0"/>
                </a:endParaRPr>
              </a:p>
            </p:txBody>
          </p:sp>
        </p:grpSp>
      </p:grpSp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0" y="-76200"/>
            <a:ext cx="7162800" cy="129540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HTML</a:t>
            </a:r>
            <a:r>
              <a:rPr lang="en-US" sz="6600" dirty="0" smtClean="0">
                <a:solidFill>
                  <a:schemeClr val="accent1">
                    <a:lumMod val="75000"/>
                  </a:schemeClr>
                </a:solidFill>
              </a:rPr>
              <a:t>5 - 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endParaRPr lang="en-US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4019</TotalTime>
  <Words>3697</Words>
  <Application>Microsoft Office PowerPoint</Application>
  <PresentationFormat>On-screen Show (4:3)</PresentationFormat>
  <Paragraphs>1185</Paragraphs>
  <Slides>82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3" baseType="lpstr">
      <vt:lpstr>Office Theme</vt:lpstr>
      <vt:lpstr>HTML </vt:lpstr>
      <vt:lpstr>What is HTML?</vt:lpstr>
      <vt:lpstr>HTML Getting Started</vt:lpstr>
      <vt:lpstr>HTML Getting Started</vt:lpstr>
      <vt:lpstr>HTML Getting Started</vt:lpstr>
      <vt:lpstr>HTML Tags, Elements &amp; Attributes</vt:lpstr>
      <vt:lpstr>HTML5</vt:lpstr>
      <vt:lpstr>HTML5</vt:lpstr>
      <vt:lpstr>HTML5 - Introduction</vt:lpstr>
      <vt:lpstr>Slide 10</vt:lpstr>
      <vt:lpstr>What is HTML5?</vt:lpstr>
      <vt:lpstr>What is HTML5?</vt:lpstr>
      <vt:lpstr>What is HTML5?</vt:lpstr>
      <vt:lpstr>HTML4 vs HTML5</vt:lpstr>
      <vt:lpstr>HTML4 vs HTML5</vt:lpstr>
      <vt:lpstr>Slide 16</vt:lpstr>
      <vt:lpstr>Why HTML5?</vt:lpstr>
      <vt:lpstr>Starting with HTML5?</vt:lpstr>
      <vt:lpstr>HTML5</vt:lpstr>
      <vt:lpstr>Slide 20</vt:lpstr>
      <vt:lpstr>HTML5</vt:lpstr>
      <vt:lpstr>HTML5 – New Tags Semantic/Structural Elements</vt:lpstr>
      <vt:lpstr>HTML5 – New Tags Semantic/Structural Elements</vt:lpstr>
      <vt:lpstr>HTML5 – New Tags Semantic/Structural Elements</vt:lpstr>
      <vt:lpstr>Slide 25</vt:lpstr>
      <vt:lpstr>Slide 26</vt:lpstr>
      <vt:lpstr>HTML5</vt:lpstr>
      <vt:lpstr>Slide 28</vt:lpstr>
      <vt:lpstr>Slide 29</vt:lpstr>
      <vt:lpstr>Slide 30</vt:lpstr>
      <vt:lpstr>Slide 31</vt:lpstr>
      <vt:lpstr>Slide 32</vt:lpstr>
      <vt:lpstr>HTML5</vt:lpstr>
      <vt:lpstr>Slide 34</vt:lpstr>
      <vt:lpstr>Slide 35</vt:lpstr>
      <vt:lpstr>Slide 36</vt:lpstr>
      <vt:lpstr>HTML5</vt:lpstr>
      <vt:lpstr>Slide 38</vt:lpstr>
      <vt:lpstr>HTML5</vt:lpstr>
      <vt:lpstr>HTML5 Removed Elements</vt:lpstr>
      <vt:lpstr>HTML5</vt:lpstr>
      <vt:lpstr>HTML5 - Features</vt:lpstr>
      <vt:lpstr>HTML5 Drag &amp; Drop</vt:lpstr>
      <vt:lpstr>Slide 44</vt:lpstr>
      <vt:lpstr>HTML5 - Features</vt:lpstr>
      <vt:lpstr>HTML5 Geolocation</vt:lpstr>
      <vt:lpstr>Slide 47</vt:lpstr>
      <vt:lpstr>HTML5 - Features</vt:lpstr>
      <vt:lpstr>Slide 49</vt:lpstr>
      <vt:lpstr>Slide 50</vt:lpstr>
      <vt:lpstr>HTML5 - Features</vt:lpstr>
      <vt:lpstr>Slide 52</vt:lpstr>
      <vt:lpstr>Slide 53</vt:lpstr>
      <vt:lpstr>Slide 54</vt:lpstr>
      <vt:lpstr>HTML5 What is SVG?</vt:lpstr>
      <vt:lpstr>HTML5 SVG Advantages</vt:lpstr>
      <vt:lpstr>HTML5 Canvas Vs SVG</vt:lpstr>
      <vt:lpstr>HTML5 - Features</vt:lpstr>
      <vt:lpstr>Slide 59</vt:lpstr>
      <vt:lpstr>Slide 60</vt:lpstr>
      <vt:lpstr>Slide 61</vt:lpstr>
      <vt:lpstr>Slide 62</vt:lpstr>
      <vt:lpstr>HTML5 - Features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HTML5 - Features</vt:lpstr>
      <vt:lpstr>Slide 74</vt:lpstr>
      <vt:lpstr>Slide 75</vt:lpstr>
      <vt:lpstr>Slide 76</vt:lpstr>
      <vt:lpstr>HTML5 - Features</vt:lpstr>
      <vt:lpstr>Slide 78</vt:lpstr>
      <vt:lpstr>Slide 79</vt:lpstr>
      <vt:lpstr>Slide 80</vt:lpstr>
      <vt:lpstr>Slide 81</vt:lpstr>
      <vt:lpstr>Slide 82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Lalit</dc:creator>
  <cp:lastModifiedBy>Puneet</cp:lastModifiedBy>
  <cp:revision>712</cp:revision>
  <dcterms:created xsi:type="dcterms:W3CDTF">2013-12-17T05:45:28Z</dcterms:created>
  <dcterms:modified xsi:type="dcterms:W3CDTF">2014-10-29T02:24:09Z</dcterms:modified>
</cp:coreProperties>
</file>